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65" r:id="rId5"/>
  </p:sldMasterIdLst>
  <p:notesMasterIdLst>
    <p:notesMasterId r:id="rId77"/>
  </p:notesMasterIdLst>
  <p:handoutMasterIdLst>
    <p:handoutMasterId r:id="rId78"/>
  </p:handoutMasterIdLst>
  <p:sldIdLst>
    <p:sldId id="1308" r:id="rId6"/>
    <p:sldId id="1439" r:id="rId7"/>
    <p:sldId id="1835" r:id="rId8"/>
    <p:sldId id="1836" r:id="rId9"/>
    <p:sldId id="1843" r:id="rId10"/>
    <p:sldId id="1837" r:id="rId11"/>
    <p:sldId id="1839" r:id="rId12"/>
    <p:sldId id="1844" r:id="rId13"/>
    <p:sldId id="1845" r:id="rId14"/>
    <p:sldId id="1840" r:id="rId15"/>
    <p:sldId id="1841" r:id="rId16"/>
    <p:sldId id="1842" r:id="rId17"/>
    <p:sldId id="1838" r:id="rId18"/>
    <p:sldId id="1848" r:id="rId19"/>
    <p:sldId id="1846" r:id="rId20"/>
    <p:sldId id="1847" r:id="rId21"/>
    <p:sldId id="1850" r:id="rId22"/>
    <p:sldId id="1849" r:id="rId23"/>
    <p:sldId id="1747" r:id="rId24"/>
    <p:sldId id="1746" r:id="rId25"/>
    <p:sldId id="1642" r:id="rId26"/>
    <p:sldId id="1851" r:id="rId27"/>
    <p:sldId id="1638" r:id="rId28"/>
    <p:sldId id="1831" r:id="rId29"/>
    <p:sldId id="1855" r:id="rId30"/>
    <p:sldId id="1856" r:id="rId31"/>
    <p:sldId id="1858" r:id="rId32"/>
    <p:sldId id="1640" r:id="rId33"/>
    <p:sldId id="1857" r:id="rId34"/>
    <p:sldId id="1754" r:id="rId35"/>
    <p:sldId id="1753" r:id="rId36"/>
    <p:sldId id="1832" r:id="rId37"/>
    <p:sldId id="1815" r:id="rId38"/>
    <p:sldId id="1865" r:id="rId39"/>
    <p:sldId id="1813" r:id="rId40"/>
    <p:sldId id="1816" r:id="rId41"/>
    <p:sldId id="1814" r:id="rId42"/>
    <p:sldId id="1817" r:id="rId43"/>
    <p:sldId id="1853" r:id="rId44"/>
    <p:sldId id="1582" r:id="rId45"/>
    <p:sldId id="1583" r:id="rId46"/>
    <p:sldId id="1592" r:id="rId47"/>
    <p:sldId id="1594" r:id="rId48"/>
    <p:sldId id="1484" r:id="rId49"/>
    <p:sldId id="1481" r:id="rId50"/>
    <p:sldId id="1833" r:id="rId51"/>
    <p:sldId id="1834" r:id="rId52"/>
    <p:sldId id="1653" r:id="rId53"/>
    <p:sldId id="1587" r:id="rId54"/>
    <p:sldId id="1623" r:id="rId55"/>
    <p:sldId id="1624" r:id="rId56"/>
    <p:sldId id="1586" r:id="rId57"/>
    <p:sldId id="1854" r:id="rId58"/>
    <p:sldId id="1864" r:id="rId59"/>
    <p:sldId id="1860" r:id="rId60"/>
    <p:sldId id="1861" r:id="rId61"/>
    <p:sldId id="1862" r:id="rId62"/>
    <p:sldId id="1863" r:id="rId63"/>
    <p:sldId id="1859" r:id="rId64"/>
    <p:sldId id="1852" r:id="rId65"/>
    <p:sldId id="1573" r:id="rId66"/>
    <p:sldId id="1575" r:id="rId67"/>
    <p:sldId id="1576" r:id="rId68"/>
    <p:sldId id="1643" r:id="rId69"/>
    <p:sldId id="1478" r:id="rId70"/>
    <p:sldId id="1646" r:id="rId71"/>
    <p:sldId id="1577" r:id="rId72"/>
    <p:sldId id="1578" r:id="rId73"/>
    <p:sldId id="1579" r:id="rId74"/>
    <p:sldId id="1866" r:id="rId75"/>
    <p:sldId id="1430" r:id="rId76"/>
  </p:sldIdLst>
  <p:sldSz cx="9326563"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ADB"/>
    <a:srgbClr val="525252"/>
    <a:srgbClr val="D83B01"/>
    <a:srgbClr val="0078D7"/>
    <a:srgbClr val="000000"/>
    <a:srgbClr val="FFFFFF"/>
    <a:srgbClr val="737373"/>
    <a:srgbClr val="004B1C"/>
    <a:srgbClr val="004B50"/>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6208" autoAdjust="0"/>
  </p:normalViewPr>
  <p:slideViewPr>
    <p:cSldViewPr>
      <p:cViewPr varScale="1">
        <p:scale>
          <a:sx n="117" d="100"/>
          <a:sy n="117" d="100"/>
        </p:scale>
        <p:origin x="1456" y="168"/>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howGuides="1">
      <p:cViewPr varScale="1">
        <p:scale>
          <a:sx n="84" d="100"/>
          <a:sy n="84" d="100"/>
        </p:scale>
        <p:origin x="307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E7F00BC-4D2E-8E49-AA92-34A06FB41695}" type="datetime8">
              <a:rPr lang="en-US" smtClean="0">
                <a:latin typeface="Segoe UI" pitchFamily="34" charset="0"/>
              </a:rPr>
              <a:t>5/24/20 11:37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0627781-7880-3740-BF0D-3C6325A42576}" type="datetime8">
              <a:rPr lang="en-US" smtClean="0"/>
              <a:t>5/24/20 11:37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ftr="0" dt="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1342931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Second, the</a:t>
            </a:r>
            <a:r>
              <a:rPr lang="en-US" baseline="0" dirty="0"/>
              <a:t> </a:t>
            </a:r>
            <a:r>
              <a:rPr lang="en-US" baseline="0" dirty="0" err="1"/>
              <a:t>PCIe</a:t>
            </a:r>
            <a:r>
              <a:rPr lang="en-US" baseline="0" dirty="0"/>
              <a:t> bus has delay of nearly 1 microsecond, due to additional delay in the </a:t>
            </a:r>
            <a:r>
              <a:rPr lang="en-US" baseline="0" dirty="0" err="1"/>
              <a:t>PCIe</a:t>
            </a:r>
            <a:r>
              <a:rPr lang="en-US" baseline="0" dirty="0"/>
              <a:t> IP core in our FPGA.</a:t>
            </a:r>
          </a:p>
          <a:p>
            <a:r>
              <a:rPr lang="en-US" baseline="0" dirty="0"/>
              <a:t>When atomic operations operate on the same key, they are depend on the result of each other and needs to executed one by one.</a:t>
            </a:r>
          </a:p>
          <a:p>
            <a:r>
              <a:rPr lang="en-US" baseline="0" dirty="0"/>
              <a:t>Therefore, we need to hide the </a:t>
            </a:r>
            <a:r>
              <a:rPr lang="en-US" baseline="0" dirty="0" err="1"/>
              <a:t>PCIe</a:t>
            </a:r>
            <a:r>
              <a:rPr lang="en-US" baseline="0" dirty="0"/>
              <a:t> latency, otherwise the throughput will degrade to 1 million operations per second.</a:t>
            </a:r>
            <a:endParaRPr lang="en-US" dirty="0"/>
          </a:p>
        </p:txBody>
      </p:sp>
      <p:sp>
        <p:nvSpPr>
          <p:cNvPr id="4" name="页眉占位符 3"/>
          <p:cNvSpPr>
            <a:spLocks noGrp="1"/>
          </p:cNvSpPr>
          <p:nvPr>
            <p:ph type="hdr" sz="quarter" idx="10"/>
          </p:nvPr>
        </p:nvSpPr>
        <p:spPr/>
        <p:txBody>
          <a:bodyPr/>
          <a:lstStyle/>
          <a:p>
            <a:endParaRPr lang="en-US" dirty="0"/>
          </a:p>
        </p:txBody>
      </p:sp>
      <p:sp>
        <p:nvSpPr>
          <p:cNvPr id="5" name="页脚占位符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日期占位符 5"/>
          <p:cNvSpPr>
            <a:spLocks noGrp="1"/>
          </p:cNvSpPr>
          <p:nvPr>
            <p:ph type="dt" idx="12"/>
          </p:nvPr>
        </p:nvSpPr>
        <p:spPr/>
        <p:txBody>
          <a:bodyPr/>
          <a:lstStyle/>
          <a:p>
            <a:fld id="{5420126D-49D9-4C1B-B526-120EF9D44EA2}" type="datetime8">
              <a:rPr lang="en-US" smtClean="0"/>
              <a:t>5/26/20 10:13 PM</a:t>
            </a:fld>
            <a:endParaRPr lang="en-US" dirty="0"/>
          </a:p>
        </p:txBody>
      </p:sp>
      <p:sp>
        <p:nvSpPr>
          <p:cNvPr id="7" name="灯片编号占位符 6"/>
          <p:cNvSpPr>
            <a:spLocks noGrp="1"/>
          </p:cNvSpPr>
          <p:nvPr>
            <p:ph type="sldNum" sz="quarter" idx="13"/>
          </p:nvPr>
        </p:nvSpPr>
        <p:spPr/>
        <p:txBody>
          <a:bodyPr/>
          <a:lstStyle/>
          <a:p>
            <a:fld id="{B4008EB6-D09E-4580-8CD6-DDB14511944F}" type="slidenum">
              <a:rPr lang="en-US" smtClean="0"/>
              <a:pPr/>
              <a:t>45</a:t>
            </a:fld>
            <a:endParaRPr lang="en-US" dirty="0"/>
          </a:p>
        </p:txBody>
      </p:sp>
    </p:spTree>
    <p:extLst>
      <p:ext uri="{BB962C8B-B14F-4D97-AF65-F5344CB8AC3E}">
        <p14:creationId xmlns:p14="http://schemas.microsoft.com/office/powerpoint/2010/main" val="3868673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Second, the</a:t>
            </a:r>
            <a:r>
              <a:rPr lang="en-US" baseline="0" dirty="0"/>
              <a:t> </a:t>
            </a:r>
            <a:r>
              <a:rPr lang="en-US" baseline="0" dirty="0" err="1"/>
              <a:t>PCIe</a:t>
            </a:r>
            <a:r>
              <a:rPr lang="en-US" baseline="0" dirty="0"/>
              <a:t> bus has delay of nearly 1 microsecond, due to additional delay in the </a:t>
            </a:r>
            <a:r>
              <a:rPr lang="en-US" baseline="0" dirty="0" err="1"/>
              <a:t>PCIe</a:t>
            </a:r>
            <a:r>
              <a:rPr lang="en-US" baseline="0" dirty="0"/>
              <a:t> IP core in our FPGA.</a:t>
            </a:r>
          </a:p>
          <a:p>
            <a:r>
              <a:rPr lang="en-US" baseline="0" dirty="0"/>
              <a:t>When atomic operations operate on the same key, they are depend on the result of each other and needs to executed one by one.</a:t>
            </a:r>
          </a:p>
          <a:p>
            <a:r>
              <a:rPr lang="en-US" baseline="0" dirty="0"/>
              <a:t>Therefore, we need to hide the </a:t>
            </a:r>
            <a:r>
              <a:rPr lang="en-US" baseline="0" dirty="0" err="1"/>
              <a:t>PCIe</a:t>
            </a:r>
            <a:r>
              <a:rPr lang="en-US" baseline="0" dirty="0"/>
              <a:t> latency, otherwise the throughput will degrade to 1 million operations per second.</a:t>
            </a:r>
            <a:endParaRPr lang="en-US" dirty="0"/>
          </a:p>
        </p:txBody>
      </p:sp>
      <p:sp>
        <p:nvSpPr>
          <p:cNvPr id="4" name="页眉占位符 3"/>
          <p:cNvSpPr>
            <a:spLocks noGrp="1"/>
          </p:cNvSpPr>
          <p:nvPr>
            <p:ph type="hdr" sz="quarter" idx="10"/>
          </p:nvPr>
        </p:nvSpPr>
        <p:spPr/>
        <p:txBody>
          <a:bodyPr/>
          <a:lstStyle/>
          <a:p>
            <a:endParaRPr lang="en-US" dirty="0"/>
          </a:p>
        </p:txBody>
      </p:sp>
      <p:sp>
        <p:nvSpPr>
          <p:cNvPr id="5" name="页脚占位符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日期占位符 5"/>
          <p:cNvSpPr>
            <a:spLocks noGrp="1"/>
          </p:cNvSpPr>
          <p:nvPr>
            <p:ph type="dt" idx="12"/>
          </p:nvPr>
        </p:nvSpPr>
        <p:spPr/>
        <p:txBody>
          <a:bodyPr/>
          <a:lstStyle/>
          <a:p>
            <a:fld id="{5420126D-49D9-4C1B-B526-120EF9D44EA2}" type="datetime8">
              <a:rPr lang="en-US" smtClean="0"/>
              <a:t>5/26/20 10:13 PM</a:t>
            </a:fld>
            <a:endParaRPr lang="en-US" dirty="0"/>
          </a:p>
        </p:txBody>
      </p:sp>
      <p:sp>
        <p:nvSpPr>
          <p:cNvPr id="7" name="灯片编号占位符 6"/>
          <p:cNvSpPr>
            <a:spLocks noGrp="1"/>
          </p:cNvSpPr>
          <p:nvPr>
            <p:ph type="sldNum" sz="quarter" idx="13"/>
          </p:nvPr>
        </p:nvSpPr>
        <p:spPr/>
        <p:txBody>
          <a:bodyPr/>
          <a:lstStyle/>
          <a:p>
            <a:fld id="{B4008EB6-D09E-4580-8CD6-DDB14511944F}" type="slidenum">
              <a:rPr lang="en-US" smtClean="0"/>
              <a:pPr/>
              <a:t>46</a:t>
            </a:fld>
            <a:endParaRPr lang="en-US" dirty="0"/>
          </a:p>
        </p:txBody>
      </p:sp>
    </p:spTree>
    <p:extLst>
      <p:ext uri="{BB962C8B-B14F-4D97-AF65-F5344CB8AC3E}">
        <p14:creationId xmlns:p14="http://schemas.microsoft.com/office/powerpoint/2010/main" val="3477029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Second, the</a:t>
            </a:r>
            <a:r>
              <a:rPr lang="en-US" baseline="0" dirty="0"/>
              <a:t> </a:t>
            </a:r>
            <a:r>
              <a:rPr lang="en-US" baseline="0" dirty="0" err="1"/>
              <a:t>PCIe</a:t>
            </a:r>
            <a:r>
              <a:rPr lang="en-US" baseline="0" dirty="0"/>
              <a:t> bus has delay of nearly 1 microsecond, due to additional delay in the </a:t>
            </a:r>
            <a:r>
              <a:rPr lang="en-US" baseline="0" dirty="0" err="1"/>
              <a:t>PCIe</a:t>
            </a:r>
            <a:r>
              <a:rPr lang="en-US" baseline="0" dirty="0"/>
              <a:t> IP core in our FPGA.</a:t>
            </a:r>
          </a:p>
          <a:p>
            <a:r>
              <a:rPr lang="en-US" baseline="0" dirty="0"/>
              <a:t>When atomic operations operate on the same key, they are depend on the result of each other and needs to executed one by one.</a:t>
            </a:r>
          </a:p>
          <a:p>
            <a:r>
              <a:rPr lang="en-US" baseline="0" dirty="0"/>
              <a:t>Therefore, we need to hide the </a:t>
            </a:r>
            <a:r>
              <a:rPr lang="en-US" baseline="0" dirty="0" err="1"/>
              <a:t>PCIe</a:t>
            </a:r>
            <a:r>
              <a:rPr lang="en-US" baseline="0" dirty="0"/>
              <a:t> latency, otherwise the throughput will degrade to 1 million operations per second.</a:t>
            </a:r>
            <a:endParaRPr lang="en-US" dirty="0"/>
          </a:p>
        </p:txBody>
      </p:sp>
      <p:sp>
        <p:nvSpPr>
          <p:cNvPr id="4" name="页眉占位符 3"/>
          <p:cNvSpPr>
            <a:spLocks noGrp="1"/>
          </p:cNvSpPr>
          <p:nvPr>
            <p:ph type="hdr" sz="quarter" idx="10"/>
          </p:nvPr>
        </p:nvSpPr>
        <p:spPr/>
        <p:txBody>
          <a:bodyPr/>
          <a:lstStyle/>
          <a:p>
            <a:endParaRPr lang="en-US" dirty="0"/>
          </a:p>
        </p:txBody>
      </p:sp>
      <p:sp>
        <p:nvSpPr>
          <p:cNvPr id="5" name="页脚占位符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日期占位符 5"/>
          <p:cNvSpPr>
            <a:spLocks noGrp="1"/>
          </p:cNvSpPr>
          <p:nvPr>
            <p:ph type="dt" idx="12"/>
          </p:nvPr>
        </p:nvSpPr>
        <p:spPr/>
        <p:txBody>
          <a:bodyPr/>
          <a:lstStyle/>
          <a:p>
            <a:fld id="{5420126D-49D9-4C1B-B526-120EF9D44EA2}" type="datetime8">
              <a:rPr lang="en-US" smtClean="0"/>
              <a:t>5/26/20 11:18 PM</a:t>
            </a:fld>
            <a:endParaRPr lang="en-US" dirty="0"/>
          </a:p>
        </p:txBody>
      </p:sp>
      <p:sp>
        <p:nvSpPr>
          <p:cNvPr id="7" name="灯片编号占位符 6"/>
          <p:cNvSpPr>
            <a:spLocks noGrp="1"/>
          </p:cNvSpPr>
          <p:nvPr>
            <p:ph type="sldNum" sz="quarter" idx="13"/>
          </p:nvPr>
        </p:nvSpPr>
        <p:spPr/>
        <p:txBody>
          <a:bodyPr/>
          <a:lstStyle/>
          <a:p>
            <a:fld id="{B4008EB6-D09E-4580-8CD6-DDB14511944F}" type="slidenum">
              <a:rPr lang="en-US" smtClean="0"/>
              <a:pPr/>
              <a:t>47</a:t>
            </a:fld>
            <a:endParaRPr lang="en-US" dirty="0"/>
          </a:p>
        </p:txBody>
      </p:sp>
    </p:spTree>
    <p:extLst>
      <p:ext uri="{BB962C8B-B14F-4D97-AF65-F5344CB8AC3E}">
        <p14:creationId xmlns:p14="http://schemas.microsoft.com/office/powerpoint/2010/main" val="1284074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KV-Direct achieves high throughput and power efficiency compared to existing</a:t>
            </a:r>
            <a:r>
              <a:rPr lang="en-US" baseline="0" dirty="0"/>
              <a:t> work.</a:t>
            </a:r>
          </a:p>
          <a:p>
            <a:r>
              <a:rPr lang="en-US" baseline="0" dirty="0"/>
              <a:t>In the table we show several existing systems, including traditional TCP IP, kernel-bypass networking, RDMA, FPGA and GPU.</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420126D-49D9-4C1B-B526-120EF9D44EA2}" type="datetime8">
              <a:rPr lang="en-US" smtClean="0"/>
              <a:t>5/26/20 10:13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49</a:t>
            </a:fld>
            <a:endParaRPr lang="en-US" dirty="0"/>
          </a:p>
        </p:txBody>
      </p:sp>
    </p:spTree>
    <p:extLst>
      <p:ext uri="{BB962C8B-B14F-4D97-AF65-F5344CB8AC3E}">
        <p14:creationId xmlns:p14="http://schemas.microsoft.com/office/powerpoint/2010/main" val="4115411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a:t>
            </a:r>
            <a:r>
              <a:rPr lang="en-US" baseline="0" dirty="0"/>
              <a:t> a single KV-Direct NIC has not saturated the bandwidth of host DRAM, we can leverage multiple programmable NICs to scale up the KV-Direct system. As we can see in the figure, the throughput increases almost linearly with number of NICs.</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420126D-49D9-4C1B-B526-120EF9D44EA2}" type="datetime8">
              <a:rPr lang="en-US" smtClean="0"/>
              <a:t>5/26/20 10:13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50</a:t>
            </a:fld>
            <a:endParaRPr lang="en-US" dirty="0"/>
          </a:p>
        </p:txBody>
      </p:sp>
    </p:spTree>
    <p:extLst>
      <p:ext uri="{BB962C8B-B14F-4D97-AF65-F5344CB8AC3E}">
        <p14:creationId xmlns:p14="http://schemas.microsoft.com/office/powerpoint/2010/main" val="2566337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photo is our test server with 10 programmable NICs, two Xeon E5 processors and 128 Gigabytes of memory.</a:t>
            </a:r>
          </a:p>
          <a:p>
            <a:r>
              <a:rPr lang="en-US" baseline="0" dirty="0"/>
              <a:t>Each programmable NIC is connected to the motherboard via 8 lanes of </a:t>
            </a:r>
            <a:r>
              <a:rPr lang="en-US" baseline="0" dirty="0" err="1"/>
              <a:t>PCIe</a:t>
            </a:r>
            <a:r>
              <a:rPr lang="en-US" baseline="0" dirty="0"/>
              <a:t> Gen3, so the 10 NICs saturate the 80 </a:t>
            </a:r>
            <a:r>
              <a:rPr lang="en-US" baseline="0" dirty="0" err="1"/>
              <a:t>PCIe</a:t>
            </a:r>
            <a:r>
              <a:rPr lang="en-US" baseline="0" dirty="0"/>
              <a:t> lanes from two Xeon E5 processors.</a:t>
            </a:r>
          </a:p>
          <a:p>
            <a:r>
              <a:rPr lang="en-US" baseline="0" dirty="0"/>
              <a:t>(click) With 10 programmable NICs, KV-Direct achieves 1.2 billion key-value operations per second with less than 400 watts of power consumption, setting a new milestone for general purpose key-value stores.</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420126D-49D9-4C1B-B526-120EF9D44EA2}" type="datetime8">
              <a:rPr lang="en-US" smtClean="0"/>
              <a:t>5/26/20 10:13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51</a:t>
            </a:fld>
            <a:endParaRPr lang="en-US" dirty="0"/>
          </a:p>
        </p:txBody>
      </p:sp>
    </p:spTree>
    <p:extLst>
      <p:ext uri="{BB962C8B-B14F-4D97-AF65-F5344CB8AC3E}">
        <p14:creationId xmlns:p14="http://schemas.microsoft.com/office/powerpoint/2010/main" val="2042467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main challenge to use FPGA is programmability.</a:t>
            </a:r>
          </a:p>
          <a:p>
            <a:r>
              <a:rPr lang="en-US" baseline="0" dirty="0"/>
              <a:t>Conventionally, FPGA is programmed with low-level hardware description languages, such as Verilog and VHDL.</a:t>
            </a:r>
          </a:p>
          <a:p>
            <a:r>
              <a:rPr lang="en-US" baseline="0" dirty="0"/>
              <a:t>This example shows a HelloWorld program in Verilog.</a:t>
            </a:r>
          </a:p>
          <a:p>
            <a:r>
              <a:rPr lang="en-US" baseline="0" dirty="0"/>
              <a:t>To print a HelloWorld string on the screen, we first need to translate the string into ASCII codes.</a:t>
            </a:r>
          </a:p>
          <a:p>
            <a:r>
              <a:rPr lang="en-US" baseline="0" dirty="0"/>
              <a:t>In order to send the codes to the host memory, we need to write a DMA engine.</a:t>
            </a:r>
          </a:p>
          <a:p>
            <a:r>
              <a:rPr lang="en-US" baseline="0" dirty="0"/>
              <a:t>The DMA engine needs to call a PCI express IP core, which requires reading three hundred pages of manual to understand the interface.</a:t>
            </a:r>
          </a:p>
          <a:p>
            <a:r>
              <a:rPr lang="en-US" baseline="0" dirty="0"/>
              <a:t>The difficulty of hardware description languages have pushed many software developers away for years.</a:t>
            </a:r>
          </a:p>
        </p:txBody>
      </p:sp>
      <p:sp>
        <p:nvSpPr>
          <p:cNvPr id="4" name="Date Placeholder 3"/>
          <p:cNvSpPr>
            <a:spLocks noGrp="1"/>
          </p:cNvSpPr>
          <p:nvPr>
            <p:ph type="dt" idx="10"/>
          </p:nvPr>
        </p:nvSpPr>
        <p:spPr/>
        <p:txBody>
          <a:bodyPr/>
          <a:lstStyle/>
          <a:p>
            <a:fld id="{9E768879-75E5-4C67-90B2-F679EB0E8958}" type="datetime8">
              <a:rPr lang="en-US" altLang="zh-CN" smtClean="0"/>
              <a:t>5/24/20 11:37 AM</a:t>
            </a:fld>
            <a:endParaRPr lang="en-US"/>
          </a:p>
        </p:txBody>
      </p:sp>
      <p:sp>
        <p:nvSpPr>
          <p:cNvPr id="5" name="Footer Placeholder 4"/>
          <p:cNvSpPr>
            <a:spLocks noGrp="1"/>
          </p:cNvSpPr>
          <p:nvPr>
            <p:ph type="ftr" sz="quarter" idx="11"/>
          </p:nvPr>
        </p:nvSpPr>
        <p:spPr/>
        <p:txBody>
          <a:bodyPr/>
          <a:lstStyle/>
          <a:p>
            <a:pPr defTabSz="931275"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Slide Number Placeholder 5"/>
          <p:cNvSpPr>
            <a:spLocks noGrp="1"/>
          </p:cNvSpPr>
          <p:nvPr>
            <p:ph type="sldNum" sz="quarter" idx="12"/>
          </p:nvPr>
        </p:nvSpPr>
        <p:spPr/>
        <p:txBody>
          <a:bodyPr/>
          <a:lstStyle/>
          <a:p>
            <a:fld id="{B4008EB6-D09E-4580-8CD6-DDB14511944F}" type="slidenum">
              <a:rPr lang="en-US" smtClean="0"/>
              <a:pPr/>
              <a:t>61</a:t>
            </a:fld>
            <a:endParaRPr lang="en-US"/>
          </a:p>
        </p:txBody>
      </p:sp>
      <p:sp>
        <p:nvSpPr>
          <p:cNvPr id="7" name="Header Placeholder 6"/>
          <p:cNvSpPr>
            <a:spLocks noGrp="1"/>
          </p:cNvSpPr>
          <p:nvPr>
            <p:ph type="hdr" sz="quarter" idx="13"/>
          </p:nvPr>
        </p:nvSpPr>
        <p:spPr/>
        <p:txBody>
          <a:bodyPr/>
          <a:lstStyle/>
          <a:p>
            <a:r>
              <a:rPr lang="en-US"/>
              <a:t>Microsoft Research 2016</a:t>
            </a:r>
          </a:p>
        </p:txBody>
      </p:sp>
    </p:spTree>
    <p:extLst>
      <p:ext uri="{BB962C8B-B14F-4D97-AF65-F5344CB8AC3E}">
        <p14:creationId xmlns:p14="http://schemas.microsoft.com/office/powerpoint/2010/main" val="1048177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ClickNP</a:t>
            </a:r>
            <a:r>
              <a:rPr lang="en-US" baseline="0" dirty="0"/>
              <a:t> provides a modular programming model similar to the Click modular router.</a:t>
            </a:r>
          </a:p>
          <a:p>
            <a:r>
              <a:rPr lang="en-US" baseline="0" dirty="0"/>
              <a:t>Therefore, programming in </a:t>
            </a:r>
            <a:r>
              <a:rPr lang="en-US" baseline="0" dirty="0" err="1"/>
              <a:t>ClickNP</a:t>
            </a:r>
            <a:r>
              <a:rPr lang="en-US" baseline="0" dirty="0"/>
              <a:t> is much like programming on a multi-core processor.</a:t>
            </a:r>
          </a:p>
          <a:p>
            <a:endParaRPr lang="en-US" baseline="0" dirty="0"/>
          </a:p>
          <a:p>
            <a:r>
              <a:rPr lang="en-US" baseline="0" dirty="0"/>
              <a:t>There is one important difference, though.</a:t>
            </a:r>
          </a:p>
          <a:p>
            <a:r>
              <a:rPr lang="en-US" baseline="0" dirty="0"/>
              <a:t>In conventional multi-core processing, threads communicate via shared memory.</a:t>
            </a:r>
          </a:p>
          <a:p>
            <a:r>
              <a:rPr lang="en-US" baseline="0" dirty="0"/>
              <a:t>However, In </a:t>
            </a:r>
            <a:r>
              <a:rPr lang="en-US" baseline="0" dirty="0" err="1"/>
              <a:t>ClickNP</a:t>
            </a:r>
            <a:r>
              <a:rPr lang="en-US" baseline="0" dirty="0"/>
              <a:t>, the cores communicate via channels instead of shared memory.</a:t>
            </a:r>
          </a:p>
          <a:p>
            <a:r>
              <a:rPr lang="en-US" baseline="0" dirty="0"/>
              <a:t>Channel-based communication is more efficient in FPGA compared to shared global memory, because the shared global memory would be the bottleneck.</a:t>
            </a:r>
          </a:p>
        </p:txBody>
      </p:sp>
      <p:sp>
        <p:nvSpPr>
          <p:cNvPr id="4" name="Date Placeholder 3"/>
          <p:cNvSpPr>
            <a:spLocks noGrp="1"/>
          </p:cNvSpPr>
          <p:nvPr>
            <p:ph type="dt" idx="10"/>
          </p:nvPr>
        </p:nvSpPr>
        <p:spPr/>
        <p:txBody>
          <a:bodyPr/>
          <a:lstStyle/>
          <a:p>
            <a:fld id="{1F32AA75-E64E-446F-A644-571D97B5588A}" type="datetime8">
              <a:rPr lang="en-US" altLang="zh-CN" smtClean="0"/>
              <a:t>5/24/20 11:37 AM</a:t>
            </a:fld>
            <a:endParaRPr lang="en-US"/>
          </a:p>
        </p:txBody>
      </p:sp>
      <p:sp>
        <p:nvSpPr>
          <p:cNvPr id="5" name="Footer Placeholder 4"/>
          <p:cNvSpPr>
            <a:spLocks noGrp="1"/>
          </p:cNvSpPr>
          <p:nvPr>
            <p:ph type="ftr" sz="quarter" idx="11"/>
          </p:nvPr>
        </p:nvSpPr>
        <p:spPr/>
        <p:txBody>
          <a:bodyPr/>
          <a:lstStyle/>
          <a:p>
            <a:pPr defTabSz="931275"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Slide Number Placeholder 5"/>
          <p:cNvSpPr>
            <a:spLocks noGrp="1"/>
          </p:cNvSpPr>
          <p:nvPr>
            <p:ph type="sldNum" sz="quarter" idx="12"/>
          </p:nvPr>
        </p:nvSpPr>
        <p:spPr/>
        <p:txBody>
          <a:bodyPr/>
          <a:lstStyle/>
          <a:p>
            <a:fld id="{B4008EB6-D09E-4580-8CD6-DDB14511944F}" type="slidenum">
              <a:rPr lang="en-US" smtClean="0"/>
              <a:pPr/>
              <a:t>62</a:t>
            </a:fld>
            <a:endParaRPr lang="en-US"/>
          </a:p>
        </p:txBody>
      </p:sp>
      <p:sp>
        <p:nvSpPr>
          <p:cNvPr id="7" name="Header Placeholder 6"/>
          <p:cNvSpPr>
            <a:spLocks noGrp="1"/>
          </p:cNvSpPr>
          <p:nvPr>
            <p:ph type="hdr" sz="quarter" idx="13"/>
          </p:nvPr>
        </p:nvSpPr>
        <p:spPr/>
        <p:txBody>
          <a:bodyPr/>
          <a:lstStyle/>
          <a:p>
            <a:r>
              <a:rPr lang="en-US"/>
              <a:t>Microsoft Research 2016</a:t>
            </a:r>
          </a:p>
        </p:txBody>
      </p:sp>
    </p:spTree>
    <p:extLst>
      <p:ext uri="{BB962C8B-B14F-4D97-AF65-F5344CB8AC3E}">
        <p14:creationId xmlns:p14="http://schemas.microsoft.com/office/powerpoint/2010/main" val="561693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ClickNP</a:t>
            </a:r>
            <a:r>
              <a:rPr lang="en-US" baseline="0" dirty="0"/>
              <a:t> provides a modular programming model similar to the Click modular router.</a:t>
            </a:r>
          </a:p>
          <a:p>
            <a:r>
              <a:rPr lang="en-US" baseline="0" dirty="0"/>
              <a:t>Therefore, programming in </a:t>
            </a:r>
            <a:r>
              <a:rPr lang="en-US" baseline="0" dirty="0" err="1"/>
              <a:t>ClickNP</a:t>
            </a:r>
            <a:r>
              <a:rPr lang="en-US" baseline="0" dirty="0"/>
              <a:t> is much like programming on a multi-core processor.</a:t>
            </a:r>
          </a:p>
          <a:p>
            <a:endParaRPr lang="en-US" baseline="0" dirty="0"/>
          </a:p>
          <a:p>
            <a:r>
              <a:rPr lang="en-US" baseline="0" dirty="0"/>
              <a:t>There is one important difference, though.</a:t>
            </a:r>
          </a:p>
          <a:p>
            <a:r>
              <a:rPr lang="en-US" baseline="0" dirty="0"/>
              <a:t>In conventional multi-core processing, threads communicate via shared memory.</a:t>
            </a:r>
          </a:p>
          <a:p>
            <a:r>
              <a:rPr lang="en-US" baseline="0" dirty="0"/>
              <a:t>However, In </a:t>
            </a:r>
            <a:r>
              <a:rPr lang="en-US" baseline="0" dirty="0" err="1"/>
              <a:t>ClickNP</a:t>
            </a:r>
            <a:r>
              <a:rPr lang="en-US" baseline="0" dirty="0"/>
              <a:t>, the cores communicate via channels instead of shared memory.</a:t>
            </a:r>
          </a:p>
          <a:p>
            <a:r>
              <a:rPr lang="en-US" baseline="0" dirty="0"/>
              <a:t>Channel-based communication is more efficient in FPGA compared to shared global memory, because the shared global memory would be the bottleneck.</a:t>
            </a:r>
          </a:p>
        </p:txBody>
      </p:sp>
      <p:sp>
        <p:nvSpPr>
          <p:cNvPr id="4" name="Date Placeholder 3"/>
          <p:cNvSpPr>
            <a:spLocks noGrp="1"/>
          </p:cNvSpPr>
          <p:nvPr>
            <p:ph type="dt" idx="10"/>
          </p:nvPr>
        </p:nvSpPr>
        <p:spPr/>
        <p:txBody>
          <a:bodyPr/>
          <a:lstStyle/>
          <a:p>
            <a:fld id="{1F32AA75-E64E-446F-A644-571D97B5588A}" type="datetime8">
              <a:rPr lang="en-US" altLang="zh-CN" smtClean="0"/>
              <a:t>5/24/20 11:37 AM</a:t>
            </a:fld>
            <a:endParaRPr lang="en-US"/>
          </a:p>
        </p:txBody>
      </p:sp>
      <p:sp>
        <p:nvSpPr>
          <p:cNvPr id="5" name="Footer Placeholder 4"/>
          <p:cNvSpPr>
            <a:spLocks noGrp="1"/>
          </p:cNvSpPr>
          <p:nvPr>
            <p:ph type="ftr" sz="quarter" idx="11"/>
          </p:nvPr>
        </p:nvSpPr>
        <p:spPr/>
        <p:txBody>
          <a:bodyPr/>
          <a:lstStyle/>
          <a:p>
            <a:pPr defTabSz="931275"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Slide Number Placeholder 5"/>
          <p:cNvSpPr>
            <a:spLocks noGrp="1"/>
          </p:cNvSpPr>
          <p:nvPr>
            <p:ph type="sldNum" sz="quarter" idx="12"/>
          </p:nvPr>
        </p:nvSpPr>
        <p:spPr/>
        <p:txBody>
          <a:bodyPr/>
          <a:lstStyle/>
          <a:p>
            <a:fld id="{B4008EB6-D09E-4580-8CD6-DDB14511944F}" type="slidenum">
              <a:rPr lang="en-US" smtClean="0"/>
              <a:pPr/>
              <a:t>63</a:t>
            </a:fld>
            <a:endParaRPr lang="en-US"/>
          </a:p>
        </p:txBody>
      </p:sp>
      <p:sp>
        <p:nvSpPr>
          <p:cNvPr id="7" name="Header Placeholder 6"/>
          <p:cNvSpPr>
            <a:spLocks noGrp="1"/>
          </p:cNvSpPr>
          <p:nvPr>
            <p:ph type="hdr" sz="quarter" idx="13"/>
          </p:nvPr>
        </p:nvSpPr>
        <p:spPr/>
        <p:txBody>
          <a:bodyPr/>
          <a:lstStyle/>
          <a:p>
            <a:r>
              <a:rPr lang="en-US"/>
              <a:t>Microsoft Research 2016</a:t>
            </a:r>
          </a:p>
        </p:txBody>
      </p:sp>
    </p:spTree>
    <p:extLst>
      <p:ext uri="{BB962C8B-B14F-4D97-AF65-F5344CB8AC3E}">
        <p14:creationId xmlns:p14="http://schemas.microsoft.com/office/powerpoint/2010/main" val="3915013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9070">
              <a:spcAft>
                <a:spcPts val="328"/>
              </a:spcAft>
            </a:pPr>
            <a:r>
              <a:rPr lang="en-US" dirty="0"/>
              <a:t>In </a:t>
            </a:r>
            <a:r>
              <a:rPr lang="en-US" dirty="0" err="1"/>
              <a:t>ClickNP</a:t>
            </a:r>
            <a:r>
              <a:rPr lang="en-US" dirty="0"/>
              <a:t>,</a:t>
            </a:r>
            <a:r>
              <a:rPr lang="en-US" baseline="0" dirty="0"/>
              <a:t> the basic processing module</a:t>
            </a:r>
            <a:r>
              <a:rPr lang="en-US" dirty="0"/>
              <a:t> is called an</a:t>
            </a:r>
            <a:r>
              <a:rPr lang="en-US" baseline="0" dirty="0"/>
              <a:t> element, which resembles a single-threaded core.</a:t>
            </a:r>
            <a:endParaRPr lang="en-US" dirty="0"/>
          </a:p>
          <a:p>
            <a:r>
              <a:rPr lang="en-US" dirty="0"/>
              <a:t>Each </a:t>
            </a:r>
            <a:r>
              <a:rPr lang="en-US" baseline="0" dirty="0"/>
              <a:t>element has the following components.</a:t>
            </a:r>
          </a:p>
          <a:p>
            <a:r>
              <a:rPr lang="en-US" baseline="0" dirty="0"/>
              <a:t>First, a set of local states that are only accessible inside the element.</a:t>
            </a:r>
          </a:p>
          <a:p>
            <a:r>
              <a:rPr lang="en-US" baseline="0" dirty="0"/>
              <a:t>Second, input and output channels to communicate with other elements.</a:t>
            </a:r>
          </a:p>
          <a:p>
            <a:r>
              <a:rPr lang="en-US" baseline="0" dirty="0"/>
              <a:t>Third, process handler, which is the main thread to read input channels, do processing and write to output channels in an infinite loop.</a:t>
            </a:r>
          </a:p>
          <a:p>
            <a:r>
              <a:rPr lang="en-US" baseline="0" dirty="0"/>
              <a:t>Finally, signal handler, which receives and processes commands from the manager thread in host program running on CPU. Signals resemble interrupts in CPU.</a:t>
            </a:r>
            <a:endParaRPr lang="en-US" dirty="0"/>
          </a:p>
        </p:txBody>
      </p:sp>
      <p:sp>
        <p:nvSpPr>
          <p:cNvPr id="4" name="Date Placeholder 3"/>
          <p:cNvSpPr>
            <a:spLocks noGrp="1"/>
          </p:cNvSpPr>
          <p:nvPr>
            <p:ph type="dt" idx="10"/>
          </p:nvPr>
        </p:nvSpPr>
        <p:spPr/>
        <p:txBody>
          <a:bodyPr/>
          <a:lstStyle/>
          <a:p>
            <a:fld id="{2AD945A0-7593-4B6B-B3D2-BEA94180EF1B}" type="datetime8">
              <a:rPr lang="en-US" altLang="zh-CN" smtClean="0"/>
              <a:t>5/24/20 11:37 AM</a:t>
            </a:fld>
            <a:endParaRPr lang="en-US"/>
          </a:p>
        </p:txBody>
      </p:sp>
      <p:sp>
        <p:nvSpPr>
          <p:cNvPr id="5" name="Footer Placeholder 4"/>
          <p:cNvSpPr>
            <a:spLocks noGrp="1"/>
          </p:cNvSpPr>
          <p:nvPr>
            <p:ph type="ftr" sz="quarter" idx="11"/>
          </p:nvPr>
        </p:nvSpPr>
        <p:spPr/>
        <p:txBody>
          <a:bodyPr/>
          <a:lstStyle/>
          <a:p>
            <a:pPr defTabSz="931275"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Slide Number Placeholder 5"/>
          <p:cNvSpPr>
            <a:spLocks noGrp="1"/>
          </p:cNvSpPr>
          <p:nvPr>
            <p:ph type="sldNum" sz="quarter" idx="12"/>
          </p:nvPr>
        </p:nvSpPr>
        <p:spPr/>
        <p:txBody>
          <a:bodyPr/>
          <a:lstStyle/>
          <a:p>
            <a:fld id="{B4008EB6-D09E-4580-8CD6-DDB14511944F}" type="slidenum">
              <a:rPr lang="en-US" smtClean="0"/>
              <a:pPr/>
              <a:t>64</a:t>
            </a:fld>
            <a:endParaRPr lang="en-US"/>
          </a:p>
        </p:txBody>
      </p:sp>
      <p:sp>
        <p:nvSpPr>
          <p:cNvPr id="7" name="Header Placeholder 6"/>
          <p:cNvSpPr>
            <a:spLocks noGrp="1"/>
          </p:cNvSpPr>
          <p:nvPr>
            <p:ph type="hdr" sz="quarter" idx="13"/>
          </p:nvPr>
        </p:nvSpPr>
        <p:spPr/>
        <p:txBody>
          <a:bodyPr/>
          <a:lstStyle/>
          <a:p>
            <a:r>
              <a:rPr lang="en-US"/>
              <a:t>Microsoft Research 2016</a:t>
            </a:r>
          </a:p>
        </p:txBody>
      </p:sp>
    </p:spTree>
    <p:extLst>
      <p:ext uri="{BB962C8B-B14F-4D97-AF65-F5344CB8AC3E}">
        <p14:creationId xmlns:p14="http://schemas.microsoft.com/office/powerpoint/2010/main" val="3176880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Second, software network functions have inflated and unstable latency.</a:t>
            </a:r>
          </a:p>
          <a:p>
            <a:r>
              <a:rPr lang="en-US" baseline="0" dirty="0"/>
              <a:t>A software-based network function adds tens of microseconds to milliseconds latency to the data plane.</a:t>
            </a:r>
          </a:p>
          <a:p>
            <a:r>
              <a:rPr lang="en-US" baseline="0" dirty="0"/>
              <a:t>When the load is high, this latency may grow to several milliseconds.</a:t>
            </a:r>
          </a:p>
          <a:p>
            <a:pPr marL="0" marR="0" indent="0" algn="l" defTabSz="932742" rtl="0" eaLnBrk="1" fontAlgn="auto" latinLnBrk="0" hangingPunct="1">
              <a:lnSpc>
                <a:spcPct val="90000"/>
              </a:lnSpc>
              <a:spcBef>
                <a:spcPts val="0"/>
              </a:spcBef>
              <a:spcAft>
                <a:spcPts val="340"/>
              </a:spcAft>
              <a:buClrTx/>
              <a:buSzTx/>
              <a:buFontTx/>
              <a:buNone/>
              <a:tabLst/>
              <a:defRPr/>
            </a:pPr>
            <a:r>
              <a:rPr lang="en-US" baseline="0" dirty="0"/>
              <a:t>However, an occasional delay of one millisecond would already violate the service level agreement for delay sensitive applications.</a:t>
            </a:r>
          </a:p>
        </p:txBody>
      </p:sp>
      <p:sp>
        <p:nvSpPr>
          <p:cNvPr id="4" name="Date Placeholder 3"/>
          <p:cNvSpPr>
            <a:spLocks noGrp="1"/>
          </p:cNvSpPr>
          <p:nvPr>
            <p:ph type="dt" idx="10"/>
          </p:nvPr>
        </p:nvSpPr>
        <p:spPr/>
        <p:txBody>
          <a:bodyPr/>
          <a:lstStyle/>
          <a:p>
            <a:fld id="{D3AF86AC-3E2B-435B-A4A3-D6726F3FDB95}" type="datetime8">
              <a:rPr lang="en-US" altLang="zh-CN" smtClean="0"/>
              <a:t>5/24/20 11:37 AM</a:t>
            </a:fld>
            <a:endParaRPr lang="en-US"/>
          </a:p>
        </p:txBody>
      </p:sp>
      <p:sp>
        <p:nvSpPr>
          <p:cNvPr id="5" name="Footer Placeholder 4"/>
          <p:cNvSpPr>
            <a:spLocks noGrp="1"/>
          </p:cNvSpPr>
          <p:nvPr>
            <p:ph type="ftr" sz="quarter" idx="11"/>
          </p:nvPr>
        </p:nvSpPr>
        <p:spPr/>
        <p:txBody>
          <a:bodyPr/>
          <a:lstStyle/>
          <a:p>
            <a:pPr defTabSz="931275"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Slide Number Placeholder 5"/>
          <p:cNvSpPr>
            <a:spLocks noGrp="1"/>
          </p:cNvSpPr>
          <p:nvPr>
            <p:ph type="sldNum" sz="quarter" idx="12"/>
          </p:nvPr>
        </p:nvSpPr>
        <p:spPr/>
        <p:txBody>
          <a:bodyPr/>
          <a:lstStyle/>
          <a:p>
            <a:fld id="{B4008EB6-D09E-4580-8CD6-DDB14511944F}" type="slidenum">
              <a:rPr lang="en-US" smtClean="0"/>
              <a:pPr/>
              <a:t>21</a:t>
            </a:fld>
            <a:endParaRPr lang="en-US"/>
          </a:p>
        </p:txBody>
      </p:sp>
      <p:sp>
        <p:nvSpPr>
          <p:cNvPr id="7" name="Header Placeholder 6"/>
          <p:cNvSpPr>
            <a:spLocks noGrp="1"/>
          </p:cNvSpPr>
          <p:nvPr>
            <p:ph type="hdr" sz="quarter" idx="13"/>
          </p:nvPr>
        </p:nvSpPr>
        <p:spPr/>
        <p:txBody>
          <a:bodyPr/>
          <a:lstStyle/>
          <a:p>
            <a:r>
              <a:rPr lang="en-US"/>
              <a:t>Microsoft Research 2016</a:t>
            </a:r>
          </a:p>
        </p:txBody>
      </p:sp>
    </p:spTree>
    <p:extLst>
      <p:ext uri="{BB962C8B-B14F-4D97-AF65-F5344CB8AC3E}">
        <p14:creationId xmlns:p14="http://schemas.microsoft.com/office/powerpoint/2010/main" val="584391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a:t>
            </a:r>
            <a:r>
              <a:rPr lang="en-US" dirty="0"/>
              <a:t>e</a:t>
            </a:r>
            <a:r>
              <a:rPr lang="en-US" baseline="0" dirty="0"/>
              <a:t> have built a </a:t>
            </a:r>
            <a:r>
              <a:rPr lang="en-US" baseline="0" dirty="0" err="1"/>
              <a:t>ClickNP</a:t>
            </a:r>
            <a:r>
              <a:rPr lang="en-US" baseline="0" dirty="0"/>
              <a:t> element library with nearly 100 elements.</a:t>
            </a:r>
          </a:p>
          <a:p>
            <a:r>
              <a:rPr lang="en-US" baseline="0" dirty="0"/>
              <a:t>About 20% of them are re-factored from Click modular router, and the remaining ones cover lots of network functions.</a:t>
            </a:r>
          </a:p>
          <a:p>
            <a:r>
              <a:rPr lang="en-US" baseline="0" dirty="0"/>
              <a:t>This table shows some common elements in the element library, which cover packet parsing, checksum, tunnel encapsulation, crypto, hash tables, prefix matching, packet scheduling and rate limiting.</a:t>
            </a:r>
          </a:p>
        </p:txBody>
      </p:sp>
      <p:sp>
        <p:nvSpPr>
          <p:cNvPr id="4" name="Date Placeholder 3"/>
          <p:cNvSpPr>
            <a:spLocks noGrp="1"/>
          </p:cNvSpPr>
          <p:nvPr>
            <p:ph type="dt" idx="10"/>
          </p:nvPr>
        </p:nvSpPr>
        <p:spPr/>
        <p:txBody>
          <a:bodyPr/>
          <a:lstStyle/>
          <a:p>
            <a:fld id="{CFFE5370-0398-401D-AB3A-0995406894B1}" type="datetime8">
              <a:rPr lang="en-US" altLang="zh-CN" smtClean="0"/>
              <a:t>5/24/20 11:37 AM</a:t>
            </a:fld>
            <a:endParaRPr lang="en-US"/>
          </a:p>
        </p:txBody>
      </p:sp>
      <p:sp>
        <p:nvSpPr>
          <p:cNvPr id="5" name="Footer Placeholder 4"/>
          <p:cNvSpPr>
            <a:spLocks noGrp="1"/>
          </p:cNvSpPr>
          <p:nvPr>
            <p:ph type="ftr" sz="quarter" idx="11"/>
          </p:nvPr>
        </p:nvSpPr>
        <p:spPr/>
        <p:txBody>
          <a:bodyPr/>
          <a:lstStyle/>
          <a:p>
            <a:pPr defTabSz="931275"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Slide Number Placeholder 5"/>
          <p:cNvSpPr>
            <a:spLocks noGrp="1"/>
          </p:cNvSpPr>
          <p:nvPr>
            <p:ph type="sldNum" sz="quarter" idx="12"/>
          </p:nvPr>
        </p:nvSpPr>
        <p:spPr/>
        <p:txBody>
          <a:bodyPr/>
          <a:lstStyle/>
          <a:p>
            <a:fld id="{B4008EB6-D09E-4580-8CD6-DDB14511944F}" type="slidenum">
              <a:rPr lang="en-US" smtClean="0"/>
              <a:pPr/>
              <a:t>65</a:t>
            </a:fld>
            <a:endParaRPr lang="en-US"/>
          </a:p>
        </p:txBody>
      </p:sp>
      <p:sp>
        <p:nvSpPr>
          <p:cNvPr id="7" name="Header Placeholder 6"/>
          <p:cNvSpPr>
            <a:spLocks noGrp="1"/>
          </p:cNvSpPr>
          <p:nvPr>
            <p:ph type="hdr" sz="quarter" idx="13"/>
          </p:nvPr>
        </p:nvSpPr>
        <p:spPr/>
        <p:txBody>
          <a:bodyPr/>
          <a:lstStyle/>
          <a:p>
            <a:r>
              <a:rPr lang="en-US"/>
              <a:t>Microsoft Research 2016</a:t>
            </a:r>
          </a:p>
        </p:txBody>
      </p:sp>
    </p:spTree>
    <p:extLst>
      <p:ext uri="{BB962C8B-B14F-4D97-AF65-F5344CB8AC3E}">
        <p14:creationId xmlns:p14="http://schemas.microsoft.com/office/powerpoint/2010/main" val="2552288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look</a:t>
            </a:r>
            <a:r>
              <a:rPr lang="en-US" baseline="0" dirty="0"/>
              <a:t> at </a:t>
            </a:r>
            <a:r>
              <a:rPr lang="en-US" dirty="0"/>
              <a:t>an example network function,</a:t>
            </a:r>
            <a:r>
              <a:rPr lang="en-US" baseline="0" dirty="0"/>
              <a:t> packet logger.</a:t>
            </a:r>
          </a:p>
          <a:p>
            <a:r>
              <a:rPr lang="en-US" baseline="0" dirty="0"/>
              <a:t>It receives packets from top-of-rack switch, counts number of packets in Count element, then makes a copy in Tee element.</a:t>
            </a:r>
          </a:p>
          <a:p>
            <a:r>
              <a:rPr lang="en-US" baseline="0" dirty="0"/>
              <a:t>One copy is forwarded back to </a:t>
            </a:r>
            <a:r>
              <a:rPr lang="en-US" baseline="0" dirty="0" err="1"/>
              <a:t>ToR</a:t>
            </a:r>
            <a:r>
              <a:rPr lang="en-US" baseline="0" dirty="0"/>
              <a:t> switch, the other copy is forwarded to a host element </a:t>
            </a:r>
            <a:r>
              <a:rPr lang="en-US" baseline="0" dirty="0" err="1"/>
              <a:t>PktLogger</a:t>
            </a:r>
            <a:r>
              <a:rPr lang="en-US" baseline="0" dirty="0"/>
              <a:t> running on CPU.</a:t>
            </a:r>
          </a:p>
          <a:p>
            <a:endParaRPr lang="en-US" baseline="0" dirty="0"/>
          </a:p>
          <a:p>
            <a:r>
              <a:rPr lang="en-US" baseline="0" dirty="0"/>
              <a:t>We can see that this </a:t>
            </a:r>
            <a:r>
              <a:rPr lang="en-US" baseline="0" dirty="0" err="1"/>
              <a:t>PacketLogger</a:t>
            </a:r>
            <a:r>
              <a:rPr lang="en-US" baseline="0" dirty="0"/>
              <a:t> needs only 5 lines of code for </a:t>
            </a:r>
            <a:r>
              <a:rPr lang="en-US" baseline="0" dirty="0" err="1"/>
              <a:t>ClickNP</a:t>
            </a:r>
            <a:r>
              <a:rPr lang="en-US" baseline="0" dirty="0"/>
              <a:t> configuration.</a:t>
            </a:r>
          </a:p>
        </p:txBody>
      </p:sp>
      <p:sp>
        <p:nvSpPr>
          <p:cNvPr id="4" name="Date Placeholder 3"/>
          <p:cNvSpPr>
            <a:spLocks noGrp="1"/>
          </p:cNvSpPr>
          <p:nvPr>
            <p:ph type="dt" idx="10"/>
          </p:nvPr>
        </p:nvSpPr>
        <p:spPr/>
        <p:txBody>
          <a:bodyPr/>
          <a:lstStyle/>
          <a:p>
            <a:fld id="{D707D4B1-ACAB-49BD-A23F-B30623D4A231}" type="datetime8">
              <a:rPr lang="en-US" altLang="zh-CN" smtClean="0"/>
              <a:t>5/24/20 11:37 AM</a:t>
            </a:fld>
            <a:endParaRPr lang="en-US"/>
          </a:p>
        </p:txBody>
      </p:sp>
      <p:sp>
        <p:nvSpPr>
          <p:cNvPr id="5" name="Footer Placeholder 4"/>
          <p:cNvSpPr>
            <a:spLocks noGrp="1"/>
          </p:cNvSpPr>
          <p:nvPr>
            <p:ph type="ftr" sz="quarter" idx="11"/>
          </p:nvPr>
        </p:nvSpPr>
        <p:spPr/>
        <p:txBody>
          <a:bodyPr/>
          <a:lstStyle/>
          <a:p>
            <a:pPr defTabSz="931275"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Slide Number Placeholder 5"/>
          <p:cNvSpPr>
            <a:spLocks noGrp="1"/>
          </p:cNvSpPr>
          <p:nvPr>
            <p:ph type="sldNum" sz="quarter" idx="12"/>
          </p:nvPr>
        </p:nvSpPr>
        <p:spPr/>
        <p:txBody>
          <a:bodyPr/>
          <a:lstStyle/>
          <a:p>
            <a:fld id="{B4008EB6-D09E-4580-8CD6-DDB14511944F}" type="slidenum">
              <a:rPr lang="en-US" smtClean="0"/>
              <a:pPr/>
              <a:t>66</a:t>
            </a:fld>
            <a:endParaRPr lang="en-US"/>
          </a:p>
        </p:txBody>
      </p:sp>
      <p:sp>
        <p:nvSpPr>
          <p:cNvPr id="7" name="Header Placeholder 6"/>
          <p:cNvSpPr>
            <a:spLocks noGrp="1"/>
          </p:cNvSpPr>
          <p:nvPr>
            <p:ph type="hdr" sz="quarter" idx="13"/>
          </p:nvPr>
        </p:nvSpPr>
        <p:spPr/>
        <p:txBody>
          <a:bodyPr/>
          <a:lstStyle/>
          <a:p>
            <a:r>
              <a:rPr lang="en-US"/>
              <a:t>Microsoft Research 2016</a:t>
            </a:r>
          </a:p>
        </p:txBody>
      </p:sp>
    </p:spTree>
    <p:extLst>
      <p:ext uri="{BB962C8B-B14F-4D97-AF65-F5344CB8AC3E}">
        <p14:creationId xmlns:p14="http://schemas.microsoft.com/office/powerpoint/2010/main" val="2581077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we look at the architecture of the </a:t>
            </a:r>
            <a:r>
              <a:rPr lang="en-US" baseline="0" dirty="0" err="1"/>
              <a:t>ClickNP</a:t>
            </a:r>
            <a:r>
              <a:rPr lang="en-US" baseline="0" dirty="0"/>
              <a:t> toolchain.</a:t>
            </a:r>
          </a:p>
          <a:p>
            <a:r>
              <a:rPr lang="en-US" baseline="0" dirty="0"/>
              <a:t>A </a:t>
            </a:r>
            <a:r>
              <a:rPr lang="en-US" baseline="0" dirty="0" err="1"/>
              <a:t>ClickNP</a:t>
            </a:r>
            <a:r>
              <a:rPr lang="en-US" baseline="0" dirty="0"/>
              <a:t> program is divided into three parts, a set of </a:t>
            </a:r>
            <a:r>
              <a:rPr lang="en-US" baseline="0" dirty="0" err="1"/>
              <a:t>ClickNP</a:t>
            </a:r>
            <a:r>
              <a:rPr lang="en-US" baseline="0" dirty="0"/>
              <a:t> elements, a </a:t>
            </a:r>
            <a:r>
              <a:rPr lang="en-US" baseline="0" dirty="0" err="1"/>
              <a:t>ClickNP</a:t>
            </a:r>
            <a:r>
              <a:rPr lang="en-US" baseline="0" dirty="0"/>
              <a:t> script to define the connections among elements, and a </a:t>
            </a:r>
            <a:r>
              <a:rPr lang="en-US" baseline="0" dirty="0" err="1"/>
              <a:t>ClickNP</a:t>
            </a:r>
            <a:r>
              <a:rPr lang="en-US" baseline="0" dirty="0"/>
              <a:t> host manager program.</a:t>
            </a:r>
          </a:p>
        </p:txBody>
      </p:sp>
      <p:sp>
        <p:nvSpPr>
          <p:cNvPr id="4" name="Date Placeholder 3"/>
          <p:cNvSpPr>
            <a:spLocks noGrp="1"/>
          </p:cNvSpPr>
          <p:nvPr>
            <p:ph type="dt" idx="10"/>
          </p:nvPr>
        </p:nvSpPr>
        <p:spPr/>
        <p:txBody>
          <a:bodyPr/>
          <a:lstStyle/>
          <a:p>
            <a:fld id="{B07B6676-8795-44B5-A068-DF2D4B6D48D1}" type="datetime8">
              <a:rPr lang="en-US" altLang="zh-CN" smtClean="0"/>
              <a:t>5/24/20 11:37 AM</a:t>
            </a:fld>
            <a:endParaRPr lang="en-US"/>
          </a:p>
        </p:txBody>
      </p:sp>
      <p:sp>
        <p:nvSpPr>
          <p:cNvPr id="5" name="Footer Placeholder 4"/>
          <p:cNvSpPr>
            <a:spLocks noGrp="1"/>
          </p:cNvSpPr>
          <p:nvPr>
            <p:ph type="ftr" sz="quarter" idx="11"/>
          </p:nvPr>
        </p:nvSpPr>
        <p:spPr/>
        <p:txBody>
          <a:bodyPr/>
          <a:lstStyle/>
          <a:p>
            <a:pPr defTabSz="931275"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Slide Number Placeholder 5"/>
          <p:cNvSpPr>
            <a:spLocks noGrp="1"/>
          </p:cNvSpPr>
          <p:nvPr>
            <p:ph type="sldNum" sz="quarter" idx="12"/>
          </p:nvPr>
        </p:nvSpPr>
        <p:spPr/>
        <p:txBody>
          <a:bodyPr/>
          <a:lstStyle/>
          <a:p>
            <a:fld id="{B4008EB6-D09E-4580-8CD6-DDB14511944F}" type="slidenum">
              <a:rPr lang="en-US" smtClean="0"/>
              <a:pPr/>
              <a:t>67</a:t>
            </a:fld>
            <a:endParaRPr lang="en-US"/>
          </a:p>
        </p:txBody>
      </p:sp>
      <p:sp>
        <p:nvSpPr>
          <p:cNvPr id="7" name="Header Placeholder 6"/>
          <p:cNvSpPr>
            <a:spLocks noGrp="1"/>
          </p:cNvSpPr>
          <p:nvPr>
            <p:ph type="hdr" sz="quarter" idx="13"/>
          </p:nvPr>
        </p:nvSpPr>
        <p:spPr/>
        <p:txBody>
          <a:bodyPr/>
          <a:lstStyle/>
          <a:p>
            <a:r>
              <a:rPr lang="en-US"/>
              <a:t>Microsoft Research 2016</a:t>
            </a:r>
          </a:p>
        </p:txBody>
      </p:sp>
    </p:spTree>
    <p:extLst>
      <p:ext uri="{BB962C8B-B14F-4D97-AF65-F5344CB8AC3E}">
        <p14:creationId xmlns:p14="http://schemas.microsoft.com/office/powerpoint/2010/main" val="3847511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have developed multiple optimization techniques in </a:t>
            </a:r>
            <a:r>
              <a:rPr lang="en-US" baseline="0" dirty="0" err="1"/>
              <a:t>ClickNP</a:t>
            </a:r>
            <a:r>
              <a:rPr lang="en-US" baseline="0" dirty="0"/>
              <a:t> to fully leverage the parallelism.</a:t>
            </a:r>
          </a:p>
          <a:p>
            <a:r>
              <a:rPr lang="en-US" baseline="0" dirty="0"/>
              <a:t>Due to time limitations, here I’m not going to discuss them in detail.</a:t>
            </a:r>
          </a:p>
        </p:txBody>
      </p:sp>
      <p:sp>
        <p:nvSpPr>
          <p:cNvPr id="4" name="Date Placeholder 3"/>
          <p:cNvSpPr>
            <a:spLocks noGrp="1"/>
          </p:cNvSpPr>
          <p:nvPr>
            <p:ph type="dt" idx="10"/>
          </p:nvPr>
        </p:nvSpPr>
        <p:spPr/>
        <p:txBody>
          <a:bodyPr/>
          <a:lstStyle/>
          <a:p>
            <a:fld id="{85E4BEAC-865C-45BF-81E8-80A6064AB0AC}" type="datetime8">
              <a:rPr lang="en-US" altLang="zh-CN" smtClean="0"/>
              <a:t>5/24/20 11:37 AM</a:t>
            </a:fld>
            <a:endParaRPr lang="en-US"/>
          </a:p>
        </p:txBody>
      </p:sp>
      <p:sp>
        <p:nvSpPr>
          <p:cNvPr id="5" name="Footer Placeholder 4"/>
          <p:cNvSpPr>
            <a:spLocks noGrp="1"/>
          </p:cNvSpPr>
          <p:nvPr>
            <p:ph type="ftr" sz="quarter" idx="11"/>
          </p:nvPr>
        </p:nvSpPr>
        <p:spPr/>
        <p:txBody>
          <a:bodyPr/>
          <a:lstStyle/>
          <a:p>
            <a:pPr defTabSz="931275"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Slide Number Placeholder 5"/>
          <p:cNvSpPr>
            <a:spLocks noGrp="1"/>
          </p:cNvSpPr>
          <p:nvPr>
            <p:ph type="sldNum" sz="quarter" idx="12"/>
          </p:nvPr>
        </p:nvSpPr>
        <p:spPr/>
        <p:txBody>
          <a:bodyPr/>
          <a:lstStyle/>
          <a:p>
            <a:fld id="{B4008EB6-D09E-4580-8CD6-DDB14511944F}" type="slidenum">
              <a:rPr lang="en-US" smtClean="0"/>
              <a:pPr/>
              <a:t>68</a:t>
            </a:fld>
            <a:endParaRPr lang="en-US"/>
          </a:p>
        </p:txBody>
      </p:sp>
      <p:sp>
        <p:nvSpPr>
          <p:cNvPr id="7" name="Header Placeholder 6"/>
          <p:cNvSpPr>
            <a:spLocks noGrp="1"/>
          </p:cNvSpPr>
          <p:nvPr>
            <p:ph type="hdr" sz="quarter" idx="13"/>
          </p:nvPr>
        </p:nvSpPr>
        <p:spPr/>
        <p:txBody>
          <a:bodyPr/>
          <a:lstStyle/>
          <a:p>
            <a:r>
              <a:rPr lang="en-US"/>
              <a:t>Microsoft Research 2016</a:t>
            </a:r>
          </a:p>
        </p:txBody>
      </p:sp>
    </p:spTree>
    <p:extLst>
      <p:ext uri="{BB962C8B-B14F-4D97-AF65-F5344CB8AC3E}">
        <p14:creationId xmlns:p14="http://schemas.microsoft.com/office/powerpoint/2010/main" val="98025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accelerate</a:t>
            </a:r>
            <a:r>
              <a:rPr lang="en-US" baseline="0" dirty="0"/>
              <a:t> software network functions, while keeping flexibility, recent works have proposed to offload software network functions to hardware accelerators, including GPU, network processor and FPGA.</a:t>
            </a:r>
          </a:p>
          <a:p>
            <a:endParaRPr lang="en-US" baseline="0" dirty="0"/>
          </a:p>
          <a:p>
            <a:r>
              <a:rPr lang="en-US" baseline="0" dirty="0"/>
              <a:t>Compared to GPU, FPGA has lower latency and is more power efficient.</a:t>
            </a:r>
          </a:p>
          <a:p>
            <a:r>
              <a:rPr lang="en-US" baseline="0" dirty="0"/>
              <a:t>Compared to network processors, FPGA is more flexible and can be programmed for general computing.</a:t>
            </a:r>
            <a:endParaRPr lang="en-US" dirty="0"/>
          </a:p>
        </p:txBody>
      </p:sp>
      <p:sp>
        <p:nvSpPr>
          <p:cNvPr id="4" name="Date Placeholder 3"/>
          <p:cNvSpPr>
            <a:spLocks noGrp="1"/>
          </p:cNvSpPr>
          <p:nvPr>
            <p:ph type="dt" idx="10"/>
          </p:nvPr>
        </p:nvSpPr>
        <p:spPr/>
        <p:txBody>
          <a:bodyPr/>
          <a:lstStyle/>
          <a:p>
            <a:fld id="{0DF30039-08B5-43EC-AE52-636B4FD70F9C}" type="datetime8">
              <a:rPr lang="en-US" altLang="zh-CN" smtClean="0"/>
              <a:t>5/24/20 11:37 AM</a:t>
            </a:fld>
            <a:endParaRPr lang="en-US"/>
          </a:p>
        </p:txBody>
      </p:sp>
      <p:sp>
        <p:nvSpPr>
          <p:cNvPr id="5" name="Footer Placeholder 4"/>
          <p:cNvSpPr>
            <a:spLocks noGrp="1"/>
          </p:cNvSpPr>
          <p:nvPr>
            <p:ph type="ftr" sz="quarter" idx="11"/>
          </p:nvPr>
        </p:nvSpPr>
        <p:spPr/>
        <p:txBody>
          <a:bodyPr/>
          <a:lstStyle/>
          <a:p>
            <a:pPr defTabSz="931275"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Slide Number Placeholder 5"/>
          <p:cNvSpPr>
            <a:spLocks noGrp="1"/>
          </p:cNvSpPr>
          <p:nvPr>
            <p:ph type="sldNum" sz="quarter" idx="12"/>
          </p:nvPr>
        </p:nvSpPr>
        <p:spPr/>
        <p:txBody>
          <a:bodyPr/>
          <a:lstStyle/>
          <a:p>
            <a:fld id="{B4008EB6-D09E-4580-8CD6-DDB14511944F}" type="slidenum">
              <a:rPr lang="en-US" smtClean="0"/>
              <a:pPr/>
              <a:t>23</a:t>
            </a:fld>
            <a:endParaRPr lang="en-US"/>
          </a:p>
        </p:txBody>
      </p:sp>
      <p:sp>
        <p:nvSpPr>
          <p:cNvPr id="7" name="Header Placeholder 6"/>
          <p:cNvSpPr>
            <a:spLocks noGrp="1"/>
          </p:cNvSpPr>
          <p:nvPr>
            <p:ph type="hdr" sz="quarter" idx="13"/>
          </p:nvPr>
        </p:nvSpPr>
        <p:spPr/>
        <p:txBody>
          <a:bodyPr/>
          <a:lstStyle/>
          <a:p>
            <a:r>
              <a:rPr lang="en-US"/>
              <a:t>Microsoft Research 2016</a:t>
            </a:r>
          </a:p>
        </p:txBody>
      </p:sp>
    </p:spTree>
    <p:extLst>
      <p:ext uri="{BB962C8B-B14F-4D97-AF65-F5344CB8AC3E}">
        <p14:creationId xmlns:p14="http://schemas.microsoft.com/office/powerpoint/2010/main" val="3890094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add an FPGA between the top-of-rack (</a:t>
            </a:r>
            <a:r>
              <a:rPr lang="en-US" baseline="0" dirty="0" err="1"/>
              <a:t>ToR</a:t>
            </a:r>
            <a:r>
              <a:rPr lang="en-US" baseline="0" dirty="0"/>
              <a:t>) switch and the NIC in each server.</a:t>
            </a:r>
          </a:p>
          <a:p>
            <a:r>
              <a:rPr lang="en-US" baseline="0" dirty="0"/>
              <a:t>The FPGAs form a hardware acceleration plane between the traditional software server plane and the network communication plane.</a:t>
            </a:r>
          </a:p>
        </p:txBody>
      </p:sp>
      <p:sp>
        <p:nvSpPr>
          <p:cNvPr id="4" name="Header Placeholder 3"/>
          <p:cNvSpPr>
            <a:spLocks noGrp="1"/>
          </p:cNvSpPr>
          <p:nvPr>
            <p:ph type="hdr" sz="quarter" idx="10"/>
          </p:nvPr>
        </p:nvSpPr>
        <p:spPr/>
        <p:txBody>
          <a:bodyPr/>
          <a:lstStyle/>
          <a:p>
            <a:r>
              <a:rPr lang="en-US"/>
              <a:t>Microsoft Build 2017</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5/24/20 11:37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28</a:t>
            </a:fld>
            <a:endParaRPr lang="en-US" dirty="0"/>
          </a:p>
        </p:txBody>
      </p:sp>
    </p:spTree>
    <p:extLst>
      <p:ext uri="{BB962C8B-B14F-4D97-AF65-F5344CB8AC3E}">
        <p14:creationId xmlns:p14="http://schemas.microsoft.com/office/powerpoint/2010/main" val="1646277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recent years, key-value store goes beyond object caching and becomes an infrastructure service to store shared data structure in a distributed system.</a:t>
            </a:r>
          </a:p>
          <a:p>
            <a:r>
              <a:rPr lang="en-US" baseline="0" dirty="0"/>
              <a:t>Examples include parameter servers in machine learning, graph computing engine and sequencers for distributed transactions, as the Eris paper in this session just said.</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420126D-49D9-4C1B-B526-120EF9D44EA2}" type="datetime8">
              <a:rPr lang="en-US" smtClean="0"/>
              <a:t>5/26/20 10:13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40</a:t>
            </a:fld>
            <a:endParaRPr lang="en-US" dirty="0"/>
          </a:p>
        </p:txBody>
      </p:sp>
    </p:spTree>
    <p:extLst>
      <p:ext uri="{BB962C8B-B14F-4D97-AF65-F5344CB8AC3E}">
        <p14:creationId xmlns:p14="http://schemas.microsoft.com/office/powerpoint/2010/main" val="2856129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recent years, key-value store goes beyond object caching and becomes an infrastructure service to store shared data structure in a distributed system.</a:t>
            </a:r>
          </a:p>
          <a:p>
            <a:r>
              <a:rPr lang="en-US" baseline="0" dirty="0"/>
              <a:t>Examples include parameter servers in machine learning, graph computing engine and sequencers for distributed transactions, as the Eris paper in this session just said.</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420126D-49D9-4C1B-B526-120EF9D44EA2}" type="datetime8">
              <a:rPr lang="en-US" smtClean="0"/>
              <a:t>5/26/20 10:13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41</a:t>
            </a:fld>
            <a:endParaRPr lang="en-US" dirty="0"/>
          </a:p>
        </p:txBody>
      </p:sp>
    </p:spTree>
    <p:extLst>
      <p:ext uri="{BB962C8B-B14F-4D97-AF65-F5344CB8AC3E}">
        <p14:creationId xmlns:p14="http://schemas.microsoft.com/office/powerpoint/2010/main" val="4254280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We</a:t>
            </a:r>
            <a:r>
              <a:rPr lang="en-US" baseline="0" dirty="0"/>
              <a:t> propose </a:t>
            </a:r>
            <a:r>
              <a:rPr lang="en-US" dirty="0"/>
              <a:t>KV-Direct</a:t>
            </a:r>
            <a:r>
              <a:rPr lang="en-US" baseline="0" dirty="0"/>
              <a:t> to offload KV processing on CPU to programmable NIC.</a:t>
            </a:r>
          </a:p>
          <a:p>
            <a:r>
              <a:rPr lang="en-US" baseline="0" dirty="0"/>
              <a:t>The name of KV-Direct means that the NIC</a:t>
            </a:r>
            <a:r>
              <a:rPr lang="en-US" dirty="0"/>
              <a:t> directly fetches data and applies updates in the host memory to serve KV requests, completely bypassing server CPU.</a:t>
            </a:r>
          </a:p>
        </p:txBody>
      </p:sp>
      <p:sp>
        <p:nvSpPr>
          <p:cNvPr id="4" name="页眉占位符 3"/>
          <p:cNvSpPr>
            <a:spLocks noGrp="1"/>
          </p:cNvSpPr>
          <p:nvPr>
            <p:ph type="hdr" sz="quarter" idx="10"/>
          </p:nvPr>
        </p:nvSpPr>
        <p:spPr/>
        <p:txBody>
          <a:bodyPr/>
          <a:lstStyle/>
          <a:p>
            <a:endParaRPr lang="en-US" dirty="0"/>
          </a:p>
        </p:txBody>
      </p:sp>
      <p:sp>
        <p:nvSpPr>
          <p:cNvPr id="5" name="页脚占位符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日期占位符 5"/>
          <p:cNvSpPr>
            <a:spLocks noGrp="1"/>
          </p:cNvSpPr>
          <p:nvPr>
            <p:ph type="dt" idx="12"/>
          </p:nvPr>
        </p:nvSpPr>
        <p:spPr/>
        <p:txBody>
          <a:bodyPr/>
          <a:lstStyle/>
          <a:p>
            <a:fld id="{5420126D-49D9-4C1B-B526-120EF9D44EA2}" type="datetime8">
              <a:rPr lang="en-US" smtClean="0"/>
              <a:t>5/26/20 10:13 PM</a:t>
            </a:fld>
            <a:endParaRPr lang="en-US" dirty="0"/>
          </a:p>
        </p:txBody>
      </p:sp>
      <p:sp>
        <p:nvSpPr>
          <p:cNvPr id="7" name="灯片编号占位符 6"/>
          <p:cNvSpPr>
            <a:spLocks noGrp="1"/>
          </p:cNvSpPr>
          <p:nvPr>
            <p:ph type="sldNum" sz="quarter" idx="13"/>
          </p:nvPr>
        </p:nvSpPr>
        <p:spPr/>
        <p:txBody>
          <a:bodyPr/>
          <a:lstStyle/>
          <a:p>
            <a:fld id="{B4008EB6-D09E-4580-8CD6-DDB14511944F}" type="slidenum">
              <a:rPr lang="en-US" smtClean="0"/>
              <a:pPr/>
              <a:t>42</a:t>
            </a:fld>
            <a:endParaRPr lang="en-US" dirty="0"/>
          </a:p>
        </p:txBody>
      </p:sp>
    </p:spTree>
    <p:extLst>
      <p:ext uri="{BB962C8B-B14F-4D97-AF65-F5344CB8AC3E}">
        <p14:creationId xmlns:p14="http://schemas.microsoft.com/office/powerpoint/2010/main" val="3276586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we look at the architecture of KV-Direct.</a:t>
            </a:r>
          </a:p>
          <a:p>
            <a:pPr marL="228600" indent="-228600">
              <a:buAutoNum type="arabicParenBoth"/>
            </a:pPr>
            <a:r>
              <a:rPr lang="en-US" baseline="0" dirty="0"/>
              <a:t>key-value operations are received from the NIC and decoded in the network decoder,</a:t>
            </a:r>
          </a:p>
          <a:p>
            <a:pPr marL="228600" indent="-228600">
              <a:buAutoNum type="arabicParenBoth"/>
            </a:pPr>
            <a:r>
              <a:rPr lang="en-US" baseline="0" dirty="0"/>
              <a:t>Then the request scheduler issues independent key-value operations to the hash table,</a:t>
            </a:r>
          </a:p>
          <a:p>
            <a:pPr marL="228600" indent="-228600">
              <a:buAutoNum type="arabicParenBoth"/>
            </a:pPr>
            <a:r>
              <a:rPr lang="en-US" baseline="0" dirty="0"/>
              <a:t>Small key-value pairs are stored inline in the hash table, while larger key-value pairs are stored in dynamically allocated memory, which requires a slab memory allocator.</a:t>
            </a:r>
          </a:p>
          <a:p>
            <a:pPr marL="228600" indent="-228600">
              <a:buAutoNum type="arabicParenBoth"/>
            </a:pPr>
            <a:r>
              <a:rPr lang="en-US" baseline="0" dirty="0"/>
              <a:t>The memory accesses are dispatched to either on-board DRAM, or the </a:t>
            </a:r>
            <a:r>
              <a:rPr lang="en-US" baseline="0" dirty="0" err="1"/>
              <a:t>PCIe</a:t>
            </a:r>
            <a:r>
              <a:rPr lang="en-US" baseline="0" dirty="0"/>
              <a:t> bus to access host memory.</a:t>
            </a:r>
          </a:p>
          <a:p>
            <a:pPr marL="228600" indent="-228600">
              <a:buAutoNum type="arabicParenBoth"/>
            </a:pPr>
            <a:r>
              <a:rPr lang="en-US" baseline="0" dirty="0"/>
              <a:t>When the memory lookup result comes back, finally we encode the KV operation results and send to the client.</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420126D-49D9-4C1B-B526-120EF9D44EA2}" type="datetime8">
              <a:rPr lang="en-US" smtClean="0"/>
              <a:t>5/26/20 10:13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43</a:t>
            </a:fld>
            <a:endParaRPr lang="en-US" dirty="0"/>
          </a:p>
        </p:txBody>
      </p:sp>
    </p:spTree>
    <p:extLst>
      <p:ext uri="{BB962C8B-B14F-4D97-AF65-F5344CB8AC3E}">
        <p14:creationId xmlns:p14="http://schemas.microsoft.com/office/powerpoint/2010/main" val="2116046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Now</a:t>
            </a:r>
            <a:r>
              <a:rPr lang="en-US" baseline="0" dirty="0"/>
              <a:t> we analyze the performance challenges of KV-Direct.</a:t>
            </a:r>
          </a:p>
          <a:p>
            <a:r>
              <a:rPr lang="en-US" baseline="0" dirty="0"/>
              <a:t>First, our </a:t>
            </a:r>
            <a:r>
              <a:rPr lang="en-US" baseline="0" dirty="0" err="1"/>
              <a:t>PCIe</a:t>
            </a:r>
            <a:r>
              <a:rPr lang="en-US" baseline="0" dirty="0"/>
              <a:t> interface between FPGA and host memory has limited throughput. To make things worse, </a:t>
            </a:r>
            <a:r>
              <a:rPr lang="en-US" baseline="0" dirty="0" err="1"/>
              <a:t>PCIe</a:t>
            </a:r>
            <a:r>
              <a:rPr lang="en-US" baseline="0" dirty="0"/>
              <a:t> transport layer packets has header overhead, and the </a:t>
            </a:r>
            <a:r>
              <a:rPr lang="en-US" baseline="0" dirty="0" err="1"/>
              <a:t>PCIe</a:t>
            </a:r>
            <a:r>
              <a:rPr lang="en-US" baseline="0" dirty="0"/>
              <a:t> IP core in our FPGA has limited parallelism, which limits our </a:t>
            </a:r>
            <a:r>
              <a:rPr lang="en-US" baseline="0" dirty="0" err="1"/>
              <a:t>PCIe</a:t>
            </a:r>
            <a:r>
              <a:rPr lang="en-US" baseline="0" dirty="0"/>
              <a:t> throughput to 60 million operations per second.</a:t>
            </a:r>
          </a:p>
          <a:p>
            <a:r>
              <a:rPr lang="en-US" baseline="0" dirty="0"/>
              <a:t>So we need to be frugal on memory accesses.</a:t>
            </a:r>
            <a:endParaRPr lang="en-US" dirty="0"/>
          </a:p>
        </p:txBody>
      </p:sp>
      <p:sp>
        <p:nvSpPr>
          <p:cNvPr id="4" name="页眉占位符 3"/>
          <p:cNvSpPr>
            <a:spLocks noGrp="1"/>
          </p:cNvSpPr>
          <p:nvPr>
            <p:ph type="hdr" sz="quarter" idx="10"/>
          </p:nvPr>
        </p:nvSpPr>
        <p:spPr/>
        <p:txBody>
          <a:bodyPr/>
          <a:lstStyle/>
          <a:p>
            <a:endParaRPr lang="en-US" dirty="0"/>
          </a:p>
        </p:txBody>
      </p:sp>
      <p:sp>
        <p:nvSpPr>
          <p:cNvPr id="5" name="页脚占位符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日期占位符 5"/>
          <p:cNvSpPr>
            <a:spLocks noGrp="1"/>
          </p:cNvSpPr>
          <p:nvPr>
            <p:ph type="dt" idx="12"/>
          </p:nvPr>
        </p:nvSpPr>
        <p:spPr/>
        <p:txBody>
          <a:bodyPr/>
          <a:lstStyle/>
          <a:p>
            <a:fld id="{5420126D-49D9-4C1B-B526-120EF9D44EA2}" type="datetime8">
              <a:rPr lang="en-US" smtClean="0"/>
              <a:t>5/26/20 10:13 PM</a:t>
            </a:fld>
            <a:endParaRPr lang="en-US" dirty="0"/>
          </a:p>
        </p:txBody>
      </p:sp>
      <p:sp>
        <p:nvSpPr>
          <p:cNvPr id="7" name="灯片编号占位符 6"/>
          <p:cNvSpPr>
            <a:spLocks noGrp="1"/>
          </p:cNvSpPr>
          <p:nvPr>
            <p:ph type="sldNum" sz="quarter" idx="13"/>
          </p:nvPr>
        </p:nvSpPr>
        <p:spPr/>
        <p:txBody>
          <a:bodyPr/>
          <a:lstStyle/>
          <a:p>
            <a:fld id="{B4008EB6-D09E-4580-8CD6-DDB14511944F}" type="slidenum">
              <a:rPr lang="en-US" smtClean="0"/>
              <a:pPr/>
              <a:t>44</a:t>
            </a:fld>
            <a:endParaRPr lang="en-US" dirty="0"/>
          </a:p>
        </p:txBody>
      </p:sp>
    </p:spTree>
    <p:extLst>
      <p:ext uri="{BB962C8B-B14F-4D97-AF65-F5344CB8AC3E}">
        <p14:creationId xmlns:p14="http://schemas.microsoft.com/office/powerpoint/2010/main" val="3167947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hoto_O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1807"/>
            <a:ext cx="9327688" cy="6992718"/>
          </a:xfrm>
          <a:prstGeom prst="rect">
            <a:avLst/>
          </a:prstGeom>
        </p:spPr>
      </p:pic>
      <p:sp>
        <p:nvSpPr>
          <p:cNvPr id="15" name="Title 1"/>
          <p:cNvSpPr>
            <a:spLocks noGrp="1"/>
          </p:cNvSpPr>
          <p:nvPr>
            <p:ph type="title" hasCustomPrompt="1"/>
          </p:nvPr>
        </p:nvSpPr>
        <p:spPr bwMode="auto">
          <a:xfrm>
            <a:off x="274638" y="2399994"/>
            <a:ext cx="5486400" cy="1828800"/>
          </a:xfrm>
          <a:noFill/>
        </p:spPr>
        <p:txBody>
          <a:bodyPr lIns="146304" tIns="91440" rIns="146304" bIns="91440" anchor="t" anchorCtr="0"/>
          <a:lstStyle>
            <a:lvl1pPr>
              <a:defRPr sz="4800" spc="-75" baseline="0">
                <a:gradFill>
                  <a:gsLst>
                    <a:gs pos="25926">
                      <a:srgbClr val="FFFFFF"/>
                    </a:gs>
                    <a:gs pos="53000">
                      <a:srgbClr val="FFFFFF"/>
                    </a:gs>
                  </a:gsLst>
                  <a:lin ang="5400000" scaled="0"/>
                </a:gradFill>
              </a:defRPr>
            </a:lvl1pPr>
          </a:lstStyle>
          <a:p>
            <a:r>
              <a:rPr lang="en-US" dirty="0"/>
              <a:t>Presentation title</a:t>
            </a:r>
          </a:p>
        </p:txBody>
      </p:sp>
      <p:sp>
        <p:nvSpPr>
          <p:cNvPr id="16" name="Text Placeholder 2"/>
          <p:cNvSpPr>
            <a:spLocks noGrp="1"/>
          </p:cNvSpPr>
          <p:nvPr>
            <p:ph type="body" sz="quarter" idx="14" hasCustomPrompt="1"/>
          </p:nvPr>
        </p:nvSpPr>
        <p:spPr bwMode="auto">
          <a:xfrm>
            <a:off x="274638" y="4228773"/>
            <a:ext cx="5486400" cy="1554483"/>
          </a:xfrm>
        </p:spPr>
        <p:txBody>
          <a:bodyPr tIns="109728" bIns="109728">
            <a:noAutofit/>
          </a:bodyPr>
          <a:lstStyle>
            <a:lvl1pPr marL="0" indent="0">
              <a:spcBef>
                <a:spcPts val="0"/>
              </a:spcBef>
              <a:buNone/>
              <a:defRPr sz="2800">
                <a:gradFill>
                  <a:gsLst>
                    <a:gs pos="25926">
                      <a:srgbClr val="FFFFFF"/>
                    </a:gs>
                    <a:gs pos="53000">
                      <a:srgbClr val="FFFFFF"/>
                    </a:gs>
                  </a:gsLst>
                  <a:lin ang="5400000" scaled="0"/>
                </a:gradFill>
              </a:defRPr>
            </a:lvl1pPr>
          </a:lstStyle>
          <a:p>
            <a:pPr lvl="0"/>
            <a:r>
              <a:rPr lang="en-US" dirty="0"/>
              <a:t>Speaker Name</a:t>
            </a:r>
          </a:p>
        </p:txBody>
      </p:sp>
    </p:spTree>
    <p:extLst>
      <p:ext uri="{BB962C8B-B14F-4D97-AF65-F5344CB8AC3E}">
        <p14:creationId xmlns:p14="http://schemas.microsoft.com/office/powerpoint/2010/main" val="59467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514" y="1211287"/>
            <a:ext cx="4206240" cy="2357568"/>
          </a:xfrm>
        </p:spPr>
        <p:txBody>
          <a:bodyPr wrap="square">
            <a:spAutoFit/>
          </a:bodyPr>
          <a:lstStyle>
            <a:lvl1pPr marL="215475" indent="-215475">
              <a:spcBef>
                <a:spcPts val="918"/>
              </a:spcBef>
              <a:buClr>
                <a:schemeClr val="tx1"/>
              </a:buClr>
              <a:buFont typeface="Arial" pitchFamily="34" charset="0"/>
              <a:buChar char="•"/>
              <a:defRPr sz="3200"/>
            </a:lvl1pPr>
            <a:lvl2pPr marL="398321" indent="-174873">
              <a:defRPr sz="2000"/>
            </a:lvl2pPr>
            <a:lvl3pPr marL="524619" indent="-126297">
              <a:tabLst/>
              <a:defRPr sz="2000"/>
            </a:lvl3pPr>
            <a:lvl4pPr marL="660630" indent="-136012">
              <a:defRPr/>
            </a:lvl4pPr>
            <a:lvl5pPr marL="786928" indent="-12629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4846113" y="1211287"/>
            <a:ext cx="4206240" cy="2357568"/>
          </a:xfrm>
        </p:spPr>
        <p:txBody>
          <a:bodyPr wrap="square">
            <a:spAutoFit/>
          </a:bodyPr>
          <a:lstStyle>
            <a:lvl1pPr marL="215475" indent="-215475">
              <a:spcBef>
                <a:spcPts val="918"/>
              </a:spcBef>
              <a:buClr>
                <a:schemeClr val="tx1"/>
              </a:buClr>
              <a:buFont typeface="Arial" pitchFamily="34" charset="0"/>
              <a:buChar char="•"/>
              <a:defRPr sz="3200"/>
            </a:lvl1pPr>
            <a:lvl2pPr marL="398321" indent="-174873">
              <a:defRPr sz="2000"/>
            </a:lvl2pPr>
            <a:lvl3pPr marL="524619" indent="-126297">
              <a:tabLst/>
              <a:defRPr sz="2000"/>
            </a:lvl3pPr>
            <a:lvl4pPr marL="660630" indent="-136012">
              <a:defRPr/>
            </a:lvl4pPr>
            <a:lvl5pPr marL="786928" indent="-12629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113570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7315202" cy="2751698"/>
          </a:xfrm>
          <a:noFill/>
        </p:spPr>
        <p:txBody>
          <a:bodyPr tIns="91440" bIns="91440" anchor="t" anchorCtr="0"/>
          <a:lstStyle>
            <a:lvl1pPr>
              <a:defRPr sz="6000" spc="-75"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6"/>
            <a:ext cx="7315200" cy="1829593"/>
          </a:xfrm>
          <a:noFill/>
        </p:spPr>
        <p:txBody>
          <a:bodyPr lIns="182880" tIns="146304" rIns="182880" bIns="146304">
            <a:noAutofit/>
          </a:bodyPr>
          <a:lstStyle>
            <a:lvl1pPr marL="0" indent="0">
              <a:spcBef>
                <a:spcPts val="0"/>
              </a:spcBef>
              <a:buNone/>
              <a:defRPr sz="28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9238619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7" y="1209973"/>
            <a:ext cx="7315201" cy="2751698"/>
          </a:xfrm>
          <a:noFill/>
        </p:spPr>
        <p:txBody>
          <a:bodyPr tIns="91440" bIns="91440" anchor="t" anchorCtr="0"/>
          <a:lstStyle>
            <a:lvl1pPr>
              <a:defRPr lang="en-US" sz="6000" b="0" kern="1200" cap="none" spc="-75"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21594122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89431"/>
            <a:ext cx="8777288" cy="1015663"/>
          </a:xfrm>
          <a:noFill/>
        </p:spPr>
        <p:txBody>
          <a:bodyPr wrap="square" tIns="91440" bIns="91440" anchor="t" anchorCtr="0">
            <a:spAutoFit/>
          </a:bodyPr>
          <a:lstStyle>
            <a:lvl1pPr>
              <a:defRPr sz="6000" spc="-75"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0753572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89431"/>
            <a:ext cx="8768201" cy="1015663"/>
          </a:xfrm>
          <a:noFill/>
        </p:spPr>
        <p:txBody>
          <a:bodyPr wrap="square" tIns="91440" bIns="91440" anchor="t" anchorCtr="0">
            <a:spAutoFit/>
          </a:bodyPr>
          <a:lstStyle>
            <a:lvl1pPr>
              <a:defRPr sz="6000" spc="-75"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7625369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89431"/>
            <a:ext cx="8777288" cy="1015663"/>
          </a:xfrm>
          <a:noFill/>
        </p:spPr>
        <p:txBody>
          <a:bodyPr wrap="square" tIns="91440" bIns="91440" anchor="t" anchorCtr="0">
            <a:spAutoFit/>
          </a:bodyPr>
          <a:lstStyle>
            <a:lvl1pPr>
              <a:defRPr sz="6000" spc="-75"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4722716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4638" y="3954457"/>
            <a:ext cx="6400800" cy="1830388"/>
          </a:xfrm>
          <a:noFill/>
        </p:spPr>
        <p:txBody>
          <a:bodyPr lIns="146304" tIns="109728" rIns="146304" bIns="109728">
            <a:noAutofit/>
          </a:bodyPr>
          <a:lstStyle>
            <a:lvl1pPr marL="0" indent="0">
              <a:spcBef>
                <a:spcPts val="0"/>
              </a:spcBef>
              <a:buNone/>
              <a:defRPr sz="28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638" y="2117165"/>
            <a:ext cx="7315200" cy="1837298"/>
          </a:xfrm>
          <a:noFill/>
        </p:spPr>
        <p:txBody>
          <a:bodyPr lIns="146304" tIns="91440" rIns="146304" bIns="91440" anchor="t" anchorCtr="0"/>
          <a:lstStyle>
            <a:lvl1pPr>
              <a:defRPr sz="4800" spc="-75" baseline="0">
                <a:gradFill>
                  <a:gsLst>
                    <a:gs pos="3333">
                      <a:schemeClr val="tx2"/>
                    </a:gs>
                    <a:gs pos="39000">
                      <a:schemeClr val="tx2"/>
                    </a:gs>
                  </a:gsLst>
                  <a:lin ang="5400000" scaled="0"/>
                </a:gradFill>
              </a:defRPr>
            </a:lvl1pPr>
          </a:lstStyle>
          <a:p>
            <a:r>
              <a:rPr lang="en-US" dirty="0"/>
              <a:t>Presentation title</a:t>
            </a:r>
          </a:p>
        </p:txBody>
      </p:sp>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2" y="1212849"/>
            <a:ext cx="9326563"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976" tIns="34976" rIns="34976" bIns="34976" numCol="1" spcCol="0" rtlCol="0" fromWordArt="0" anchor="ctr" anchorCtr="0" forceAA="0" compatLnSpc="1">
            <a:prstTxWarp prst="textNoShape">
              <a:avLst/>
            </a:prstTxWarp>
            <a:noAutofit/>
          </a:bodyPr>
          <a:lstStyle/>
          <a:p>
            <a:pPr algn="ctr" defTabSz="699261" fontAlgn="base">
              <a:spcBef>
                <a:spcPct val="0"/>
              </a:spcBef>
              <a:spcAft>
                <a:spcPct val="0"/>
              </a:spcAft>
            </a:pPr>
            <a:endParaRPr lang="en-US" sz="135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60"/>
            <a:ext cx="8777287" cy="2037481"/>
          </a:xfrm>
        </p:spPr>
        <p:txBody>
          <a:bodyPr/>
          <a:lstStyle>
            <a:lvl1pPr marL="0" indent="0">
              <a:buNone/>
              <a:defRPr sz="32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25988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4383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61084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78814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88702" y="6321406"/>
            <a:ext cx="8777288" cy="37625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699124" eaLnBrk="0" hangingPunct="0"/>
            <a:r>
              <a:rPr lang="en-US" sz="525"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9230" y="3145040"/>
            <a:ext cx="3288506" cy="704444"/>
          </a:xfrm>
          <a:prstGeom prst="rect">
            <a:avLst/>
          </a:prstGeom>
        </p:spPr>
      </p:pic>
    </p:spTree>
    <p:extLst>
      <p:ext uri="{BB962C8B-B14F-4D97-AF65-F5344CB8AC3E}">
        <p14:creationId xmlns:p14="http://schemas.microsoft.com/office/powerpoint/2010/main" val="392835873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8777288" cy="2443746"/>
          </a:xfrm>
          <a:prstGeom prst="rect">
            <a:avLst/>
          </a:prstGeom>
        </p:spPr>
        <p:txBody>
          <a:bodyPr/>
          <a:lstStyle>
            <a:lvl1pPr marL="217856" indent="-217856">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8568" indent="-210713">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46424" indent="-217856">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17851" indent="-17142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89278" indent="-17142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9326564"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200"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9602221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hoto_Option">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48"/>
            <a:ext cx="9327356" cy="6995517"/>
          </a:xfrm>
          <a:prstGeom prst="rect">
            <a:avLst/>
          </a:prstGeom>
        </p:spPr>
      </p:pic>
      <p:grpSp>
        <p:nvGrpSpPr>
          <p:cNvPr id="11" name="Group 10"/>
          <p:cNvGrpSpPr>
            <a:grpSpLocks noChangeAspect="1"/>
          </p:cNvGrpSpPr>
          <p:nvPr userDrawn="1"/>
        </p:nvGrpSpPr>
        <p:grpSpPr bwMode="gray">
          <a:xfrm>
            <a:off x="457200" y="6240432"/>
            <a:ext cx="1280160" cy="274835"/>
            <a:chOff x="457200" y="1643393"/>
            <a:chExt cx="4492753" cy="964540"/>
          </a:xfrm>
        </p:grpSpPr>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457200" y="1643393"/>
              <a:ext cx="964540" cy="964540"/>
            </a:xfrm>
            <a:prstGeom prst="rect">
              <a:avLst/>
            </a:prstGeom>
          </p:spPr>
        </p:pic>
        <p:sp>
          <p:nvSpPr>
            <p:cNvPr id="17" name="Freeform 16"/>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7" name="Rectangle 6"/>
          <p:cNvSpPr/>
          <p:nvPr userDrawn="1"/>
        </p:nvSpPr>
        <p:spPr bwMode="auto">
          <a:xfrm>
            <a:off x="274209" y="2399994"/>
            <a:ext cx="5486340" cy="3383282"/>
          </a:xfrm>
          <a:prstGeom prst="rect">
            <a:avLst/>
          </a:prstGeom>
          <a:solidFill>
            <a:srgbClr val="0078D7">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638" y="2399994"/>
            <a:ext cx="5486400" cy="1828800"/>
          </a:xfrm>
          <a:noFill/>
        </p:spPr>
        <p:txBody>
          <a:bodyPr lIns="146304" tIns="91440" rIns="146304" bIns="91440" anchor="t" anchorCtr="0"/>
          <a:lstStyle>
            <a:lvl1pPr>
              <a:defRPr sz="4800" spc="-75" baseline="0">
                <a:gradFill>
                  <a:gsLst>
                    <a:gs pos="17593">
                      <a:srgbClr val="FFFFFF"/>
                    </a:gs>
                    <a:gs pos="46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74638" y="4228773"/>
            <a:ext cx="5486400" cy="1554483"/>
          </a:xfrm>
        </p:spPr>
        <p:txBody>
          <a:bodyPr tIns="109728" bIns="109728">
            <a:noAutofit/>
          </a:bodyPr>
          <a:lstStyle>
            <a:lvl1pPr marL="0" indent="0">
              <a:spcBef>
                <a:spcPts val="0"/>
              </a:spcBef>
              <a:buNone/>
              <a:defRPr sz="2800">
                <a:gradFill>
                  <a:gsLst>
                    <a:gs pos="17593">
                      <a:srgbClr val="FFFFFF"/>
                    </a:gs>
                    <a:gs pos="46000">
                      <a:srgbClr val="FFFFFF"/>
                    </a:gs>
                  </a:gsLst>
                  <a:lin ang="5400000" scaled="0"/>
                </a:gradFill>
              </a:defRPr>
            </a:lvl1pPr>
          </a:lstStyle>
          <a:p>
            <a:pPr lvl="0"/>
            <a:r>
              <a:rPr lang="en-US" dirty="0"/>
              <a:t>Speaker Name</a:t>
            </a:r>
          </a:p>
        </p:txBody>
      </p:sp>
    </p:spTree>
    <p:extLst>
      <p:ext uri="{BB962C8B-B14F-4D97-AF65-F5344CB8AC3E}">
        <p14:creationId xmlns:p14="http://schemas.microsoft.com/office/powerpoint/2010/main" val="151670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4638" y="3954457"/>
            <a:ext cx="6400800" cy="1830388"/>
          </a:xfrm>
          <a:noFill/>
        </p:spPr>
        <p:txBody>
          <a:bodyPr lIns="146304" tIns="109728" rIns="146304" bIns="109728">
            <a:noAutofit/>
          </a:bodyPr>
          <a:lstStyle>
            <a:lvl1pPr marL="0" indent="0">
              <a:spcBef>
                <a:spcPts val="0"/>
              </a:spcBef>
              <a:buNone/>
              <a:defRPr sz="28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638" y="2117165"/>
            <a:ext cx="7315200" cy="1837298"/>
          </a:xfrm>
          <a:noFill/>
        </p:spPr>
        <p:txBody>
          <a:bodyPr lIns="146304" tIns="91440" rIns="146304" bIns="91440" anchor="t" anchorCtr="0"/>
          <a:lstStyle>
            <a:lvl1pPr>
              <a:defRPr sz="4800" spc="-75" baseline="0">
                <a:gradFill>
                  <a:gsLst>
                    <a:gs pos="74747">
                      <a:schemeClr val="tx1"/>
                    </a:gs>
                    <a:gs pos="56000">
                      <a:schemeClr val="tx1"/>
                    </a:gs>
                  </a:gsLst>
                  <a:lin ang="5400000" scaled="0"/>
                </a:gradFill>
              </a:defRPr>
            </a:lvl1pPr>
          </a:lstStyle>
          <a:p>
            <a:r>
              <a:rPr lang="en-US" dirty="0"/>
              <a:t>Presentation title</a:t>
            </a:r>
          </a:p>
        </p:txBody>
      </p:sp>
      <p:grpSp>
        <p:nvGrpSpPr>
          <p:cNvPr id="6" name="Group 5"/>
          <p:cNvGrpSpPr>
            <a:grpSpLocks noChangeAspect="1"/>
          </p:cNvGrpSpPr>
          <p:nvPr userDrawn="1"/>
        </p:nvGrpSpPr>
        <p:grpSpPr bwMode="gray">
          <a:xfrm>
            <a:off x="457200" y="6239914"/>
            <a:ext cx="1280160" cy="274835"/>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457200" y="1643393"/>
              <a:ext cx="964540" cy="964540"/>
            </a:xfrm>
            <a:prstGeom prst="rect">
              <a:avLst/>
            </a:prstGeom>
          </p:spPr>
        </p:pic>
        <p:sp>
          <p:nvSpPr>
            <p:cNvPr id="10" name="Freeform 9"/>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521117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8777288" cy="1969770"/>
          </a:xfrm>
        </p:spPr>
        <p:txBody>
          <a:bodyPr lIns="164592" rIns="164592"/>
          <a:lstStyle>
            <a:lvl1pPr marL="0" indent="0">
              <a:buNone/>
              <a:defRPr>
                <a:gradFill>
                  <a:gsLst>
                    <a:gs pos="1250">
                      <a:schemeClr val="tx1"/>
                    </a:gs>
                    <a:gs pos="99000">
                      <a:schemeClr val="tx1"/>
                    </a:gs>
                  </a:gsLst>
                  <a:lin ang="5400000" scaled="0"/>
                </a:gradFill>
              </a:defRPr>
            </a:lvl1pPr>
            <a:lvl2pPr marL="0" indent="0">
              <a:buFontTx/>
              <a:buNone/>
              <a:defRPr sz="2000"/>
            </a:lvl2pPr>
            <a:lvl3pPr marL="171427" indent="0">
              <a:buNone/>
              <a:defRPr/>
            </a:lvl3pPr>
            <a:lvl4pPr marL="342854" indent="0">
              <a:buNone/>
              <a:defRPr/>
            </a:lvl4pPr>
            <a:lvl5pPr marL="514281"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133575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8777288" cy="2037481"/>
          </a:xfrm>
        </p:spPr>
        <p:txBody>
          <a:bodyPr wrap="square">
            <a:spAutoFit/>
          </a:bodyPr>
          <a:lstStyle>
            <a:lvl1pPr>
              <a:defRPr sz="3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2566088"/>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8" y="1211287"/>
            <a:ext cx="4206240" cy="2357568"/>
          </a:xfrm>
        </p:spPr>
        <p:txBody>
          <a:bodyPr wrap="square">
            <a:spAutoFit/>
          </a:bodyPr>
          <a:lstStyle>
            <a:lvl1pPr marL="0" indent="0">
              <a:spcBef>
                <a:spcPts val="918"/>
              </a:spcBef>
              <a:buClr>
                <a:schemeClr val="tx1"/>
              </a:buClr>
              <a:buFont typeface="Wingdings" pitchFamily="2" charset="2"/>
              <a:buNone/>
              <a:defRPr sz="3200"/>
            </a:lvl1pPr>
            <a:lvl2pPr marL="0" indent="0">
              <a:buNone/>
              <a:defRPr sz="2000"/>
            </a:lvl2pPr>
            <a:lvl3pPr marL="173808" indent="0">
              <a:buNone/>
              <a:tabLst/>
              <a:defRPr sz="2000"/>
            </a:lvl3pPr>
            <a:lvl4pPr marL="345235" indent="0">
              <a:buNone/>
              <a:defRPr/>
            </a:lvl4pPr>
            <a:lvl5pPr marL="51428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4846113" y="1211287"/>
            <a:ext cx="4206240" cy="2357568"/>
          </a:xfrm>
        </p:spPr>
        <p:txBody>
          <a:bodyPr wrap="square">
            <a:spAutoFit/>
          </a:bodyPr>
          <a:lstStyle>
            <a:lvl1pPr marL="0" indent="0">
              <a:spcBef>
                <a:spcPts val="918"/>
              </a:spcBef>
              <a:buClr>
                <a:schemeClr val="tx1"/>
              </a:buClr>
              <a:buFont typeface="Wingdings" pitchFamily="2" charset="2"/>
              <a:buNone/>
              <a:defRPr sz="3200"/>
            </a:lvl1pPr>
            <a:lvl2pPr marL="0" indent="0">
              <a:buNone/>
              <a:defRPr sz="2000"/>
            </a:lvl2pPr>
            <a:lvl3pPr marL="173808" indent="0">
              <a:buNone/>
              <a:tabLst/>
              <a:defRPr sz="2000"/>
            </a:lvl3pPr>
            <a:lvl4pPr marL="345235" indent="0">
              <a:buNone/>
              <a:defRPr/>
            </a:lvl4pPr>
            <a:lvl5pPr marL="51428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481976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514" y="1211287"/>
            <a:ext cx="4206240" cy="2357568"/>
          </a:xfrm>
        </p:spPr>
        <p:txBody>
          <a:bodyPr wrap="square">
            <a:spAutoFit/>
          </a:bodyPr>
          <a:lstStyle>
            <a:lvl1pPr marL="215475" indent="-215475">
              <a:spcBef>
                <a:spcPts val="918"/>
              </a:spcBef>
              <a:buClr>
                <a:schemeClr val="tx1"/>
              </a:buClr>
              <a:buFont typeface="Arial" pitchFamily="34" charset="0"/>
              <a:buChar char="•"/>
              <a:defRPr sz="3200"/>
            </a:lvl1pPr>
            <a:lvl2pPr marL="398321" indent="-174873">
              <a:defRPr sz="2000"/>
            </a:lvl2pPr>
            <a:lvl3pPr marL="524619" indent="-126297">
              <a:tabLst/>
              <a:defRPr sz="2000"/>
            </a:lvl3pPr>
            <a:lvl4pPr marL="660630" indent="-136012">
              <a:defRPr/>
            </a:lvl4pPr>
            <a:lvl5pPr marL="786928" indent="-12629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4846113" y="1211287"/>
            <a:ext cx="4206240" cy="2357568"/>
          </a:xfrm>
        </p:spPr>
        <p:txBody>
          <a:bodyPr wrap="square">
            <a:spAutoFit/>
          </a:bodyPr>
          <a:lstStyle>
            <a:lvl1pPr marL="215475" indent="-215475">
              <a:spcBef>
                <a:spcPts val="918"/>
              </a:spcBef>
              <a:buClr>
                <a:schemeClr val="tx1"/>
              </a:buClr>
              <a:buFont typeface="Arial" pitchFamily="34" charset="0"/>
              <a:buChar char="•"/>
              <a:defRPr sz="3200"/>
            </a:lvl1pPr>
            <a:lvl2pPr marL="398321" indent="-174873">
              <a:defRPr sz="2000"/>
            </a:lvl2pPr>
            <a:lvl3pPr marL="524619" indent="-126297">
              <a:tabLst/>
              <a:defRPr sz="2000"/>
            </a:lvl3pPr>
            <a:lvl4pPr marL="660630" indent="-136012">
              <a:defRPr/>
            </a:lvl4pPr>
            <a:lvl5pPr marL="786928" indent="-12629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712589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4638" y="1212850"/>
            <a:ext cx="8777288" cy="1969770"/>
          </a:xfrm>
        </p:spPr>
        <p:txBody>
          <a:bodyPr lIns="164592" rIns="164592"/>
          <a:lstStyle>
            <a:lvl1pPr marL="0" indent="0">
              <a:buNone/>
              <a:defRPr sz="3600">
                <a:gradFill>
                  <a:gsLst>
                    <a:gs pos="1250">
                      <a:schemeClr val="tx2"/>
                    </a:gs>
                    <a:gs pos="99000">
                      <a:schemeClr val="tx2"/>
                    </a:gs>
                  </a:gsLst>
                  <a:lin ang="5400000" scaled="0"/>
                </a:gradFill>
              </a:defRPr>
            </a:lvl1pPr>
            <a:lvl2pPr marL="0" indent="0">
              <a:buFontTx/>
              <a:buNone/>
              <a:defRPr sz="2000"/>
            </a:lvl2pPr>
            <a:lvl3pPr marL="171427" indent="0">
              <a:buNone/>
              <a:defRPr/>
            </a:lvl3pPr>
            <a:lvl4pPr marL="342854" indent="0">
              <a:buNone/>
              <a:defRPr/>
            </a:lvl4pPr>
            <a:lvl5pPr marL="51428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481685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1729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7315202" cy="2751698"/>
          </a:xfrm>
          <a:noFill/>
        </p:spPr>
        <p:txBody>
          <a:bodyPr tIns="91440" bIns="91440" anchor="t" anchorCtr="0"/>
          <a:lstStyle>
            <a:lvl1pPr>
              <a:defRPr sz="6000" spc="-75"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6"/>
            <a:ext cx="7315200" cy="1829593"/>
          </a:xfrm>
          <a:noFill/>
        </p:spPr>
        <p:txBody>
          <a:bodyPr lIns="182880" tIns="146304" rIns="182880" bIns="146304">
            <a:noAutofit/>
          </a:bodyPr>
          <a:lstStyle>
            <a:lvl1pPr marL="0" indent="0">
              <a:spcBef>
                <a:spcPts val="0"/>
              </a:spcBef>
              <a:buNone/>
              <a:defRPr sz="28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9729089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7" y="1209973"/>
            <a:ext cx="7315201" cy="2751698"/>
          </a:xfrm>
          <a:noFill/>
        </p:spPr>
        <p:txBody>
          <a:bodyPr tIns="91440" bIns="91440" anchor="t" anchorCtr="0"/>
          <a:lstStyle>
            <a:lvl1pPr>
              <a:defRPr lang="en-US" sz="6000" b="0" kern="1200" cap="none" spc="-75"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16256298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89431"/>
            <a:ext cx="8777288" cy="1015663"/>
          </a:xfrm>
          <a:noFill/>
        </p:spPr>
        <p:txBody>
          <a:bodyPr wrap="square" tIns="91440" bIns="91440" anchor="t" anchorCtr="0">
            <a:spAutoFit/>
          </a:bodyPr>
          <a:lstStyle>
            <a:lvl1pPr>
              <a:defRPr sz="6000" spc="-75"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50528679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89431"/>
            <a:ext cx="8768201" cy="1015663"/>
          </a:xfrm>
          <a:noFill/>
        </p:spPr>
        <p:txBody>
          <a:bodyPr wrap="square" tIns="91440" bIns="91440" anchor="t" anchorCtr="0">
            <a:spAutoFit/>
          </a:bodyPr>
          <a:lstStyle>
            <a:lvl1pPr>
              <a:defRPr sz="6000" spc="-75"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76143072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89431"/>
            <a:ext cx="8777288" cy="1015663"/>
          </a:xfrm>
          <a:noFill/>
        </p:spPr>
        <p:txBody>
          <a:bodyPr wrap="square" tIns="91440" bIns="91440" anchor="t" anchorCtr="0">
            <a:spAutoFit/>
          </a:bodyPr>
          <a:lstStyle>
            <a:lvl1pPr>
              <a:defRPr sz="6000" spc="-75"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04964345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163" y="1241429"/>
            <a:ext cx="4206240" cy="1555554"/>
          </a:xfrm>
        </p:spPr>
        <p:txBody>
          <a:bodyPr wrap="square">
            <a:spAutoFit/>
          </a:bodyPr>
          <a:lstStyle>
            <a:lvl1pPr>
              <a:defRPr sz="4949" baseline="0">
                <a:gradFill>
                  <a:gsLst>
                    <a:gs pos="1250">
                      <a:schemeClr val="tx1"/>
                    </a:gs>
                    <a:gs pos="100000">
                      <a:schemeClr val="tx1"/>
                    </a:gs>
                  </a:gsLst>
                  <a:lin ang="5400000" scaled="0"/>
                </a:gradFill>
              </a:defRPr>
            </a:lvl1pPr>
          </a:lstStyle>
          <a:p>
            <a:r>
              <a:rPr lang="en-US" dirty="0"/>
              <a:t>50/50 photo layout</a:t>
            </a:r>
          </a:p>
        </p:txBody>
      </p:sp>
      <p:sp>
        <p:nvSpPr>
          <p:cNvPr id="4" name="Picture Placeholder 3"/>
          <p:cNvSpPr>
            <a:spLocks noGrp="1"/>
          </p:cNvSpPr>
          <p:nvPr>
            <p:ph type="pic" sz="quarter" idx="10" hasCustomPrompt="1"/>
          </p:nvPr>
        </p:nvSpPr>
        <p:spPr>
          <a:xfrm>
            <a:off x="4664075" y="0"/>
            <a:ext cx="4662488" cy="6994525"/>
          </a:xfrm>
          <a:blipFill>
            <a:blip r:embed="rId2"/>
            <a:stretch>
              <a:fillRect/>
            </a:stretch>
          </a:blipFill>
        </p:spPr>
        <p:txBody>
          <a:bodyPr lIns="0" tIns="0" rIns="0" bIns="0" anchor="ctr">
            <a:noAutofit/>
          </a:bodyPr>
          <a:lstStyle>
            <a:lvl1pPr marL="0" indent="0" algn="ctr">
              <a:lnSpc>
                <a:spcPct val="150000"/>
              </a:lnSpc>
              <a:spcBef>
                <a:spcPts val="0"/>
              </a:spcBef>
              <a:buNone/>
              <a:defRPr sz="2800" baseline="0">
                <a:solidFill>
                  <a:srgbClr val="FFFFFF"/>
                </a:solidFill>
              </a:defRPr>
            </a:lvl1pPr>
          </a:lstStyle>
          <a:p>
            <a:r>
              <a:rPr lang="en-US" dirty="0"/>
              <a:t>Click on icon below</a:t>
            </a:r>
            <a:br>
              <a:rPr lang="en-US" dirty="0"/>
            </a:br>
            <a:r>
              <a:rPr lang="en-US" dirty="0"/>
              <a:t>to insert a new photo</a:t>
            </a:r>
          </a:p>
        </p:txBody>
      </p:sp>
    </p:spTree>
    <p:extLst>
      <p:ext uri="{BB962C8B-B14F-4D97-AF65-F5344CB8AC3E}">
        <p14:creationId xmlns:p14="http://schemas.microsoft.com/office/powerpoint/2010/main" val="544737985"/>
      </p:ext>
    </p:extLst>
  </p:cSld>
  <p:clrMapOvr>
    <a:masterClrMapping/>
  </p:clrMapOvr>
  <p:transition>
    <p:fade/>
  </p:transition>
  <p:extLst>
    <p:ext uri="{DCECCB84-F9BA-43D5-87BE-67443E8EF086}">
      <p15:sldGuideLst xmlns:p15="http://schemas.microsoft.com/office/powerpoint/2012/main">
        <p15:guide id="1" pos="2937"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364981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93899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15217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8777288" cy="1969770"/>
          </a:xfrm>
        </p:spPr>
        <p:txBody>
          <a:bodyPr lIns="164592" rIns="164592"/>
          <a:lstStyle>
            <a:lvl1pPr marL="0" indent="0">
              <a:buNone/>
              <a:defRPr>
                <a:gradFill>
                  <a:gsLst>
                    <a:gs pos="1250">
                      <a:schemeClr val="tx1"/>
                    </a:gs>
                    <a:gs pos="99000">
                      <a:schemeClr val="tx1"/>
                    </a:gs>
                  </a:gsLst>
                  <a:lin ang="5400000" scaled="0"/>
                </a:gradFill>
              </a:defRPr>
            </a:lvl1pPr>
            <a:lvl2pPr marL="0" indent="0">
              <a:buFontTx/>
              <a:buNone/>
              <a:defRPr sz="2000"/>
            </a:lvl2pPr>
            <a:lvl3pPr marL="171427" indent="0">
              <a:buNone/>
              <a:defRPr/>
            </a:lvl3pPr>
            <a:lvl4pPr marL="342854" indent="0">
              <a:buNone/>
              <a:defRPr/>
            </a:lvl4pPr>
            <a:lvl5pPr marL="51428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86871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2" y="1212849"/>
            <a:ext cx="9326563"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976" tIns="34976" rIns="34976" bIns="34976" numCol="1" spcCol="0" rtlCol="0" fromWordArt="0" anchor="ctr" anchorCtr="0" forceAA="0" compatLnSpc="1">
            <a:prstTxWarp prst="textNoShape">
              <a:avLst/>
            </a:prstTxWarp>
            <a:noAutofit/>
          </a:bodyPr>
          <a:lstStyle/>
          <a:p>
            <a:pPr algn="ctr" defTabSz="699261" fontAlgn="base">
              <a:spcBef>
                <a:spcPct val="0"/>
              </a:spcBef>
              <a:spcAft>
                <a:spcPct val="0"/>
              </a:spcAft>
            </a:pPr>
            <a:endParaRPr lang="en-US" sz="135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60"/>
            <a:ext cx="8777287" cy="2037481"/>
          </a:xfrm>
        </p:spPr>
        <p:txBody>
          <a:bodyPr/>
          <a:lstStyle>
            <a:lvl1pPr marL="0" indent="0">
              <a:buNone/>
              <a:defRPr sz="32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25988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4383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61084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78814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828739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88702" y="6321406"/>
            <a:ext cx="8777288" cy="37625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699124" eaLnBrk="0" hangingPunct="0"/>
            <a:r>
              <a:rPr lang="en-US" sz="525"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9232" y="3145040"/>
            <a:ext cx="3288502" cy="704444"/>
          </a:xfrm>
          <a:prstGeom prst="rect">
            <a:avLst/>
          </a:prstGeom>
        </p:spPr>
      </p:pic>
    </p:spTree>
    <p:extLst>
      <p:ext uri="{BB962C8B-B14F-4D97-AF65-F5344CB8AC3E}">
        <p14:creationId xmlns:p14="http://schemas.microsoft.com/office/powerpoint/2010/main" val="88324886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8777288" cy="2443746"/>
          </a:xfrm>
          <a:prstGeom prst="rect">
            <a:avLst/>
          </a:prstGeom>
        </p:spPr>
        <p:txBody>
          <a:bodyPr/>
          <a:lstStyle>
            <a:lvl1pPr marL="217856" indent="-217856">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8568" indent="-210713">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46424" indent="-217856">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17851" indent="-17142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89278" indent="-17142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9326564"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200"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21458308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8777288" cy="2037481"/>
          </a:xfrm>
        </p:spPr>
        <p:txBody>
          <a:bodyPr wrap="square">
            <a:spAutoFit/>
          </a:bodyPr>
          <a:lstStyle>
            <a:lvl1pPr>
              <a:defRPr sz="3600">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2994197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8777288" cy="2037481"/>
          </a:xfrm>
        </p:spPr>
        <p:txBody>
          <a:bodyPr wrap="square">
            <a:spAutoFit/>
          </a:bodyPr>
          <a:lstStyle>
            <a:lvl1pPr>
              <a:defRPr sz="3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5319683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8" y="1212849"/>
            <a:ext cx="4206240" cy="2357568"/>
          </a:xfrm>
        </p:spPr>
        <p:txBody>
          <a:bodyPr wrap="square">
            <a:spAutoFit/>
          </a:bodyPr>
          <a:lstStyle>
            <a:lvl1pPr marL="0" indent="0">
              <a:spcBef>
                <a:spcPts val="918"/>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173808" indent="0">
              <a:buNone/>
              <a:tabLst/>
              <a:defRPr sz="2000"/>
            </a:lvl3pPr>
            <a:lvl4pPr marL="345235" indent="0">
              <a:buNone/>
              <a:defRPr/>
            </a:lvl4pPr>
            <a:lvl5pPr marL="51428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4846113" y="1211287"/>
            <a:ext cx="4206240" cy="2357568"/>
          </a:xfrm>
        </p:spPr>
        <p:txBody>
          <a:bodyPr wrap="square">
            <a:spAutoFit/>
          </a:bodyPr>
          <a:lstStyle>
            <a:lvl1pPr marL="0" indent="0">
              <a:spcBef>
                <a:spcPts val="918"/>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173808" indent="0">
              <a:buNone/>
              <a:tabLst/>
              <a:defRPr sz="2000"/>
            </a:lvl3pPr>
            <a:lvl4pPr marL="345235" indent="0">
              <a:buNone/>
              <a:defRPr/>
            </a:lvl4pPr>
            <a:lvl5pPr marL="51428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853403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8" y="1211287"/>
            <a:ext cx="4206240" cy="2357568"/>
          </a:xfrm>
        </p:spPr>
        <p:txBody>
          <a:bodyPr wrap="square">
            <a:spAutoFit/>
          </a:bodyPr>
          <a:lstStyle>
            <a:lvl1pPr marL="0" indent="0">
              <a:spcBef>
                <a:spcPts val="918"/>
              </a:spcBef>
              <a:buClr>
                <a:schemeClr val="tx1"/>
              </a:buClr>
              <a:buFont typeface="Wingdings" pitchFamily="2" charset="2"/>
              <a:buNone/>
              <a:defRPr sz="3200"/>
            </a:lvl1pPr>
            <a:lvl2pPr marL="0" indent="0">
              <a:buNone/>
              <a:defRPr sz="2000"/>
            </a:lvl2pPr>
            <a:lvl3pPr marL="173808" indent="0">
              <a:buNone/>
              <a:tabLst/>
              <a:defRPr sz="2000"/>
            </a:lvl3pPr>
            <a:lvl4pPr marL="345235" indent="0">
              <a:buNone/>
              <a:defRPr/>
            </a:lvl4pPr>
            <a:lvl5pPr marL="51428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4846113" y="1211287"/>
            <a:ext cx="4206240" cy="2357568"/>
          </a:xfrm>
        </p:spPr>
        <p:txBody>
          <a:bodyPr wrap="square">
            <a:spAutoFit/>
          </a:bodyPr>
          <a:lstStyle>
            <a:lvl1pPr marL="0" indent="0">
              <a:spcBef>
                <a:spcPts val="918"/>
              </a:spcBef>
              <a:buClr>
                <a:schemeClr val="tx1"/>
              </a:buClr>
              <a:buFont typeface="Wingdings" pitchFamily="2" charset="2"/>
              <a:buNone/>
              <a:defRPr sz="3200"/>
            </a:lvl1pPr>
            <a:lvl2pPr marL="0" indent="0">
              <a:buNone/>
              <a:defRPr sz="2000"/>
            </a:lvl2pPr>
            <a:lvl3pPr marL="173808" indent="0">
              <a:buNone/>
              <a:tabLst/>
              <a:defRPr sz="2000"/>
            </a:lvl3pPr>
            <a:lvl4pPr marL="345235" indent="0">
              <a:buNone/>
              <a:defRPr/>
            </a:lvl4pPr>
            <a:lvl5pPr marL="51428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209" y="1211287"/>
            <a:ext cx="4206240" cy="2357568"/>
          </a:xfrm>
        </p:spPr>
        <p:txBody>
          <a:bodyPr wrap="square">
            <a:spAutoFit/>
          </a:bodyPr>
          <a:lstStyle>
            <a:lvl1pPr marL="215475" indent="-215475">
              <a:spcBef>
                <a:spcPts val="918"/>
              </a:spcBef>
              <a:buClr>
                <a:schemeClr val="tx2"/>
              </a:buClr>
              <a:buFont typeface="Arial" pitchFamily="34" charset="0"/>
              <a:buChar char="•"/>
              <a:defRPr sz="3200">
                <a:gradFill>
                  <a:gsLst>
                    <a:gs pos="1250">
                      <a:schemeClr val="tx2"/>
                    </a:gs>
                    <a:gs pos="99000">
                      <a:schemeClr val="tx2"/>
                    </a:gs>
                  </a:gsLst>
                  <a:lin ang="5400000" scaled="0"/>
                </a:gradFill>
              </a:defRPr>
            </a:lvl1pPr>
            <a:lvl2pPr marL="398321" indent="-174873">
              <a:defRPr sz="2000"/>
            </a:lvl2pPr>
            <a:lvl3pPr marL="524619" indent="-126297">
              <a:tabLst/>
              <a:defRPr sz="2000"/>
            </a:lvl3pPr>
            <a:lvl4pPr marL="660630" indent="-136012">
              <a:defRPr/>
            </a:lvl4pPr>
            <a:lvl5pPr marL="786928" indent="-12629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4846113" y="1211287"/>
            <a:ext cx="4206240" cy="2357568"/>
          </a:xfrm>
        </p:spPr>
        <p:txBody>
          <a:bodyPr wrap="square">
            <a:spAutoFit/>
          </a:bodyPr>
          <a:lstStyle>
            <a:lvl1pPr marL="215475" indent="-215475">
              <a:spcBef>
                <a:spcPts val="918"/>
              </a:spcBef>
              <a:buClr>
                <a:schemeClr val="tx2"/>
              </a:buClr>
              <a:buFont typeface="Arial" pitchFamily="34" charset="0"/>
              <a:buChar char="•"/>
              <a:defRPr sz="3200">
                <a:gradFill>
                  <a:gsLst>
                    <a:gs pos="1250">
                      <a:schemeClr val="tx2"/>
                    </a:gs>
                    <a:gs pos="99000">
                      <a:schemeClr val="tx2"/>
                    </a:gs>
                  </a:gsLst>
                  <a:lin ang="5400000" scaled="0"/>
                </a:gradFill>
              </a:defRPr>
            </a:lvl1pPr>
            <a:lvl2pPr marL="398321" indent="-174873">
              <a:defRPr sz="2000"/>
            </a:lvl2pPr>
            <a:lvl3pPr marL="524619" indent="-126297">
              <a:tabLst/>
              <a:defRPr sz="2000"/>
            </a:lvl3pPr>
            <a:lvl4pPr marL="660630" indent="-136012">
              <a:defRPr/>
            </a:lvl4pPr>
            <a:lvl5pPr marL="786928" indent="-12629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theme" Target="../theme/theme2.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8" y="295277"/>
            <a:ext cx="8777287"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38" y="1212854"/>
            <a:ext cx="8777288" cy="20374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rot="5400000">
            <a:off x="6170207" y="3162308"/>
            <a:ext cx="6995160" cy="670543"/>
          </a:xfrm>
          <a:prstGeom prst="rect">
            <a:avLst/>
          </a:prstGeom>
        </p:spPr>
      </p:pic>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70" r:id="rId1"/>
    <p:sldLayoutId id="2147484167" r:id="rId2"/>
    <p:sldLayoutId id="2147484087" r:id="rId3"/>
    <p:sldLayoutId id="2147484098" r:id="rId4"/>
    <p:sldLayoutId id="2147484107" r:id="rId5"/>
    <p:sldLayoutId id="2147484086" r:id="rId6"/>
    <p:sldLayoutId id="2147484099" r:id="rId7"/>
    <p:sldLayoutId id="2147484100" r:id="rId8"/>
    <p:sldLayoutId id="2147484106" r:id="rId9"/>
    <p:sldLayoutId id="2147484089" r:id="rId10"/>
    <p:sldLayoutId id="2147484092" r:id="rId11"/>
    <p:sldLayoutId id="2147484105" r:id="rId12"/>
    <p:sldLayoutId id="2147484182" r:id="rId13"/>
    <p:sldLayoutId id="2147484130" r:id="rId14"/>
    <p:sldLayoutId id="2147484101" r:id="rId15"/>
    <p:sldLayoutId id="2147484102" r:id="rId16"/>
    <p:sldLayoutId id="2147484093" r:id="rId17"/>
    <p:sldLayoutId id="2147484127" r:id="rId18"/>
    <p:sldLayoutId id="2147484128" r:id="rId19"/>
    <p:sldLayoutId id="2147484129" r:id="rId20"/>
    <p:sldLayoutId id="2147484094" r:id="rId21"/>
    <p:sldLayoutId id="2147484195" r:id="rId22"/>
    <p:sldLayoutId id="2147484290" r:id="rId23"/>
  </p:sldLayoutIdLst>
  <p:transition>
    <p:fade/>
  </p:transition>
  <p:hf hdr="0" ftr="0" dt="0"/>
  <p:txStyles>
    <p:titleStyle>
      <a:lvl1pPr algn="l" defTabSz="699463" rtl="0" eaLnBrk="1" latinLnBrk="0" hangingPunct="1">
        <a:lnSpc>
          <a:spcPct val="90000"/>
        </a:lnSpc>
        <a:spcBef>
          <a:spcPct val="0"/>
        </a:spcBef>
        <a:buNone/>
        <a:defRPr lang="en-US" sz="4400" b="0" kern="1200" cap="none" spc="-76"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7141" marR="0" indent="-257141" algn="l" defTabSz="699463"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gradFill>
            <a:gsLst>
              <a:gs pos="1250">
                <a:schemeClr val="tx1"/>
              </a:gs>
              <a:gs pos="100000">
                <a:schemeClr val="tx1"/>
              </a:gs>
            </a:gsLst>
            <a:lin ang="5400000" scaled="0"/>
          </a:gradFill>
          <a:latin typeface="+mj-lt"/>
          <a:ea typeface="+mn-ea"/>
          <a:cs typeface="+mn-cs"/>
        </a:defRPr>
      </a:lvl1pPr>
      <a:lvl2pPr marL="461963" marR="0" indent="-204788" algn="l" defTabSz="6994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630238" marR="0" indent="-169863" algn="l" defTabSz="6994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798513" marR="0" indent="-169863" algn="l" defTabSz="6994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914400" marR="0" indent="-169863" algn="l" defTabSz="6994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1923523"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256"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2987"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2720"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99463" rtl="0" eaLnBrk="1" latinLnBrk="0" hangingPunct="1">
        <a:defRPr sz="1350" kern="1200">
          <a:solidFill>
            <a:schemeClr val="tx1"/>
          </a:solidFill>
          <a:latin typeface="+mn-lt"/>
          <a:ea typeface="+mn-ea"/>
          <a:cs typeface="+mn-cs"/>
        </a:defRPr>
      </a:lvl1pPr>
      <a:lvl2pPr marL="349732" algn="l" defTabSz="699463" rtl="0" eaLnBrk="1" latinLnBrk="0" hangingPunct="1">
        <a:defRPr sz="1350" kern="1200">
          <a:solidFill>
            <a:schemeClr val="tx1"/>
          </a:solidFill>
          <a:latin typeface="+mn-lt"/>
          <a:ea typeface="+mn-ea"/>
          <a:cs typeface="+mn-cs"/>
        </a:defRPr>
      </a:lvl2pPr>
      <a:lvl3pPr marL="699463" algn="l" defTabSz="699463" rtl="0" eaLnBrk="1" latinLnBrk="0" hangingPunct="1">
        <a:defRPr sz="1350" kern="1200">
          <a:solidFill>
            <a:schemeClr val="tx1"/>
          </a:solidFill>
          <a:latin typeface="+mn-lt"/>
          <a:ea typeface="+mn-ea"/>
          <a:cs typeface="+mn-cs"/>
        </a:defRPr>
      </a:lvl3pPr>
      <a:lvl4pPr marL="1049195" algn="l" defTabSz="699463" rtl="0" eaLnBrk="1" latinLnBrk="0" hangingPunct="1">
        <a:defRPr sz="1350" kern="1200">
          <a:solidFill>
            <a:schemeClr val="tx1"/>
          </a:solidFill>
          <a:latin typeface="+mn-lt"/>
          <a:ea typeface="+mn-ea"/>
          <a:cs typeface="+mn-cs"/>
        </a:defRPr>
      </a:lvl4pPr>
      <a:lvl5pPr marL="1398926" algn="l" defTabSz="699463" rtl="0" eaLnBrk="1" latinLnBrk="0" hangingPunct="1">
        <a:defRPr sz="1350" kern="1200">
          <a:solidFill>
            <a:schemeClr val="tx1"/>
          </a:solidFill>
          <a:latin typeface="+mn-lt"/>
          <a:ea typeface="+mn-ea"/>
          <a:cs typeface="+mn-cs"/>
        </a:defRPr>
      </a:lvl5pPr>
      <a:lvl6pPr marL="1748659" algn="l" defTabSz="699463" rtl="0" eaLnBrk="1" latinLnBrk="0" hangingPunct="1">
        <a:defRPr sz="1350" kern="1200">
          <a:solidFill>
            <a:schemeClr val="tx1"/>
          </a:solidFill>
          <a:latin typeface="+mn-lt"/>
          <a:ea typeface="+mn-ea"/>
          <a:cs typeface="+mn-cs"/>
        </a:defRPr>
      </a:lvl6pPr>
      <a:lvl7pPr marL="2098390" algn="l" defTabSz="699463" rtl="0" eaLnBrk="1" latinLnBrk="0" hangingPunct="1">
        <a:defRPr sz="1350" kern="1200">
          <a:solidFill>
            <a:schemeClr val="tx1"/>
          </a:solidFill>
          <a:latin typeface="+mn-lt"/>
          <a:ea typeface="+mn-ea"/>
          <a:cs typeface="+mn-cs"/>
        </a:defRPr>
      </a:lvl7pPr>
      <a:lvl8pPr marL="2448121" algn="l" defTabSz="699463" rtl="0" eaLnBrk="1" latinLnBrk="0" hangingPunct="1">
        <a:defRPr sz="1350" kern="1200">
          <a:solidFill>
            <a:schemeClr val="tx1"/>
          </a:solidFill>
          <a:latin typeface="+mn-lt"/>
          <a:ea typeface="+mn-ea"/>
          <a:cs typeface="+mn-cs"/>
        </a:defRPr>
      </a:lvl8pPr>
      <a:lvl9pPr marL="2797854" algn="l" defTabSz="69946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8" pos="3053" userDrawn="1">
          <p15:clr>
            <a:srgbClr val="5ACBF0"/>
          </p15:clr>
        </p15:guide>
        <p15:guide id="9" pos="3629" userDrawn="1">
          <p15:clr>
            <a:srgbClr val="5ACBF0"/>
          </p15:clr>
        </p15:guide>
        <p15:guide id="11" pos="4205" userDrawn="1">
          <p15:clr>
            <a:srgbClr val="5ACBF0"/>
          </p15:clr>
        </p15:guide>
        <p15:guide id="12" pos="4781" userDrawn="1">
          <p15:clr>
            <a:srgbClr val="5ACBF0"/>
          </p15:clr>
        </p15:guide>
        <p15:guide id="14" pos="5357" userDrawn="1">
          <p15:clr>
            <a:srgbClr val="5ACBF0"/>
          </p15:clr>
        </p15:guide>
        <p15:guide id="15" pos="5702" userDrawn="1">
          <p15:clr>
            <a:srgbClr val="5ACBF0"/>
          </p15:clr>
        </p15:guide>
        <p15:guide id="16" pos="288" userDrawn="1">
          <p15:clr>
            <a:srgbClr val="C35EA4"/>
          </p15:clr>
        </p15:guide>
        <p15:guide id="17" pos="5587"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8" y="295277"/>
            <a:ext cx="8777287"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38" y="1212854"/>
            <a:ext cx="8777288" cy="20374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rot="5400000">
            <a:off x="6170207" y="3162308"/>
            <a:ext cx="6995160" cy="670543"/>
          </a:xfrm>
          <a:prstGeom prst="rect">
            <a:avLst/>
          </a:prstGeom>
        </p:spPr>
      </p:pic>
    </p:spTree>
    <p:extLst>
      <p:ext uri="{BB962C8B-B14F-4D97-AF65-F5344CB8AC3E}">
        <p14:creationId xmlns:p14="http://schemas.microsoft.com/office/powerpoint/2010/main" val="1972537229"/>
      </p:ext>
    </p:extLst>
  </p:cSld>
  <p:clrMap bg1="dk1" tx1="lt1" bg2="dk2" tx2="lt2" accent1="accent1" accent2="accent2" accent3="accent3" accent4="accent4" accent5="accent5" accent6="accent6" hlink="hlink" folHlink="folHlink"/>
  <p:sldLayoutIdLst>
    <p:sldLayoutId id="2147484291" r:id="rId1"/>
    <p:sldLayoutId id="2147484267" r:id="rId2"/>
    <p:sldLayoutId id="2147484269" r:id="rId3"/>
    <p:sldLayoutId id="2147484271" r:id="rId4"/>
    <p:sldLayoutId id="2147484273" r:id="rId5"/>
    <p:sldLayoutId id="2147484275" r:id="rId6"/>
    <p:sldLayoutId id="2147484276" r:id="rId7"/>
    <p:sldLayoutId id="2147484277" r:id="rId8"/>
    <p:sldLayoutId id="2147484278" r:id="rId9"/>
    <p:sldLayoutId id="2147484279" r:id="rId10"/>
    <p:sldLayoutId id="2147484280" r:id="rId11"/>
    <p:sldLayoutId id="2147484281" r:id="rId12"/>
    <p:sldLayoutId id="2147484282" r:id="rId13"/>
    <p:sldLayoutId id="2147484283" r:id="rId14"/>
    <p:sldLayoutId id="2147484284" r:id="rId15"/>
    <p:sldLayoutId id="2147484285" r:id="rId16"/>
    <p:sldLayoutId id="2147484286" r:id="rId17"/>
    <p:sldLayoutId id="2147484287" r:id="rId18"/>
    <p:sldLayoutId id="2147484288" r:id="rId19"/>
    <p:sldLayoutId id="2147484289" r:id="rId20"/>
  </p:sldLayoutIdLst>
  <p:transition>
    <p:fade/>
  </p:transition>
  <p:hf hdr="0" ftr="0" dt="0"/>
  <p:txStyles>
    <p:titleStyle>
      <a:lvl1pPr algn="l" defTabSz="699463" rtl="0" eaLnBrk="1" latinLnBrk="0" hangingPunct="1">
        <a:lnSpc>
          <a:spcPct val="90000"/>
        </a:lnSpc>
        <a:spcBef>
          <a:spcPct val="0"/>
        </a:spcBef>
        <a:buNone/>
        <a:defRPr lang="en-US" sz="4400" b="0" kern="1200" cap="none" spc="-76"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7141" marR="0" indent="-257141" algn="l" defTabSz="699463"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gradFill>
            <a:gsLst>
              <a:gs pos="1250">
                <a:schemeClr val="tx1"/>
              </a:gs>
              <a:gs pos="100000">
                <a:schemeClr val="tx1"/>
              </a:gs>
            </a:gsLst>
            <a:lin ang="5400000" scaled="0"/>
          </a:gradFill>
          <a:latin typeface="+mj-lt"/>
          <a:ea typeface="+mn-ea"/>
          <a:cs typeface="+mn-cs"/>
        </a:defRPr>
      </a:lvl1pPr>
      <a:lvl2pPr marL="461963" marR="0" indent="-204788" algn="l" defTabSz="6994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630238" marR="0" indent="-169863" algn="l" defTabSz="6994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798513" marR="0" indent="-169863" algn="l" defTabSz="6994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914400" marR="0" indent="-169863" algn="l" defTabSz="6994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1923523"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256"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2987"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2720"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99463" rtl="0" eaLnBrk="1" latinLnBrk="0" hangingPunct="1">
        <a:defRPr sz="1350" kern="1200">
          <a:solidFill>
            <a:schemeClr val="tx1"/>
          </a:solidFill>
          <a:latin typeface="+mn-lt"/>
          <a:ea typeface="+mn-ea"/>
          <a:cs typeface="+mn-cs"/>
        </a:defRPr>
      </a:lvl1pPr>
      <a:lvl2pPr marL="349732" algn="l" defTabSz="699463" rtl="0" eaLnBrk="1" latinLnBrk="0" hangingPunct="1">
        <a:defRPr sz="1350" kern="1200">
          <a:solidFill>
            <a:schemeClr val="tx1"/>
          </a:solidFill>
          <a:latin typeface="+mn-lt"/>
          <a:ea typeface="+mn-ea"/>
          <a:cs typeface="+mn-cs"/>
        </a:defRPr>
      </a:lvl2pPr>
      <a:lvl3pPr marL="699463" algn="l" defTabSz="699463" rtl="0" eaLnBrk="1" latinLnBrk="0" hangingPunct="1">
        <a:defRPr sz="1350" kern="1200">
          <a:solidFill>
            <a:schemeClr val="tx1"/>
          </a:solidFill>
          <a:latin typeface="+mn-lt"/>
          <a:ea typeface="+mn-ea"/>
          <a:cs typeface="+mn-cs"/>
        </a:defRPr>
      </a:lvl3pPr>
      <a:lvl4pPr marL="1049195" algn="l" defTabSz="699463" rtl="0" eaLnBrk="1" latinLnBrk="0" hangingPunct="1">
        <a:defRPr sz="1350" kern="1200">
          <a:solidFill>
            <a:schemeClr val="tx1"/>
          </a:solidFill>
          <a:latin typeface="+mn-lt"/>
          <a:ea typeface="+mn-ea"/>
          <a:cs typeface="+mn-cs"/>
        </a:defRPr>
      </a:lvl4pPr>
      <a:lvl5pPr marL="1398926" algn="l" defTabSz="699463" rtl="0" eaLnBrk="1" latinLnBrk="0" hangingPunct="1">
        <a:defRPr sz="1350" kern="1200">
          <a:solidFill>
            <a:schemeClr val="tx1"/>
          </a:solidFill>
          <a:latin typeface="+mn-lt"/>
          <a:ea typeface="+mn-ea"/>
          <a:cs typeface="+mn-cs"/>
        </a:defRPr>
      </a:lvl5pPr>
      <a:lvl6pPr marL="1748659" algn="l" defTabSz="699463" rtl="0" eaLnBrk="1" latinLnBrk="0" hangingPunct="1">
        <a:defRPr sz="1350" kern="1200">
          <a:solidFill>
            <a:schemeClr val="tx1"/>
          </a:solidFill>
          <a:latin typeface="+mn-lt"/>
          <a:ea typeface="+mn-ea"/>
          <a:cs typeface="+mn-cs"/>
        </a:defRPr>
      </a:lvl6pPr>
      <a:lvl7pPr marL="2098390" algn="l" defTabSz="699463" rtl="0" eaLnBrk="1" latinLnBrk="0" hangingPunct="1">
        <a:defRPr sz="1350" kern="1200">
          <a:solidFill>
            <a:schemeClr val="tx1"/>
          </a:solidFill>
          <a:latin typeface="+mn-lt"/>
          <a:ea typeface="+mn-ea"/>
          <a:cs typeface="+mn-cs"/>
        </a:defRPr>
      </a:lvl7pPr>
      <a:lvl8pPr marL="2448121" algn="l" defTabSz="699463" rtl="0" eaLnBrk="1" latinLnBrk="0" hangingPunct="1">
        <a:defRPr sz="1350" kern="1200">
          <a:solidFill>
            <a:schemeClr val="tx1"/>
          </a:solidFill>
          <a:latin typeface="+mn-lt"/>
          <a:ea typeface="+mn-ea"/>
          <a:cs typeface="+mn-cs"/>
        </a:defRPr>
      </a:lvl8pPr>
      <a:lvl9pPr marL="2797854" algn="l" defTabSz="69946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userDrawn="1">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702">
          <p15:clr>
            <a:srgbClr val="5ACBF0"/>
          </p15:clr>
        </p15:guide>
        <p15:guide id="13" pos="288">
          <p15:clr>
            <a:srgbClr val="C35EA4"/>
          </p15:clr>
        </p15:guide>
        <p15:guide id="14" pos="5587">
          <p15:clr>
            <a:srgbClr val="C35EA4"/>
          </p15:clr>
        </p15:guide>
        <p15:guide id="15" orient="horz" pos="763">
          <p15:clr>
            <a:srgbClr val="5ACBF0"/>
          </p15:clr>
        </p15:guide>
        <p15:guide id="16" orient="horz" pos="1339">
          <p15:clr>
            <a:srgbClr val="5ACBF0"/>
          </p15:clr>
        </p15:guide>
        <p15:guide id="17" orient="horz" pos="1915">
          <p15:clr>
            <a:srgbClr val="5ACBF0"/>
          </p15:clr>
        </p15:guide>
        <p15:guide id="18" orient="horz" pos="2491">
          <p15:clr>
            <a:srgbClr val="5ACBF0"/>
          </p15:clr>
        </p15:guide>
        <p15:guide id="19" orient="horz" pos="3067">
          <p15:clr>
            <a:srgbClr val="5ACBF0"/>
          </p15:clr>
        </p15:guide>
        <p15:guide id="20" orient="horz" pos="3643">
          <p15:clr>
            <a:srgbClr val="5ACBF0"/>
          </p15:clr>
        </p15:guide>
        <p15:guide id="21" orient="horz" pos="4219">
          <p15:clr>
            <a:srgbClr val="5ACBF0"/>
          </p15:clr>
        </p15:guide>
        <p15:guide id="22" orient="horz" pos="302">
          <p15:clr>
            <a:srgbClr val="C35EA4"/>
          </p15:clr>
        </p15:guide>
        <p15:guide id="23"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en.wikichip.org/wiki/File:nvidia_dgx-1_nvlink-gpu-xeon_config.svg" TargetMode="Externa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hyperlink" Target="https://en.wikichip.org/wiki/File:nvidia_dgx-1_nvlink_hybrid_cube-mesh.sv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servethehome.com/wp-content/uploads/2016/06/Intel-Xeon-E7-V4-Diagram.jpg"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servethehome.com/wp-content/uploads/2017/07/Skylake-SP-28-Core-Die-Mesh.jpg"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3s81si1s5ygj3mzby34dq6qf-wpengine.netdna-ssl.com/wp-content/uploads/2017/03/barney2.jpg"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81" y="1592262"/>
            <a:ext cx="9144000" cy="1676400"/>
          </a:xfrm>
        </p:spPr>
        <p:txBody>
          <a:bodyPr/>
          <a:lstStyle/>
          <a:p>
            <a:pPr algn="ctr"/>
            <a:r>
              <a:rPr lang="en-US" altLang="zh-CN" b="1" dirty="0"/>
              <a:t>A New Golden Age</a:t>
            </a:r>
            <a:br>
              <a:rPr lang="en-US" altLang="zh-CN" b="1" dirty="0"/>
            </a:br>
            <a:r>
              <a:rPr lang="en-US" altLang="zh-CN" b="1" dirty="0"/>
              <a:t>for FPGA in Data Centers</a:t>
            </a:r>
            <a:endParaRPr lang="en-US" sz="2000" dirty="0"/>
          </a:p>
        </p:txBody>
      </p:sp>
      <p:sp>
        <p:nvSpPr>
          <p:cNvPr id="3" name="Text Placeholder 2"/>
          <p:cNvSpPr>
            <a:spLocks noGrp="1"/>
          </p:cNvSpPr>
          <p:nvPr>
            <p:ph type="body" sz="quarter" idx="4294967295"/>
          </p:nvPr>
        </p:nvSpPr>
        <p:spPr>
          <a:xfrm>
            <a:off x="335358" y="3497262"/>
            <a:ext cx="8655845" cy="2068259"/>
          </a:xfrm>
        </p:spPr>
        <p:txBody>
          <a:bodyPr/>
          <a:lstStyle/>
          <a:p>
            <a:pPr marL="0" indent="0" algn="ctr">
              <a:buNone/>
            </a:pPr>
            <a:endParaRPr lang="en-US" altLang="zh-CN" sz="2800" b="1" baseline="30000" dirty="0">
              <a:solidFill>
                <a:schemeClr val="bg1"/>
              </a:solidFill>
            </a:endParaRPr>
          </a:p>
          <a:p>
            <a:pPr marL="0" indent="0" algn="ctr">
              <a:buNone/>
            </a:pPr>
            <a:r>
              <a:rPr lang="zh-CN" altLang="en-US" b="1" baseline="30000" dirty="0">
                <a:solidFill>
                  <a:schemeClr val="bg1"/>
                </a:solidFill>
              </a:rPr>
              <a:t>李博杰</a:t>
            </a:r>
            <a:endParaRPr lang="en-US" altLang="zh-CN" b="1" baseline="30000" dirty="0">
              <a:solidFill>
                <a:schemeClr val="bg1"/>
              </a:solidFill>
            </a:endParaRPr>
          </a:p>
          <a:p>
            <a:pPr marL="0" indent="0" algn="ctr">
              <a:buNone/>
            </a:pPr>
            <a:r>
              <a:rPr lang="zh-CN" altLang="en-US" baseline="30000" dirty="0">
                <a:solidFill>
                  <a:schemeClr val="bg1"/>
                </a:solidFill>
              </a:rPr>
              <a:t>华为分布式与并行软件实验室</a:t>
            </a:r>
            <a:endParaRPr lang="en-US" altLang="zh-CN" baseline="30000" dirty="0">
              <a:solidFill>
                <a:schemeClr val="bg1"/>
              </a:solidFill>
            </a:endParaRPr>
          </a:p>
          <a:p>
            <a:pPr marL="0" indent="0" algn="ctr">
              <a:buNone/>
            </a:pPr>
            <a:endParaRPr lang="en-US" baseline="30000" dirty="0">
              <a:solidFill>
                <a:schemeClr val="bg1"/>
              </a:solidFill>
            </a:endParaRPr>
          </a:p>
          <a:p>
            <a:pPr marL="0" indent="0" algn="ctr">
              <a:buNone/>
            </a:pPr>
            <a:r>
              <a:rPr lang="en-US" baseline="30000" dirty="0">
                <a:solidFill>
                  <a:schemeClr val="bg1"/>
                </a:solidFill>
              </a:rPr>
              <a:t>20</a:t>
            </a:r>
            <a:r>
              <a:rPr lang="en-US" altLang="zh-CN" baseline="30000" dirty="0">
                <a:solidFill>
                  <a:schemeClr val="bg1"/>
                </a:solidFill>
              </a:rPr>
              <a:t>20</a:t>
            </a:r>
            <a:r>
              <a:rPr lang="zh-CN" altLang="en-US" baseline="30000" dirty="0">
                <a:solidFill>
                  <a:schemeClr val="bg1"/>
                </a:solidFill>
              </a:rPr>
              <a:t>年</a:t>
            </a:r>
            <a:r>
              <a:rPr lang="en-US" altLang="zh-CN" baseline="30000" dirty="0">
                <a:solidFill>
                  <a:schemeClr val="bg1"/>
                </a:solidFill>
              </a:rPr>
              <a:t>5</a:t>
            </a:r>
            <a:r>
              <a:rPr lang="zh-CN" altLang="en-US" baseline="30000" dirty="0">
                <a:solidFill>
                  <a:schemeClr val="bg1"/>
                </a:solidFill>
              </a:rPr>
              <a:t>月</a:t>
            </a:r>
            <a:endParaRPr lang="en-US" baseline="30000" dirty="0">
              <a:solidFill>
                <a:schemeClr val="bg1"/>
              </a:solidFill>
            </a:endParaRPr>
          </a:p>
        </p:txBody>
      </p:sp>
    </p:spTree>
    <p:extLst>
      <p:ext uri="{BB962C8B-B14F-4D97-AF65-F5344CB8AC3E}">
        <p14:creationId xmlns:p14="http://schemas.microsoft.com/office/powerpoint/2010/main" val="40103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1186CA7-5427-3844-B63B-6350553D2D8D}"/>
              </a:ext>
            </a:extLst>
          </p:cNvPr>
          <p:cNvSpPr>
            <a:spLocks noGrp="1"/>
          </p:cNvSpPr>
          <p:nvPr>
            <p:ph type="body" sz="quarter" idx="10"/>
          </p:nvPr>
        </p:nvSpPr>
        <p:spPr/>
        <p:txBody>
          <a:bodyPr/>
          <a:lstStyle/>
          <a:p>
            <a:endParaRPr kumimoji="1" lang="zh-CN" altLang="en-US"/>
          </a:p>
        </p:txBody>
      </p:sp>
      <p:sp>
        <p:nvSpPr>
          <p:cNvPr id="3" name="标题 2">
            <a:extLst>
              <a:ext uri="{FF2B5EF4-FFF2-40B4-BE49-F238E27FC236}">
                <a16:creationId xmlns:a16="http://schemas.microsoft.com/office/drawing/2014/main" id="{EB4D2D75-8ACA-C847-972D-4150DA98354D}"/>
              </a:ext>
            </a:extLst>
          </p:cNvPr>
          <p:cNvSpPr>
            <a:spLocks noGrp="1"/>
          </p:cNvSpPr>
          <p:nvPr>
            <p:ph type="title"/>
          </p:nvPr>
        </p:nvSpPr>
        <p:spPr/>
        <p:txBody>
          <a:bodyPr/>
          <a:lstStyle/>
          <a:p>
            <a:r>
              <a:rPr kumimoji="1" lang="zh-CN" altLang="en-US" dirty="0"/>
              <a:t>数据中心节点内互联架构</a:t>
            </a:r>
          </a:p>
        </p:txBody>
      </p:sp>
      <p:pic>
        <p:nvPicPr>
          <p:cNvPr id="3075" name="Picture 3">
            <a:hlinkClick r:id="rId2"/>
            <a:extLst>
              <a:ext uri="{FF2B5EF4-FFF2-40B4-BE49-F238E27FC236}">
                <a16:creationId xmlns:a16="http://schemas.microsoft.com/office/drawing/2014/main" id="{777B6D03-6202-194F-A89A-06E3E6C0F6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637" y="1212850"/>
            <a:ext cx="6325393" cy="518682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a:hlinkClick r:id="rId4"/>
            <a:extLst>
              <a:ext uri="{FF2B5EF4-FFF2-40B4-BE49-F238E27FC236}">
                <a16:creationId xmlns:a16="http://schemas.microsoft.com/office/drawing/2014/main" id="{9009011C-A1D9-5948-8509-9556053473B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73081" y="1212850"/>
            <a:ext cx="2255044" cy="1435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56264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DD0A69C2-0F64-2E49-9501-F0B61749CB0D}"/>
              </a:ext>
            </a:extLst>
          </p:cNvPr>
          <p:cNvSpPr>
            <a:spLocks noGrp="1"/>
          </p:cNvSpPr>
          <p:nvPr>
            <p:ph type="body" sz="quarter" idx="10"/>
          </p:nvPr>
        </p:nvSpPr>
        <p:spPr/>
        <p:txBody>
          <a:bodyPr/>
          <a:lstStyle/>
          <a:p>
            <a:endParaRPr kumimoji="1" lang="zh-CN" altLang="en-US"/>
          </a:p>
        </p:txBody>
      </p:sp>
      <p:sp>
        <p:nvSpPr>
          <p:cNvPr id="3" name="标题 2">
            <a:extLst>
              <a:ext uri="{FF2B5EF4-FFF2-40B4-BE49-F238E27FC236}">
                <a16:creationId xmlns:a16="http://schemas.microsoft.com/office/drawing/2014/main" id="{334DA021-F49D-6444-BDF6-067920D2D023}"/>
              </a:ext>
            </a:extLst>
          </p:cNvPr>
          <p:cNvSpPr>
            <a:spLocks noGrp="1"/>
          </p:cNvSpPr>
          <p:nvPr>
            <p:ph type="title"/>
          </p:nvPr>
        </p:nvSpPr>
        <p:spPr/>
        <p:txBody>
          <a:bodyPr/>
          <a:lstStyle/>
          <a:p>
            <a:r>
              <a:rPr kumimoji="1" lang="zh-CN" altLang="en-US" dirty="0"/>
              <a:t>数据中心</a:t>
            </a:r>
            <a:r>
              <a:rPr kumimoji="1" lang="en-US" altLang="zh-CN" dirty="0"/>
              <a:t>CPU</a:t>
            </a:r>
            <a:r>
              <a:rPr kumimoji="1" lang="zh-CN" altLang="en-US" dirty="0"/>
              <a:t>内互联架构</a:t>
            </a:r>
          </a:p>
        </p:txBody>
      </p:sp>
      <p:pic>
        <p:nvPicPr>
          <p:cNvPr id="4100" name="Picture 4" descr="Intel Xeon E7 V4 Diagram">
            <a:hlinkClick r:id="rId2"/>
            <a:extLst>
              <a:ext uri="{FF2B5EF4-FFF2-40B4-BE49-F238E27FC236}">
                <a16:creationId xmlns:a16="http://schemas.microsoft.com/office/drawing/2014/main" id="{789528A1-04D2-9144-8DFC-6BEE13E9F9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6175" y="1179512"/>
            <a:ext cx="8128000" cy="463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48552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8392B06D-6404-AA40-B849-6BCF7135FECE}"/>
              </a:ext>
            </a:extLst>
          </p:cNvPr>
          <p:cNvSpPr>
            <a:spLocks noGrp="1"/>
          </p:cNvSpPr>
          <p:nvPr>
            <p:ph type="body" sz="quarter" idx="10"/>
          </p:nvPr>
        </p:nvSpPr>
        <p:spPr/>
        <p:txBody>
          <a:bodyPr/>
          <a:lstStyle/>
          <a:p>
            <a:endParaRPr kumimoji="1" lang="zh-CN" altLang="en-US"/>
          </a:p>
        </p:txBody>
      </p:sp>
      <p:sp>
        <p:nvSpPr>
          <p:cNvPr id="3" name="标题 2">
            <a:extLst>
              <a:ext uri="{FF2B5EF4-FFF2-40B4-BE49-F238E27FC236}">
                <a16:creationId xmlns:a16="http://schemas.microsoft.com/office/drawing/2014/main" id="{688E3E4C-DC36-EE41-B1D2-169D8177432B}"/>
              </a:ext>
            </a:extLst>
          </p:cNvPr>
          <p:cNvSpPr>
            <a:spLocks noGrp="1"/>
          </p:cNvSpPr>
          <p:nvPr>
            <p:ph type="title"/>
          </p:nvPr>
        </p:nvSpPr>
        <p:spPr/>
        <p:txBody>
          <a:bodyPr/>
          <a:lstStyle/>
          <a:p>
            <a:r>
              <a:rPr kumimoji="1" lang="zh-CN" altLang="en-US" dirty="0"/>
              <a:t>数据中心</a:t>
            </a:r>
            <a:r>
              <a:rPr kumimoji="1" lang="en-US" altLang="zh-CN" dirty="0"/>
              <a:t>CPU</a:t>
            </a:r>
            <a:r>
              <a:rPr kumimoji="1" lang="zh-CN" altLang="en-US" dirty="0"/>
              <a:t>内互联架构</a:t>
            </a:r>
          </a:p>
        </p:txBody>
      </p:sp>
      <p:pic>
        <p:nvPicPr>
          <p:cNvPr id="5122" name="Picture 2" descr="Skylake SP 28 Core Die Mesh">
            <a:hlinkClick r:id="rId2"/>
            <a:extLst>
              <a:ext uri="{FF2B5EF4-FFF2-40B4-BE49-F238E27FC236}">
                <a16:creationId xmlns:a16="http://schemas.microsoft.com/office/drawing/2014/main" id="{A08AC72D-E197-5140-8E5E-1B5E7087F1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9481" y="1237569"/>
            <a:ext cx="6731793" cy="5606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54464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9EDBFA5-6304-4840-84A3-245F58CE0D00}"/>
              </a:ext>
            </a:extLst>
          </p:cNvPr>
          <p:cNvSpPr>
            <a:spLocks noGrp="1"/>
          </p:cNvSpPr>
          <p:nvPr>
            <p:ph type="title"/>
          </p:nvPr>
        </p:nvSpPr>
        <p:spPr/>
        <p:txBody>
          <a:bodyPr/>
          <a:lstStyle/>
          <a:p>
            <a:endParaRPr kumimoji="1" lang="zh-CN" altLang="en-US" dirty="0"/>
          </a:p>
        </p:txBody>
      </p:sp>
      <p:graphicFrame>
        <p:nvGraphicFramePr>
          <p:cNvPr id="5" name="表格 4">
            <a:extLst>
              <a:ext uri="{FF2B5EF4-FFF2-40B4-BE49-F238E27FC236}">
                <a16:creationId xmlns:a16="http://schemas.microsoft.com/office/drawing/2014/main" id="{A63DF6DF-FBA0-4C4B-920E-311C98EA2C80}"/>
              </a:ext>
            </a:extLst>
          </p:cNvPr>
          <p:cNvGraphicFramePr>
            <a:graphicFrameLocks noGrp="1"/>
          </p:cNvGraphicFramePr>
          <p:nvPr>
            <p:extLst>
              <p:ext uri="{D42A27DB-BD31-4B8C-83A1-F6EECF244321}">
                <p14:modId xmlns:p14="http://schemas.microsoft.com/office/powerpoint/2010/main" val="1978824115"/>
              </p:ext>
            </p:extLst>
          </p:nvPr>
        </p:nvGraphicFramePr>
        <p:xfrm>
          <a:off x="289719" y="2278062"/>
          <a:ext cx="8777288" cy="3335772"/>
        </p:xfrm>
        <a:graphic>
          <a:graphicData uri="http://schemas.openxmlformats.org/drawingml/2006/table">
            <a:tbl>
              <a:tblPr/>
              <a:tblGrid>
                <a:gridCol w="4388644">
                  <a:extLst>
                    <a:ext uri="{9D8B030D-6E8A-4147-A177-3AD203B41FA5}">
                      <a16:colId xmlns:a16="http://schemas.microsoft.com/office/drawing/2014/main" val="1544677970"/>
                    </a:ext>
                  </a:extLst>
                </a:gridCol>
                <a:gridCol w="4388644">
                  <a:extLst>
                    <a:ext uri="{9D8B030D-6E8A-4147-A177-3AD203B41FA5}">
                      <a16:colId xmlns:a16="http://schemas.microsoft.com/office/drawing/2014/main" val="1805267823"/>
                    </a:ext>
                  </a:extLst>
                </a:gridCol>
              </a:tblGrid>
              <a:tr h="185160">
                <a:tc>
                  <a:txBody>
                    <a:bodyPr/>
                    <a:lstStyle/>
                    <a:p>
                      <a:r>
                        <a:rPr lang="en-US" sz="1800"/>
                        <a:t>execute typical instruction</a:t>
                      </a:r>
                    </a:p>
                  </a:txBody>
                  <a:tcPr marL="14466" marR="14466" marT="14466" marB="14466" anchor="ctr">
                    <a:lnL>
                      <a:noFill/>
                    </a:lnL>
                    <a:lnR>
                      <a:noFill/>
                    </a:lnR>
                    <a:lnT>
                      <a:noFill/>
                    </a:lnT>
                    <a:lnB>
                      <a:noFill/>
                    </a:lnB>
                  </a:tcPr>
                </a:tc>
                <a:tc>
                  <a:txBody>
                    <a:bodyPr/>
                    <a:lstStyle/>
                    <a:p>
                      <a:pPr algn="r"/>
                      <a:r>
                        <a:rPr lang="en-US" sz="1800"/>
                        <a:t>1/1,000,000,000 sec = 1 nanosec</a:t>
                      </a:r>
                    </a:p>
                  </a:txBody>
                  <a:tcPr marL="14466" marR="14466" marT="14466" marB="14466" anchor="ctr">
                    <a:lnL>
                      <a:noFill/>
                    </a:lnL>
                    <a:lnR>
                      <a:noFill/>
                    </a:lnR>
                    <a:lnT>
                      <a:noFill/>
                    </a:lnT>
                    <a:lnB>
                      <a:noFill/>
                    </a:lnB>
                  </a:tcPr>
                </a:tc>
                <a:extLst>
                  <a:ext uri="{0D108BD9-81ED-4DB2-BD59-A6C34878D82A}">
                    <a16:rowId xmlns:a16="http://schemas.microsoft.com/office/drawing/2014/main" val="3779625276"/>
                  </a:ext>
                </a:extLst>
              </a:tr>
              <a:tr h="185160">
                <a:tc>
                  <a:txBody>
                    <a:bodyPr/>
                    <a:lstStyle/>
                    <a:p>
                      <a:r>
                        <a:rPr lang="en-US" sz="1800"/>
                        <a:t>fetch from L1 cache memory</a:t>
                      </a:r>
                    </a:p>
                  </a:txBody>
                  <a:tcPr marL="14466" marR="14466" marT="14466" marB="14466" anchor="ctr">
                    <a:lnL>
                      <a:noFill/>
                    </a:lnL>
                    <a:lnR>
                      <a:noFill/>
                    </a:lnR>
                    <a:lnT>
                      <a:noFill/>
                    </a:lnT>
                    <a:lnB>
                      <a:noFill/>
                    </a:lnB>
                  </a:tcPr>
                </a:tc>
                <a:tc>
                  <a:txBody>
                    <a:bodyPr/>
                    <a:lstStyle/>
                    <a:p>
                      <a:pPr algn="r"/>
                      <a:r>
                        <a:rPr lang="en-US" sz="1800"/>
                        <a:t>0.5 nanosec</a:t>
                      </a:r>
                    </a:p>
                  </a:txBody>
                  <a:tcPr marL="14466" marR="14466" marT="14466" marB="14466" anchor="ctr">
                    <a:lnL>
                      <a:noFill/>
                    </a:lnL>
                    <a:lnR>
                      <a:noFill/>
                    </a:lnR>
                    <a:lnT>
                      <a:noFill/>
                    </a:lnT>
                    <a:lnB>
                      <a:noFill/>
                    </a:lnB>
                  </a:tcPr>
                </a:tc>
                <a:extLst>
                  <a:ext uri="{0D108BD9-81ED-4DB2-BD59-A6C34878D82A}">
                    <a16:rowId xmlns:a16="http://schemas.microsoft.com/office/drawing/2014/main" val="932935748"/>
                  </a:ext>
                </a:extLst>
              </a:tr>
              <a:tr h="185160">
                <a:tc>
                  <a:txBody>
                    <a:bodyPr/>
                    <a:lstStyle/>
                    <a:p>
                      <a:r>
                        <a:rPr lang="en-US" sz="1800" dirty="0"/>
                        <a:t>branch misprediction</a:t>
                      </a:r>
                    </a:p>
                  </a:txBody>
                  <a:tcPr marL="14466" marR="14466" marT="14466" marB="14466" anchor="ctr">
                    <a:lnL>
                      <a:noFill/>
                    </a:lnL>
                    <a:lnR>
                      <a:noFill/>
                    </a:lnR>
                    <a:lnT>
                      <a:noFill/>
                    </a:lnT>
                    <a:lnB>
                      <a:noFill/>
                    </a:lnB>
                  </a:tcPr>
                </a:tc>
                <a:tc>
                  <a:txBody>
                    <a:bodyPr/>
                    <a:lstStyle/>
                    <a:p>
                      <a:pPr algn="r"/>
                      <a:r>
                        <a:rPr lang="en-US" sz="1800"/>
                        <a:t>5 nanosec</a:t>
                      </a:r>
                    </a:p>
                  </a:txBody>
                  <a:tcPr marL="14466" marR="14466" marT="14466" marB="14466" anchor="ctr">
                    <a:lnL>
                      <a:noFill/>
                    </a:lnL>
                    <a:lnR>
                      <a:noFill/>
                    </a:lnR>
                    <a:lnT>
                      <a:noFill/>
                    </a:lnT>
                    <a:lnB>
                      <a:noFill/>
                    </a:lnB>
                  </a:tcPr>
                </a:tc>
                <a:extLst>
                  <a:ext uri="{0D108BD9-81ED-4DB2-BD59-A6C34878D82A}">
                    <a16:rowId xmlns:a16="http://schemas.microsoft.com/office/drawing/2014/main" val="2507405722"/>
                  </a:ext>
                </a:extLst>
              </a:tr>
              <a:tr h="185160">
                <a:tc>
                  <a:txBody>
                    <a:bodyPr/>
                    <a:lstStyle/>
                    <a:p>
                      <a:r>
                        <a:rPr lang="en-US" sz="1800" dirty="0"/>
                        <a:t>fetch from L2 cache memory</a:t>
                      </a:r>
                    </a:p>
                  </a:txBody>
                  <a:tcPr marL="14466" marR="14466" marT="14466" marB="14466" anchor="ctr">
                    <a:lnL>
                      <a:noFill/>
                    </a:lnL>
                    <a:lnR>
                      <a:noFill/>
                    </a:lnR>
                    <a:lnT>
                      <a:noFill/>
                    </a:lnT>
                    <a:lnB>
                      <a:noFill/>
                    </a:lnB>
                  </a:tcPr>
                </a:tc>
                <a:tc>
                  <a:txBody>
                    <a:bodyPr/>
                    <a:lstStyle/>
                    <a:p>
                      <a:pPr algn="r"/>
                      <a:r>
                        <a:rPr lang="en-US" sz="1800"/>
                        <a:t>7 nanosec</a:t>
                      </a:r>
                    </a:p>
                  </a:txBody>
                  <a:tcPr marL="14466" marR="14466" marT="14466" marB="14466" anchor="ctr">
                    <a:lnL>
                      <a:noFill/>
                    </a:lnL>
                    <a:lnR>
                      <a:noFill/>
                    </a:lnR>
                    <a:lnT>
                      <a:noFill/>
                    </a:lnT>
                    <a:lnB>
                      <a:noFill/>
                    </a:lnB>
                  </a:tcPr>
                </a:tc>
                <a:extLst>
                  <a:ext uri="{0D108BD9-81ED-4DB2-BD59-A6C34878D82A}">
                    <a16:rowId xmlns:a16="http://schemas.microsoft.com/office/drawing/2014/main" val="2207962457"/>
                  </a:ext>
                </a:extLst>
              </a:tr>
              <a:tr h="185160">
                <a:tc>
                  <a:txBody>
                    <a:bodyPr/>
                    <a:lstStyle/>
                    <a:p>
                      <a:r>
                        <a:rPr lang="en-US" sz="1800" dirty="0"/>
                        <a:t>Mutex lock/unlock</a:t>
                      </a:r>
                    </a:p>
                  </a:txBody>
                  <a:tcPr marL="14466" marR="14466" marT="14466" marB="14466" anchor="ctr">
                    <a:lnL>
                      <a:noFill/>
                    </a:lnL>
                    <a:lnR>
                      <a:noFill/>
                    </a:lnR>
                    <a:lnT>
                      <a:noFill/>
                    </a:lnT>
                    <a:lnB>
                      <a:noFill/>
                    </a:lnB>
                  </a:tcPr>
                </a:tc>
                <a:tc>
                  <a:txBody>
                    <a:bodyPr/>
                    <a:lstStyle/>
                    <a:p>
                      <a:pPr algn="r"/>
                      <a:r>
                        <a:rPr lang="en-US" sz="1800"/>
                        <a:t>25 nanosec</a:t>
                      </a:r>
                    </a:p>
                  </a:txBody>
                  <a:tcPr marL="14466" marR="14466" marT="14466" marB="14466" anchor="ctr">
                    <a:lnL>
                      <a:noFill/>
                    </a:lnL>
                    <a:lnR>
                      <a:noFill/>
                    </a:lnR>
                    <a:lnT>
                      <a:noFill/>
                    </a:lnT>
                    <a:lnB>
                      <a:noFill/>
                    </a:lnB>
                  </a:tcPr>
                </a:tc>
                <a:extLst>
                  <a:ext uri="{0D108BD9-81ED-4DB2-BD59-A6C34878D82A}">
                    <a16:rowId xmlns:a16="http://schemas.microsoft.com/office/drawing/2014/main" val="3699087175"/>
                  </a:ext>
                </a:extLst>
              </a:tr>
              <a:tr h="185160">
                <a:tc>
                  <a:txBody>
                    <a:bodyPr/>
                    <a:lstStyle/>
                    <a:p>
                      <a:r>
                        <a:rPr lang="en-US" sz="1800" dirty="0"/>
                        <a:t>fetch from main memory</a:t>
                      </a:r>
                    </a:p>
                  </a:txBody>
                  <a:tcPr marL="14466" marR="14466" marT="14466" marB="14466" anchor="ctr">
                    <a:lnL>
                      <a:noFill/>
                    </a:lnL>
                    <a:lnR>
                      <a:noFill/>
                    </a:lnR>
                    <a:lnT>
                      <a:noFill/>
                    </a:lnT>
                    <a:lnB>
                      <a:noFill/>
                    </a:lnB>
                  </a:tcPr>
                </a:tc>
                <a:tc>
                  <a:txBody>
                    <a:bodyPr/>
                    <a:lstStyle/>
                    <a:p>
                      <a:pPr algn="r"/>
                      <a:r>
                        <a:rPr lang="en-US" sz="1800"/>
                        <a:t>100 nanosec </a:t>
                      </a:r>
                    </a:p>
                  </a:txBody>
                  <a:tcPr marL="14466" marR="14466" marT="14466" marB="14466" anchor="ctr">
                    <a:lnL>
                      <a:noFill/>
                    </a:lnL>
                    <a:lnR>
                      <a:noFill/>
                    </a:lnR>
                    <a:lnT>
                      <a:noFill/>
                    </a:lnT>
                    <a:lnB>
                      <a:noFill/>
                    </a:lnB>
                  </a:tcPr>
                </a:tc>
                <a:extLst>
                  <a:ext uri="{0D108BD9-81ED-4DB2-BD59-A6C34878D82A}">
                    <a16:rowId xmlns:a16="http://schemas.microsoft.com/office/drawing/2014/main" val="2929672139"/>
                  </a:ext>
                </a:extLst>
              </a:tr>
              <a:tr h="185160">
                <a:tc>
                  <a:txBody>
                    <a:bodyPr/>
                    <a:lstStyle/>
                    <a:p>
                      <a:r>
                        <a:rPr lang="en-US" sz="1800"/>
                        <a:t>send 2K bytes over 1Gbps network</a:t>
                      </a:r>
                    </a:p>
                  </a:txBody>
                  <a:tcPr marL="14466" marR="14466" marT="14466" marB="14466" anchor="ctr">
                    <a:lnL>
                      <a:noFill/>
                    </a:lnL>
                    <a:lnR>
                      <a:noFill/>
                    </a:lnR>
                    <a:lnT>
                      <a:noFill/>
                    </a:lnT>
                    <a:lnB>
                      <a:noFill/>
                    </a:lnB>
                  </a:tcPr>
                </a:tc>
                <a:tc>
                  <a:txBody>
                    <a:bodyPr/>
                    <a:lstStyle/>
                    <a:p>
                      <a:pPr algn="r"/>
                      <a:r>
                        <a:rPr lang="en-US" sz="1800"/>
                        <a:t>20,000 nanosec</a:t>
                      </a:r>
                    </a:p>
                  </a:txBody>
                  <a:tcPr marL="14466" marR="14466" marT="14466" marB="14466" anchor="ctr">
                    <a:lnL>
                      <a:noFill/>
                    </a:lnL>
                    <a:lnR>
                      <a:noFill/>
                    </a:lnR>
                    <a:lnT>
                      <a:noFill/>
                    </a:lnT>
                    <a:lnB>
                      <a:noFill/>
                    </a:lnB>
                  </a:tcPr>
                </a:tc>
                <a:extLst>
                  <a:ext uri="{0D108BD9-81ED-4DB2-BD59-A6C34878D82A}">
                    <a16:rowId xmlns:a16="http://schemas.microsoft.com/office/drawing/2014/main" val="2869509550"/>
                  </a:ext>
                </a:extLst>
              </a:tr>
              <a:tr h="185160">
                <a:tc>
                  <a:txBody>
                    <a:bodyPr/>
                    <a:lstStyle/>
                    <a:p>
                      <a:r>
                        <a:rPr lang="en-US" sz="1800"/>
                        <a:t>read 1MB sequentially from memory</a:t>
                      </a:r>
                    </a:p>
                  </a:txBody>
                  <a:tcPr marL="14466" marR="14466" marT="14466" marB="14466" anchor="ctr">
                    <a:lnL>
                      <a:noFill/>
                    </a:lnL>
                    <a:lnR>
                      <a:noFill/>
                    </a:lnR>
                    <a:lnT>
                      <a:noFill/>
                    </a:lnT>
                    <a:lnB>
                      <a:noFill/>
                    </a:lnB>
                  </a:tcPr>
                </a:tc>
                <a:tc>
                  <a:txBody>
                    <a:bodyPr/>
                    <a:lstStyle/>
                    <a:p>
                      <a:pPr algn="r"/>
                      <a:r>
                        <a:rPr lang="en-US" sz="1800"/>
                        <a:t>250,000 nanosec</a:t>
                      </a:r>
                    </a:p>
                  </a:txBody>
                  <a:tcPr marL="14466" marR="14466" marT="14466" marB="14466" anchor="ctr">
                    <a:lnL>
                      <a:noFill/>
                    </a:lnL>
                    <a:lnR>
                      <a:noFill/>
                    </a:lnR>
                    <a:lnT>
                      <a:noFill/>
                    </a:lnT>
                    <a:lnB>
                      <a:noFill/>
                    </a:lnB>
                  </a:tcPr>
                </a:tc>
                <a:extLst>
                  <a:ext uri="{0D108BD9-81ED-4DB2-BD59-A6C34878D82A}">
                    <a16:rowId xmlns:a16="http://schemas.microsoft.com/office/drawing/2014/main" val="1257826484"/>
                  </a:ext>
                </a:extLst>
              </a:tr>
              <a:tr h="185160">
                <a:tc>
                  <a:txBody>
                    <a:bodyPr/>
                    <a:lstStyle/>
                    <a:p>
                      <a:r>
                        <a:rPr lang="en-US" sz="1800"/>
                        <a:t>fetch from new disk location (seek)</a:t>
                      </a:r>
                    </a:p>
                  </a:txBody>
                  <a:tcPr marL="14466" marR="14466" marT="14466" marB="14466" anchor="ctr">
                    <a:lnL>
                      <a:noFill/>
                    </a:lnL>
                    <a:lnR>
                      <a:noFill/>
                    </a:lnR>
                    <a:lnT>
                      <a:noFill/>
                    </a:lnT>
                    <a:lnB>
                      <a:noFill/>
                    </a:lnB>
                  </a:tcPr>
                </a:tc>
                <a:tc>
                  <a:txBody>
                    <a:bodyPr/>
                    <a:lstStyle/>
                    <a:p>
                      <a:pPr algn="r"/>
                      <a:r>
                        <a:rPr lang="en-US" sz="1800"/>
                        <a:t>8,000,000 nanosec</a:t>
                      </a:r>
                    </a:p>
                  </a:txBody>
                  <a:tcPr marL="14466" marR="14466" marT="14466" marB="14466" anchor="ctr">
                    <a:lnL>
                      <a:noFill/>
                    </a:lnL>
                    <a:lnR>
                      <a:noFill/>
                    </a:lnR>
                    <a:lnT>
                      <a:noFill/>
                    </a:lnT>
                    <a:lnB>
                      <a:noFill/>
                    </a:lnB>
                  </a:tcPr>
                </a:tc>
                <a:extLst>
                  <a:ext uri="{0D108BD9-81ED-4DB2-BD59-A6C34878D82A}">
                    <a16:rowId xmlns:a16="http://schemas.microsoft.com/office/drawing/2014/main" val="290516404"/>
                  </a:ext>
                </a:extLst>
              </a:tr>
              <a:tr h="185160">
                <a:tc>
                  <a:txBody>
                    <a:bodyPr/>
                    <a:lstStyle/>
                    <a:p>
                      <a:r>
                        <a:rPr lang="en-US" sz="1800"/>
                        <a:t>read 1MB sequentially from disk</a:t>
                      </a:r>
                    </a:p>
                  </a:txBody>
                  <a:tcPr marL="14466" marR="14466" marT="14466" marB="14466" anchor="ctr">
                    <a:lnL>
                      <a:noFill/>
                    </a:lnL>
                    <a:lnR>
                      <a:noFill/>
                    </a:lnR>
                    <a:lnT>
                      <a:noFill/>
                    </a:lnT>
                    <a:lnB>
                      <a:noFill/>
                    </a:lnB>
                  </a:tcPr>
                </a:tc>
                <a:tc>
                  <a:txBody>
                    <a:bodyPr/>
                    <a:lstStyle/>
                    <a:p>
                      <a:pPr algn="r"/>
                      <a:r>
                        <a:rPr lang="en-US" sz="1800"/>
                        <a:t>20,000,000 nanosec</a:t>
                      </a:r>
                    </a:p>
                  </a:txBody>
                  <a:tcPr marL="14466" marR="14466" marT="14466" marB="14466" anchor="ctr">
                    <a:lnL>
                      <a:noFill/>
                    </a:lnL>
                    <a:lnR>
                      <a:noFill/>
                    </a:lnR>
                    <a:lnT>
                      <a:noFill/>
                    </a:lnT>
                    <a:lnB>
                      <a:noFill/>
                    </a:lnB>
                  </a:tcPr>
                </a:tc>
                <a:extLst>
                  <a:ext uri="{0D108BD9-81ED-4DB2-BD59-A6C34878D82A}">
                    <a16:rowId xmlns:a16="http://schemas.microsoft.com/office/drawing/2014/main" val="3028058238"/>
                  </a:ext>
                </a:extLst>
              </a:tr>
              <a:tr h="185160">
                <a:tc>
                  <a:txBody>
                    <a:bodyPr/>
                    <a:lstStyle/>
                    <a:p>
                      <a:r>
                        <a:rPr lang="en-US" sz="1800" dirty="0"/>
                        <a:t>send packet US to Europe and back</a:t>
                      </a:r>
                    </a:p>
                  </a:txBody>
                  <a:tcPr marL="14466" marR="14466" marT="14466" marB="14466" anchor="ctr">
                    <a:lnL>
                      <a:noFill/>
                    </a:lnL>
                    <a:lnR>
                      <a:noFill/>
                    </a:lnR>
                    <a:lnT>
                      <a:noFill/>
                    </a:lnT>
                    <a:lnB>
                      <a:noFill/>
                    </a:lnB>
                  </a:tcPr>
                </a:tc>
                <a:tc>
                  <a:txBody>
                    <a:bodyPr/>
                    <a:lstStyle/>
                    <a:p>
                      <a:pPr algn="r"/>
                      <a:r>
                        <a:rPr lang="en-US" sz="1800" dirty="0"/>
                        <a:t>150 milliseconds = 150,000,000 </a:t>
                      </a:r>
                      <a:r>
                        <a:rPr lang="en-US" sz="1800" dirty="0" err="1"/>
                        <a:t>nanosec</a:t>
                      </a:r>
                      <a:endParaRPr lang="en-US" sz="1800" dirty="0"/>
                    </a:p>
                  </a:txBody>
                  <a:tcPr marL="14466" marR="14466" marT="14466" marB="14466" anchor="ctr">
                    <a:lnL>
                      <a:noFill/>
                    </a:lnL>
                    <a:lnR>
                      <a:noFill/>
                    </a:lnR>
                    <a:lnT>
                      <a:noFill/>
                    </a:lnT>
                    <a:lnB>
                      <a:noFill/>
                    </a:lnB>
                  </a:tcPr>
                </a:tc>
                <a:extLst>
                  <a:ext uri="{0D108BD9-81ED-4DB2-BD59-A6C34878D82A}">
                    <a16:rowId xmlns:a16="http://schemas.microsoft.com/office/drawing/2014/main" val="1610363382"/>
                  </a:ext>
                </a:extLst>
              </a:tr>
            </a:tbl>
          </a:graphicData>
        </a:graphic>
      </p:graphicFrame>
      <p:sp>
        <p:nvSpPr>
          <p:cNvPr id="6" name="Rectangle 1">
            <a:extLst>
              <a:ext uri="{FF2B5EF4-FFF2-40B4-BE49-F238E27FC236}">
                <a16:creationId xmlns:a16="http://schemas.microsoft.com/office/drawing/2014/main" id="{FE8943E5-C0B8-1643-8F4A-C1EBC3F6BC24}"/>
              </a:ext>
            </a:extLst>
          </p:cNvPr>
          <p:cNvSpPr>
            <a:spLocks noChangeArrowheads="1"/>
          </p:cNvSpPr>
          <p:nvPr/>
        </p:nvSpPr>
        <p:spPr bwMode="auto">
          <a:xfrm>
            <a:off x="274638" y="2278062"/>
            <a:ext cx="932656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800" b="0" i="0" u="none" strike="noStrike" cap="none" normalizeH="0" baseline="0" dirty="0">
                <a:ln>
                  <a:noFill/>
                </a:ln>
                <a:solidFill>
                  <a:srgbClr val="000000"/>
                </a:solidFill>
                <a:effectLst/>
                <a:latin typeface="Arial" panose="020B0604020202020204" pitchFamily="34" charset="0"/>
                <a:ea typeface="modern"/>
              </a:rPr>
              <a:t>Approximate timing for various operations on a typical PC:</a:t>
            </a:r>
            <a:endParaRPr kumimoji="0" lang="zh-CN" altLang="zh-CN"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dirty="0">
                <a:ln>
                  <a:noFill/>
                </a:ln>
                <a:solidFill>
                  <a:schemeClr val="tx1"/>
                </a:solidFill>
                <a:effectLst/>
                <a:latin typeface="Arial" panose="020B0604020202020204" pitchFamily="34" charset="0"/>
              </a:rPr>
            </a:b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
        <p:nvSpPr>
          <p:cNvPr id="7" name="文本框 6">
            <a:extLst>
              <a:ext uri="{FF2B5EF4-FFF2-40B4-BE49-F238E27FC236}">
                <a16:creationId xmlns:a16="http://schemas.microsoft.com/office/drawing/2014/main" id="{9B78FFA7-5667-094E-A6C7-501F74F18850}"/>
              </a:ext>
            </a:extLst>
          </p:cNvPr>
          <p:cNvSpPr txBox="1"/>
          <p:nvPr/>
        </p:nvSpPr>
        <p:spPr>
          <a:xfrm>
            <a:off x="7680278" y="5859462"/>
            <a:ext cx="1646285" cy="517065"/>
          </a:xfrm>
          <a:prstGeom prst="rect">
            <a:avLst/>
          </a:prstGeom>
          <a:noFill/>
        </p:spPr>
        <p:txBody>
          <a:bodyPr wrap="none" lIns="182880" tIns="146304" rIns="182880" bIns="146304" rtlCol="0">
            <a:spAutoFit/>
          </a:bodyPr>
          <a:lstStyle/>
          <a:p>
            <a:pPr>
              <a:lnSpc>
                <a:spcPct val="90000"/>
              </a:lnSpc>
              <a:spcAft>
                <a:spcPts val="600"/>
              </a:spcAft>
            </a:pPr>
            <a:r>
              <a:rPr kumimoji="1" lang="en-US" altLang="zh-CN" sz="1600" dirty="0">
                <a:gradFill>
                  <a:gsLst>
                    <a:gs pos="2917">
                      <a:schemeClr val="tx1"/>
                    </a:gs>
                    <a:gs pos="30000">
                      <a:schemeClr val="tx1"/>
                    </a:gs>
                  </a:gsLst>
                  <a:lin ang="5400000" scaled="0"/>
                </a:gradFill>
              </a:rPr>
              <a:t>-- Peter </a:t>
            </a:r>
            <a:r>
              <a:rPr kumimoji="1" lang="en-US" altLang="zh-CN" sz="1600" dirty="0" err="1">
                <a:gradFill>
                  <a:gsLst>
                    <a:gs pos="2917">
                      <a:schemeClr val="tx1"/>
                    </a:gs>
                    <a:gs pos="30000">
                      <a:schemeClr val="tx1"/>
                    </a:gs>
                  </a:gsLst>
                  <a:lin ang="5400000" scaled="0"/>
                </a:gradFill>
              </a:rPr>
              <a:t>Norvig</a:t>
            </a:r>
            <a:endParaRPr kumimoji="1" lang="zh-CN" altLang="en-US" sz="1600" dirty="0" err="1">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45881961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516062"/>
            <a:ext cx="8777288" cy="5336846"/>
          </a:xfrm>
        </p:spPr>
        <p:txBody>
          <a:bodyPr/>
          <a:lstStyle/>
          <a:p>
            <a:r>
              <a:rPr lang="zh-CN" altLang="en-US" dirty="0"/>
              <a:t>背景</a:t>
            </a:r>
            <a:endParaRPr lang="en-US" altLang="zh-CN" dirty="0"/>
          </a:p>
          <a:p>
            <a:pPr marL="342900" indent="-342900">
              <a:buFont typeface="Arial" panose="020B0604020202020204" pitchFamily="34" charset="0"/>
              <a:buChar char="•"/>
            </a:pPr>
            <a:r>
              <a:rPr lang="zh-CN" altLang="en-US" sz="2400" dirty="0">
                <a:solidFill>
                  <a:schemeClr val="tx1">
                    <a:lumMod val="75000"/>
                  </a:schemeClr>
                </a:solidFill>
              </a:rPr>
              <a:t>数据中心</a:t>
            </a:r>
            <a:endParaRPr lang="en-US" altLang="zh-CN" sz="2400" dirty="0">
              <a:solidFill>
                <a:schemeClr val="tx1">
                  <a:lumMod val="75000"/>
                </a:schemeClr>
              </a:solidFill>
            </a:endParaRPr>
          </a:p>
          <a:p>
            <a:pPr marL="342900" indent="-342900">
              <a:buFont typeface="Arial" panose="020B0604020202020204" pitchFamily="34" charset="0"/>
              <a:buChar char="•"/>
            </a:pPr>
            <a:r>
              <a:rPr lang="zh-CN" altLang="en-US" sz="2400" b="1" dirty="0">
                <a:solidFill>
                  <a:schemeClr val="tx1">
                    <a:lumMod val="75000"/>
                  </a:schemeClr>
                </a:solidFill>
              </a:rPr>
              <a:t>异构计算</a:t>
            </a:r>
            <a:endParaRPr lang="en-US" altLang="zh-CN" sz="2400" b="1" dirty="0">
              <a:solidFill>
                <a:schemeClr val="tx1">
                  <a:lumMod val="75000"/>
                </a:schemeClr>
              </a:solidFill>
            </a:endParaRPr>
          </a:p>
          <a:p>
            <a:r>
              <a:rPr lang="en-US" altLang="zh-CN" dirty="0"/>
              <a:t>FPGA</a:t>
            </a:r>
            <a:r>
              <a:rPr lang="zh-CN" altLang="en-US" dirty="0"/>
              <a:t>在数据中心的应用</a:t>
            </a:r>
            <a:endParaRPr lang="en-US" altLang="zh-CN" dirty="0"/>
          </a:p>
          <a:p>
            <a:pPr marL="342900" indent="-342900">
              <a:lnSpc>
                <a:spcPct val="120000"/>
              </a:lnSpc>
              <a:buFont typeface="Arial" pitchFamily="34" charset="0"/>
              <a:buChar char="•"/>
            </a:pPr>
            <a:r>
              <a:rPr lang="zh-CN" altLang="en-US" sz="2400" dirty="0">
                <a:solidFill>
                  <a:schemeClr val="tx1"/>
                </a:solidFill>
                <a:latin typeface="Segoe UI"/>
              </a:rPr>
              <a:t>云计算基础设施加速</a:t>
            </a:r>
            <a:br>
              <a:rPr lang="en-US" altLang="zh-CN" sz="2400" dirty="0">
                <a:solidFill>
                  <a:schemeClr val="tx1"/>
                </a:solidFill>
                <a:latin typeface="Segoe UI"/>
              </a:rPr>
            </a:br>
            <a:r>
              <a:rPr lang="en-US" altLang="zh-CN" sz="2400" dirty="0">
                <a:solidFill>
                  <a:schemeClr val="tx1"/>
                </a:solidFill>
                <a:latin typeface="Segoe UI"/>
              </a:rPr>
              <a:t>--</a:t>
            </a:r>
            <a:r>
              <a:rPr lang="zh-CN" altLang="en-US" sz="2400" dirty="0">
                <a:solidFill>
                  <a:schemeClr val="tx1"/>
                </a:solidFill>
                <a:latin typeface="Segoe UI"/>
              </a:rPr>
              <a:t>   网络虚拟化加速</a:t>
            </a:r>
            <a:br>
              <a:rPr lang="en-US" altLang="zh-CN" sz="2400" dirty="0">
                <a:solidFill>
                  <a:schemeClr val="tx1"/>
                </a:solidFill>
                <a:latin typeface="Segoe UI"/>
              </a:rPr>
            </a:br>
            <a:r>
              <a:rPr lang="en-US" altLang="zh-CN" sz="2400" dirty="0">
                <a:solidFill>
                  <a:schemeClr val="tx1"/>
                </a:solidFill>
                <a:latin typeface="Segoe UI"/>
              </a:rPr>
              <a:t>--</a:t>
            </a:r>
            <a:r>
              <a:rPr lang="zh-CN" altLang="en-US" sz="2400" dirty="0">
                <a:solidFill>
                  <a:schemeClr val="tx1"/>
                </a:solidFill>
                <a:latin typeface="Segoe UI"/>
              </a:rPr>
              <a:t>   分布式数据结构加速</a:t>
            </a:r>
            <a:endParaRPr lang="en-US" altLang="zh-CN" sz="2400" dirty="0">
              <a:solidFill>
                <a:schemeClr val="tx1"/>
              </a:solidFill>
              <a:latin typeface="Segoe UI"/>
            </a:endParaRPr>
          </a:p>
          <a:p>
            <a:pPr marL="342900" indent="-342900">
              <a:buFont typeface="Arial" pitchFamily="34" charset="0"/>
              <a:buChar char="•"/>
            </a:pPr>
            <a:r>
              <a:rPr lang="zh-CN" altLang="en-US" sz="2400" dirty="0">
                <a:solidFill>
                  <a:schemeClr val="tx1"/>
                </a:solidFill>
                <a:latin typeface="Segoe UI"/>
              </a:rPr>
              <a:t>客户应用加速</a:t>
            </a:r>
            <a:endParaRPr lang="en-US" altLang="zh-CN" sz="2400" dirty="0">
              <a:solidFill>
                <a:schemeClr val="tx1"/>
              </a:solidFill>
              <a:latin typeface="Segoe UI"/>
            </a:endParaRPr>
          </a:p>
          <a:p>
            <a:r>
              <a:rPr lang="en-US" altLang="zh-CN" dirty="0"/>
              <a:t>FPGA</a:t>
            </a:r>
            <a:r>
              <a:rPr lang="zh-CN" altLang="en-US" dirty="0"/>
              <a:t>的编程挑战</a:t>
            </a:r>
            <a:endParaRPr lang="en-US" altLang="zh-CN" dirty="0"/>
          </a:p>
          <a:p>
            <a:pPr marL="342900" indent="-342900">
              <a:buFont typeface="Arial" panose="020B0604020202020204" pitchFamily="34" charset="0"/>
              <a:buChar char="•"/>
            </a:pPr>
            <a:r>
              <a:rPr lang="zh-CN" altLang="en-US" sz="2400" dirty="0">
                <a:solidFill>
                  <a:schemeClr val="tx1"/>
                </a:solidFill>
                <a:latin typeface="Segoe UI"/>
              </a:rPr>
              <a:t>高层次综合技术</a:t>
            </a:r>
            <a:endParaRPr lang="en-US" altLang="zh-CN" sz="2400" dirty="0">
              <a:solidFill>
                <a:schemeClr val="tx1"/>
              </a:solidFill>
              <a:latin typeface="Segoe UI"/>
            </a:endParaRPr>
          </a:p>
          <a:p>
            <a:pPr marL="342900" indent="-342900">
              <a:buFont typeface="Arial" panose="020B0604020202020204" pitchFamily="34" charset="0"/>
              <a:buChar char="•"/>
            </a:pPr>
            <a:r>
              <a:rPr lang="en-US" altLang="zh-CN" sz="2400" dirty="0">
                <a:solidFill>
                  <a:schemeClr val="tx1"/>
                </a:solidFill>
                <a:latin typeface="Segoe UI"/>
              </a:rPr>
              <a:t>10-100-1000</a:t>
            </a:r>
            <a:r>
              <a:rPr lang="zh-CN" altLang="en-US" sz="2400" dirty="0">
                <a:solidFill>
                  <a:schemeClr val="tx1"/>
                </a:solidFill>
                <a:latin typeface="Segoe UI"/>
              </a:rPr>
              <a:t>原则</a:t>
            </a:r>
            <a:endParaRPr lang="en-US" altLang="zh-CN" sz="2400" dirty="0">
              <a:solidFill>
                <a:schemeClr val="tx1"/>
              </a:solidFill>
              <a:latin typeface="Segoe UI"/>
            </a:endParaRPr>
          </a:p>
        </p:txBody>
      </p:sp>
      <p:sp>
        <p:nvSpPr>
          <p:cNvPr id="3" name="Title 2"/>
          <p:cNvSpPr>
            <a:spLocks noGrp="1"/>
          </p:cNvSpPr>
          <p:nvPr>
            <p:ph type="title"/>
          </p:nvPr>
        </p:nvSpPr>
        <p:spPr>
          <a:xfrm>
            <a:off x="274638" y="295277"/>
            <a:ext cx="8351043" cy="992185"/>
          </a:xfrm>
        </p:spPr>
        <p:txBody>
          <a:bodyPr/>
          <a:lstStyle/>
          <a:p>
            <a:r>
              <a:rPr lang="zh-CN" altLang="en-US" dirty="0"/>
              <a:t>提纲</a:t>
            </a:r>
            <a:endParaRPr lang="en-US" dirty="0"/>
          </a:p>
        </p:txBody>
      </p:sp>
    </p:spTree>
    <p:extLst>
      <p:ext uri="{BB962C8B-B14F-4D97-AF65-F5344CB8AC3E}">
        <p14:creationId xmlns:p14="http://schemas.microsoft.com/office/powerpoint/2010/main" val="98578393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226FB39-D219-A141-979C-CC55527DDC2E}"/>
              </a:ext>
            </a:extLst>
          </p:cNvPr>
          <p:cNvSpPr>
            <a:spLocks noGrp="1"/>
          </p:cNvSpPr>
          <p:nvPr>
            <p:ph type="body" sz="quarter" idx="10"/>
          </p:nvPr>
        </p:nvSpPr>
        <p:spPr/>
        <p:txBody>
          <a:bodyPr/>
          <a:lstStyle/>
          <a:p>
            <a:endParaRPr kumimoji="1" lang="zh-CN" altLang="en-US"/>
          </a:p>
        </p:txBody>
      </p:sp>
      <p:sp>
        <p:nvSpPr>
          <p:cNvPr id="3" name="标题 2">
            <a:extLst>
              <a:ext uri="{FF2B5EF4-FFF2-40B4-BE49-F238E27FC236}">
                <a16:creationId xmlns:a16="http://schemas.microsoft.com/office/drawing/2014/main" id="{28359EE8-B6F4-1F40-9BB8-72EAF429E5A0}"/>
              </a:ext>
            </a:extLst>
          </p:cNvPr>
          <p:cNvSpPr>
            <a:spLocks noGrp="1"/>
          </p:cNvSpPr>
          <p:nvPr>
            <p:ph type="title"/>
          </p:nvPr>
        </p:nvSpPr>
        <p:spPr/>
        <p:txBody>
          <a:bodyPr/>
          <a:lstStyle/>
          <a:p>
            <a:endParaRPr kumimoji="1" lang="zh-CN" altLang="en-US"/>
          </a:p>
        </p:txBody>
      </p:sp>
      <p:pic>
        <p:nvPicPr>
          <p:cNvPr id="4" name="图片 3">
            <a:extLst>
              <a:ext uri="{FF2B5EF4-FFF2-40B4-BE49-F238E27FC236}">
                <a16:creationId xmlns:a16="http://schemas.microsoft.com/office/drawing/2014/main" id="{095DA0B5-3378-F341-8E0A-970762D3E2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28384"/>
            <a:ext cx="9326563" cy="6737756"/>
          </a:xfrm>
          <a:prstGeom prst="rect">
            <a:avLst/>
          </a:prstGeom>
        </p:spPr>
      </p:pic>
    </p:spTree>
    <p:extLst>
      <p:ext uri="{BB962C8B-B14F-4D97-AF65-F5344CB8AC3E}">
        <p14:creationId xmlns:p14="http://schemas.microsoft.com/office/powerpoint/2010/main" val="326053547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85FBDE46-15B6-1741-B927-9804607062A3}"/>
              </a:ext>
            </a:extLst>
          </p:cNvPr>
          <p:cNvSpPr>
            <a:spLocks noGrp="1"/>
          </p:cNvSpPr>
          <p:nvPr>
            <p:ph type="body" sz="quarter" idx="10"/>
          </p:nvPr>
        </p:nvSpPr>
        <p:spPr/>
        <p:txBody>
          <a:bodyPr/>
          <a:lstStyle/>
          <a:p>
            <a:endParaRPr kumimoji="1" lang="zh-CN" altLang="en-US"/>
          </a:p>
        </p:txBody>
      </p:sp>
      <p:sp>
        <p:nvSpPr>
          <p:cNvPr id="3" name="标题 2">
            <a:extLst>
              <a:ext uri="{FF2B5EF4-FFF2-40B4-BE49-F238E27FC236}">
                <a16:creationId xmlns:a16="http://schemas.microsoft.com/office/drawing/2014/main" id="{F2C86E93-3A9F-404F-BBDF-BCA9A1480B34}"/>
              </a:ext>
            </a:extLst>
          </p:cNvPr>
          <p:cNvSpPr>
            <a:spLocks noGrp="1"/>
          </p:cNvSpPr>
          <p:nvPr>
            <p:ph type="title"/>
          </p:nvPr>
        </p:nvSpPr>
        <p:spPr/>
        <p:txBody>
          <a:bodyPr/>
          <a:lstStyle/>
          <a:p>
            <a:endParaRPr kumimoji="1" lang="zh-CN" altLang="en-US"/>
          </a:p>
        </p:txBody>
      </p:sp>
      <p:pic>
        <p:nvPicPr>
          <p:cNvPr id="4" name="图片 3">
            <a:extLst>
              <a:ext uri="{FF2B5EF4-FFF2-40B4-BE49-F238E27FC236}">
                <a16:creationId xmlns:a16="http://schemas.microsoft.com/office/drawing/2014/main" id="{FE69B8B7-3117-C64E-9BD5-1DD512AA40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42077"/>
            <a:ext cx="9326563" cy="5910369"/>
          </a:xfrm>
          <a:prstGeom prst="rect">
            <a:avLst/>
          </a:prstGeom>
        </p:spPr>
      </p:pic>
    </p:spTree>
    <p:extLst>
      <p:ext uri="{BB962C8B-B14F-4D97-AF65-F5344CB8AC3E}">
        <p14:creationId xmlns:p14="http://schemas.microsoft.com/office/powerpoint/2010/main" val="163770400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84774E2B-FB3B-F84D-99BC-69FCAA58793B}"/>
              </a:ext>
            </a:extLst>
          </p:cNvPr>
          <p:cNvSpPr>
            <a:spLocks noGrp="1"/>
          </p:cNvSpPr>
          <p:nvPr>
            <p:ph type="body" sz="quarter" idx="10"/>
          </p:nvPr>
        </p:nvSpPr>
        <p:spPr/>
        <p:txBody>
          <a:bodyPr/>
          <a:lstStyle/>
          <a:p>
            <a:endParaRPr kumimoji="1" lang="zh-CN" altLang="en-US"/>
          </a:p>
        </p:txBody>
      </p:sp>
      <p:sp>
        <p:nvSpPr>
          <p:cNvPr id="3" name="标题 2">
            <a:extLst>
              <a:ext uri="{FF2B5EF4-FFF2-40B4-BE49-F238E27FC236}">
                <a16:creationId xmlns:a16="http://schemas.microsoft.com/office/drawing/2014/main" id="{3EF6E82A-0CCF-264C-8C87-2B9130771524}"/>
              </a:ext>
            </a:extLst>
          </p:cNvPr>
          <p:cNvSpPr>
            <a:spLocks noGrp="1"/>
          </p:cNvSpPr>
          <p:nvPr>
            <p:ph type="title"/>
          </p:nvPr>
        </p:nvSpPr>
        <p:spPr/>
        <p:txBody>
          <a:bodyPr/>
          <a:lstStyle/>
          <a:p>
            <a:r>
              <a:rPr kumimoji="1" lang="zh-CN" altLang="en-US" dirty="0"/>
              <a:t>异构硬件性能快速增长</a:t>
            </a:r>
          </a:p>
        </p:txBody>
      </p:sp>
      <p:pic>
        <p:nvPicPr>
          <p:cNvPr id="4" name="Picture 4">
            <a:extLst>
              <a:ext uri="{FF2B5EF4-FFF2-40B4-BE49-F238E27FC236}">
                <a16:creationId xmlns:a16="http://schemas.microsoft.com/office/drawing/2014/main" id="{681C81F2-81D5-1B4E-A936-258756DB02C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4637" y="1212850"/>
            <a:ext cx="8910173" cy="5027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50113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32AB2F7-7504-5549-A938-19897DED5795}"/>
              </a:ext>
            </a:extLst>
          </p:cNvPr>
          <p:cNvSpPr>
            <a:spLocks noGrp="1"/>
          </p:cNvSpPr>
          <p:nvPr>
            <p:ph type="body" sz="quarter" idx="10"/>
          </p:nvPr>
        </p:nvSpPr>
        <p:spPr/>
        <p:txBody>
          <a:bodyPr/>
          <a:lstStyle/>
          <a:p>
            <a:endParaRPr kumimoji="1" lang="zh-CN" altLang="en-US" dirty="0"/>
          </a:p>
        </p:txBody>
      </p:sp>
      <p:sp>
        <p:nvSpPr>
          <p:cNvPr id="3" name="标题 2">
            <a:extLst>
              <a:ext uri="{FF2B5EF4-FFF2-40B4-BE49-F238E27FC236}">
                <a16:creationId xmlns:a16="http://schemas.microsoft.com/office/drawing/2014/main" id="{7164830F-F6FD-E943-9918-EAC4B3A4C5C4}"/>
              </a:ext>
            </a:extLst>
          </p:cNvPr>
          <p:cNvSpPr>
            <a:spLocks noGrp="1"/>
          </p:cNvSpPr>
          <p:nvPr>
            <p:ph type="title"/>
          </p:nvPr>
        </p:nvSpPr>
        <p:spPr/>
        <p:txBody>
          <a:bodyPr/>
          <a:lstStyle/>
          <a:p>
            <a:r>
              <a:rPr kumimoji="1" lang="zh-CN" altLang="en-US" dirty="0"/>
              <a:t>网络与存储性能快速增长</a:t>
            </a:r>
          </a:p>
        </p:txBody>
      </p:sp>
      <p:pic>
        <p:nvPicPr>
          <p:cNvPr id="7" name="图片 6" descr="地图的截图&#10;&#10;描述已自动生成">
            <a:extLst>
              <a:ext uri="{FF2B5EF4-FFF2-40B4-BE49-F238E27FC236}">
                <a16:creationId xmlns:a16="http://schemas.microsoft.com/office/drawing/2014/main" id="{BAE8BFDD-520A-7C4A-AD5A-2FE57B6AD9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05748" y="4082732"/>
            <a:ext cx="4114787" cy="2884949"/>
          </a:xfrm>
          <a:prstGeom prst="rect">
            <a:avLst/>
          </a:prstGeom>
        </p:spPr>
      </p:pic>
      <p:pic>
        <p:nvPicPr>
          <p:cNvPr id="8197" name="Picture 5">
            <a:extLst>
              <a:ext uri="{FF2B5EF4-FFF2-40B4-BE49-F238E27FC236}">
                <a16:creationId xmlns:a16="http://schemas.microsoft.com/office/drawing/2014/main" id="{C3B1DB44-BBAD-354B-83F3-A89673A3E9A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281" y="1212850"/>
            <a:ext cx="8305800" cy="2838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24036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9487CD7-B06E-7548-9069-5E30817FB5AA}"/>
              </a:ext>
            </a:extLst>
          </p:cNvPr>
          <p:cNvSpPr>
            <a:spLocks noGrp="1"/>
          </p:cNvSpPr>
          <p:nvPr>
            <p:ph type="body" sz="quarter" idx="10"/>
          </p:nvPr>
        </p:nvSpPr>
        <p:spPr>
          <a:xfrm>
            <a:off x="274638" y="1212850"/>
            <a:ext cx="8777288" cy="683264"/>
          </a:xfrm>
        </p:spPr>
        <p:txBody>
          <a:bodyPr/>
          <a:lstStyle/>
          <a:p>
            <a:r>
              <a:rPr kumimoji="1" lang="zh-CN" altLang="en-US" dirty="0"/>
              <a:t>网络、存储虚拟化都由</a:t>
            </a:r>
            <a:r>
              <a:rPr kumimoji="1" lang="en-US" altLang="zh-CN" dirty="0"/>
              <a:t>CPU</a:t>
            </a:r>
            <a:r>
              <a:rPr kumimoji="1" lang="zh-CN" altLang="en-US" dirty="0"/>
              <a:t>软件进行</a:t>
            </a:r>
          </a:p>
        </p:txBody>
      </p:sp>
      <p:sp>
        <p:nvSpPr>
          <p:cNvPr id="3" name="标题 2">
            <a:extLst>
              <a:ext uri="{FF2B5EF4-FFF2-40B4-BE49-F238E27FC236}">
                <a16:creationId xmlns:a16="http://schemas.microsoft.com/office/drawing/2014/main" id="{D9289F4E-006D-2F4B-9164-2B78FE3F9404}"/>
              </a:ext>
            </a:extLst>
          </p:cNvPr>
          <p:cNvSpPr>
            <a:spLocks noGrp="1"/>
          </p:cNvSpPr>
          <p:nvPr>
            <p:ph type="title"/>
          </p:nvPr>
        </p:nvSpPr>
        <p:spPr/>
        <p:txBody>
          <a:bodyPr/>
          <a:lstStyle/>
          <a:p>
            <a:r>
              <a:rPr kumimoji="1" lang="zh-CN" altLang="en-US" dirty="0"/>
              <a:t>公有云虚拟化成本高昂</a:t>
            </a:r>
          </a:p>
        </p:txBody>
      </p:sp>
      <p:sp>
        <p:nvSpPr>
          <p:cNvPr id="132" name="矩形 131">
            <a:extLst>
              <a:ext uri="{FF2B5EF4-FFF2-40B4-BE49-F238E27FC236}">
                <a16:creationId xmlns:a16="http://schemas.microsoft.com/office/drawing/2014/main" id="{03578751-113D-3143-BAEE-05CB237B12D6}"/>
              </a:ext>
            </a:extLst>
          </p:cNvPr>
          <p:cNvSpPr/>
          <p:nvPr/>
        </p:nvSpPr>
        <p:spPr bwMode="auto">
          <a:xfrm>
            <a:off x="396081" y="2811461"/>
            <a:ext cx="4648200" cy="3216597"/>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tx1"/>
                </a:solidFill>
                <a:ea typeface="Segoe UI" pitchFamily="34" charset="0"/>
                <a:cs typeface="Segoe UI" pitchFamily="34" charset="0"/>
              </a:rPr>
              <a:t>虚拟机监视器（</a:t>
            </a:r>
            <a:r>
              <a:rPr kumimoji="1" lang="en-US" altLang="zh-CN" dirty="0">
                <a:solidFill>
                  <a:schemeClr val="tx1"/>
                </a:solidFill>
                <a:ea typeface="Segoe UI" pitchFamily="34" charset="0"/>
                <a:cs typeface="Segoe UI" pitchFamily="34" charset="0"/>
              </a:rPr>
              <a:t>Hypervisor</a:t>
            </a:r>
            <a:r>
              <a:rPr kumimoji="1" lang="zh-CN" altLang="en-US" dirty="0">
                <a:solidFill>
                  <a:schemeClr val="tx1"/>
                </a:solidFill>
                <a:ea typeface="Segoe UI" pitchFamily="34" charset="0"/>
                <a:cs typeface="Segoe UI" pitchFamily="34" charset="0"/>
              </a:rPr>
              <a:t>）</a:t>
            </a:r>
          </a:p>
        </p:txBody>
      </p:sp>
      <p:sp>
        <p:nvSpPr>
          <p:cNvPr id="133" name="矩形 132">
            <a:extLst>
              <a:ext uri="{FF2B5EF4-FFF2-40B4-BE49-F238E27FC236}">
                <a16:creationId xmlns:a16="http://schemas.microsoft.com/office/drawing/2014/main" id="{0ABCBAC4-13EC-B144-B905-BF4030D07485}"/>
              </a:ext>
            </a:extLst>
          </p:cNvPr>
          <p:cNvSpPr/>
          <p:nvPr/>
        </p:nvSpPr>
        <p:spPr bwMode="auto">
          <a:xfrm>
            <a:off x="548481" y="3411809"/>
            <a:ext cx="1269556" cy="1179683"/>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tx1"/>
                </a:solidFill>
                <a:ea typeface="Segoe UI" pitchFamily="34" charset="0"/>
                <a:cs typeface="Segoe UI" pitchFamily="34" charset="0"/>
              </a:rPr>
              <a:t>虚拟机</a:t>
            </a:r>
            <a:r>
              <a:rPr kumimoji="1" lang="en-US" altLang="zh-CN" dirty="0">
                <a:solidFill>
                  <a:schemeClr val="tx1"/>
                </a:solidFill>
                <a:ea typeface="Segoe UI" pitchFamily="34" charset="0"/>
                <a:cs typeface="Segoe UI" pitchFamily="34" charset="0"/>
              </a:rPr>
              <a:t>1</a:t>
            </a:r>
            <a:endParaRPr kumimoji="1" lang="zh-CN" altLang="en-US" dirty="0">
              <a:solidFill>
                <a:schemeClr val="tx1"/>
              </a:solidFill>
              <a:ea typeface="Segoe UI" pitchFamily="34" charset="0"/>
              <a:cs typeface="Segoe UI" pitchFamily="34" charset="0"/>
            </a:endParaRPr>
          </a:p>
        </p:txBody>
      </p:sp>
      <p:sp>
        <p:nvSpPr>
          <p:cNvPr id="134" name="矩形 133">
            <a:extLst>
              <a:ext uri="{FF2B5EF4-FFF2-40B4-BE49-F238E27FC236}">
                <a16:creationId xmlns:a16="http://schemas.microsoft.com/office/drawing/2014/main" id="{CC328DC5-7719-D047-AE6D-CFD5F51C20F1}"/>
              </a:ext>
            </a:extLst>
          </p:cNvPr>
          <p:cNvSpPr/>
          <p:nvPr/>
        </p:nvSpPr>
        <p:spPr bwMode="auto">
          <a:xfrm>
            <a:off x="2072481" y="3408043"/>
            <a:ext cx="1269556" cy="1188499"/>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tx1"/>
                </a:solidFill>
                <a:ea typeface="Segoe UI" pitchFamily="34" charset="0"/>
                <a:cs typeface="Segoe UI" pitchFamily="34" charset="0"/>
              </a:rPr>
              <a:t>虚拟机</a:t>
            </a:r>
            <a:r>
              <a:rPr kumimoji="1" lang="en-US" altLang="zh-CN" dirty="0">
                <a:solidFill>
                  <a:schemeClr val="tx1"/>
                </a:solidFill>
                <a:ea typeface="Segoe UI" pitchFamily="34" charset="0"/>
                <a:cs typeface="Segoe UI" pitchFamily="34" charset="0"/>
              </a:rPr>
              <a:t>2</a:t>
            </a:r>
            <a:endParaRPr kumimoji="1" lang="zh-CN" altLang="en-US" dirty="0">
              <a:solidFill>
                <a:schemeClr val="tx1"/>
              </a:solidFill>
              <a:ea typeface="Segoe UI" pitchFamily="34" charset="0"/>
              <a:cs typeface="Segoe UI" pitchFamily="34" charset="0"/>
            </a:endParaRPr>
          </a:p>
        </p:txBody>
      </p:sp>
      <p:sp>
        <p:nvSpPr>
          <p:cNvPr id="135" name="矩形 134">
            <a:extLst>
              <a:ext uri="{FF2B5EF4-FFF2-40B4-BE49-F238E27FC236}">
                <a16:creationId xmlns:a16="http://schemas.microsoft.com/office/drawing/2014/main" id="{8045015A-7F72-764C-9350-62745B9C6A42}"/>
              </a:ext>
            </a:extLst>
          </p:cNvPr>
          <p:cNvSpPr/>
          <p:nvPr/>
        </p:nvSpPr>
        <p:spPr bwMode="auto">
          <a:xfrm>
            <a:off x="3629523" y="3408044"/>
            <a:ext cx="1262358" cy="118344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tx1"/>
                </a:solidFill>
                <a:ea typeface="Segoe UI" pitchFamily="34" charset="0"/>
                <a:cs typeface="Segoe UI" pitchFamily="34" charset="0"/>
              </a:rPr>
              <a:t>虚拟机</a:t>
            </a:r>
            <a:r>
              <a:rPr kumimoji="1" lang="en-US" altLang="zh-CN" dirty="0">
                <a:solidFill>
                  <a:schemeClr val="tx1"/>
                </a:solidFill>
                <a:ea typeface="Segoe UI" pitchFamily="34" charset="0"/>
                <a:cs typeface="Segoe UI" pitchFamily="34" charset="0"/>
              </a:rPr>
              <a:t>3</a:t>
            </a:r>
            <a:endParaRPr kumimoji="1" lang="zh-CN" altLang="en-US" dirty="0">
              <a:solidFill>
                <a:schemeClr val="tx1"/>
              </a:solidFill>
              <a:ea typeface="Segoe UI" pitchFamily="34" charset="0"/>
              <a:cs typeface="Segoe UI" pitchFamily="34" charset="0"/>
            </a:endParaRPr>
          </a:p>
        </p:txBody>
      </p:sp>
      <p:sp>
        <p:nvSpPr>
          <p:cNvPr id="136" name="文本框 135">
            <a:extLst>
              <a:ext uri="{FF2B5EF4-FFF2-40B4-BE49-F238E27FC236}">
                <a16:creationId xmlns:a16="http://schemas.microsoft.com/office/drawing/2014/main" id="{B3B0120C-AC15-CF42-916D-017ADFD677F3}"/>
              </a:ext>
            </a:extLst>
          </p:cNvPr>
          <p:cNvSpPr txBox="1"/>
          <p:nvPr/>
        </p:nvSpPr>
        <p:spPr>
          <a:xfrm>
            <a:off x="1850759" y="2256734"/>
            <a:ext cx="1600438" cy="627864"/>
          </a:xfrm>
          <a:prstGeom prst="rect">
            <a:avLst/>
          </a:prstGeom>
          <a:noFill/>
        </p:spPr>
        <p:txBody>
          <a:bodyPr wrap="none" lIns="182880" tIns="146304" rIns="182880" bIns="146304" rtlCol="0">
            <a:spAutoFit/>
          </a:bodyPr>
          <a:lstStyle/>
          <a:p>
            <a:pPr>
              <a:lnSpc>
                <a:spcPct val="90000"/>
              </a:lnSpc>
              <a:spcAft>
                <a:spcPts val="600"/>
              </a:spcAft>
            </a:pPr>
            <a:r>
              <a:rPr kumimoji="1" lang="zh-CN" altLang="en-US" sz="2400" dirty="0">
                <a:gradFill>
                  <a:gsLst>
                    <a:gs pos="2917">
                      <a:schemeClr val="tx1"/>
                    </a:gs>
                    <a:gs pos="30000">
                      <a:schemeClr val="tx1"/>
                    </a:gs>
                  </a:gsLst>
                  <a:lin ang="5400000" scaled="0"/>
                </a:gradFill>
              </a:rPr>
              <a:t>计算节点</a:t>
            </a:r>
          </a:p>
        </p:txBody>
      </p:sp>
      <p:sp>
        <p:nvSpPr>
          <p:cNvPr id="137" name="矩形 136">
            <a:extLst>
              <a:ext uri="{FF2B5EF4-FFF2-40B4-BE49-F238E27FC236}">
                <a16:creationId xmlns:a16="http://schemas.microsoft.com/office/drawing/2014/main" id="{6E41A3BA-1F51-444A-B11E-FCB99AB25F10}"/>
              </a:ext>
            </a:extLst>
          </p:cNvPr>
          <p:cNvSpPr/>
          <p:nvPr/>
        </p:nvSpPr>
        <p:spPr bwMode="auto">
          <a:xfrm>
            <a:off x="538333" y="4716436"/>
            <a:ext cx="1523998" cy="46098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bg1"/>
                </a:solidFill>
                <a:ea typeface="Segoe UI" pitchFamily="34" charset="0"/>
                <a:cs typeface="Segoe UI" pitchFamily="34" charset="0"/>
              </a:rPr>
              <a:t>虚拟本地盘</a:t>
            </a:r>
          </a:p>
        </p:txBody>
      </p:sp>
      <p:sp>
        <p:nvSpPr>
          <p:cNvPr id="138" name="矩形 137">
            <a:extLst>
              <a:ext uri="{FF2B5EF4-FFF2-40B4-BE49-F238E27FC236}">
                <a16:creationId xmlns:a16="http://schemas.microsoft.com/office/drawing/2014/main" id="{F3B05441-F058-D247-A9B3-6214BDB5EBC5}"/>
              </a:ext>
            </a:extLst>
          </p:cNvPr>
          <p:cNvSpPr/>
          <p:nvPr/>
        </p:nvSpPr>
        <p:spPr bwMode="auto">
          <a:xfrm>
            <a:off x="2209379" y="4701948"/>
            <a:ext cx="1294171" cy="46098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bg1"/>
                </a:solidFill>
                <a:ea typeface="Segoe UI" pitchFamily="34" charset="0"/>
                <a:cs typeface="Segoe UI" pitchFamily="34" charset="0"/>
              </a:rPr>
              <a:t>虚拟云盘</a:t>
            </a:r>
          </a:p>
        </p:txBody>
      </p:sp>
      <p:sp>
        <p:nvSpPr>
          <p:cNvPr id="139" name="矩形 138">
            <a:extLst>
              <a:ext uri="{FF2B5EF4-FFF2-40B4-BE49-F238E27FC236}">
                <a16:creationId xmlns:a16="http://schemas.microsoft.com/office/drawing/2014/main" id="{29E44C80-1779-CB4E-BECA-7C994F819D51}"/>
              </a:ext>
            </a:extLst>
          </p:cNvPr>
          <p:cNvSpPr/>
          <p:nvPr/>
        </p:nvSpPr>
        <p:spPr bwMode="auto">
          <a:xfrm>
            <a:off x="3597713" y="4701948"/>
            <a:ext cx="1294168" cy="46098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bg1"/>
                </a:solidFill>
                <a:ea typeface="Segoe UI" pitchFamily="34" charset="0"/>
                <a:cs typeface="Segoe UI" pitchFamily="34" charset="0"/>
              </a:rPr>
              <a:t>虚拟网络</a:t>
            </a:r>
          </a:p>
        </p:txBody>
      </p:sp>
      <p:grpSp>
        <p:nvGrpSpPr>
          <p:cNvPr id="141" name="组合 140">
            <a:extLst>
              <a:ext uri="{FF2B5EF4-FFF2-40B4-BE49-F238E27FC236}">
                <a16:creationId xmlns:a16="http://schemas.microsoft.com/office/drawing/2014/main" id="{341D5BC3-A28E-804D-87C2-A6B5EA297C56}"/>
              </a:ext>
            </a:extLst>
          </p:cNvPr>
          <p:cNvGrpSpPr/>
          <p:nvPr/>
        </p:nvGrpSpPr>
        <p:grpSpPr>
          <a:xfrm>
            <a:off x="3063081" y="5540024"/>
            <a:ext cx="1007424" cy="382629"/>
            <a:chOff x="5474805" y="4787345"/>
            <a:chExt cx="1007424" cy="382629"/>
          </a:xfrm>
        </p:grpSpPr>
        <p:sp>
          <p:nvSpPr>
            <p:cNvPr id="142" name="Rectangle 707">
              <a:extLst>
                <a:ext uri="{FF2B5EF4-FFF2-40B4-BE49-F238E27FC236}">
                  <a16:creationId xmlns:a16="http://schemas.microsoft.com/office/drawing/2014/main" id="{6A395F95-4557-9647-B846-703F190B4607}"/>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43" name="Rectangle 708">
              <a:extLst>
                <a:ext uri="{FF2B5EF4-FFF2-40B4-BE49-F238E27FC236}">
                  <a16:creationId xmlns:a16="http://schemas.microsoft.com/office/drawing/2014/main" id="{237393E4-294F-FC4E-915B-211DB5CBE413}"/>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44" name="Rectangle 709">
              <a:extLst>
                <a:ext uri="{FF2B5EF4-FFF2-40B4-BE49-F238E27FC236}">
                  <a16:creationId xmlns:a16="http://schemas.microsoft.com/office/drawing/2014/main" id="{6FD4C197-9CB9-BA41-B34C-254234F32EAA}"/>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普通网卡</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cxnSp>
        <p:nvCxnSpPr>
          <p:cNvPr id="145" name="直线连接符 144">
            <a:extLst>
              <a:ext uri="{FF2B5EF4-FFF2-40B4-BE49-F238E27FC236}">
                <a16:creationId xmlns:a16="http://schemas.microsoft.com/office/drawing/2014/main" id="{80548C8F-5FDF-0941-B762-DFBABF553D5E}"/>
              </a:ext>
            </a:extLst>
          </p:cNvPr>
          <p:cNvCxnSpPr>
            <a:cxnSpLocks/>
            <a:stCxn id="138" idx="2"/>
            <a:endCxn id="144" idx="0"/>
          </p:cNvCxnSpPr>
          <p:nvPr/>
        </p:nvCxnSpPr>
        <p:spPr>
          <a:xfrm>
            <a:off x="2856465" y="5162928"/>
            <a:ext cx="710328" cy="377096"/>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6" name="直线连接符 145">
            <a:extLst>
              <a:ext uri="{FF2B5EF4-FFF2-40B4-BE49-F238E27FC236}">
                <a16:creationId xmlns:a16="http://schemas.microsoft.com/office/drawing/2014/main" id="{9635FAF0-7E99-5245-BC62-169E56AA7ECD}"/>
              </a:ext>
            </a:extLst>
          </p:cNvPr>
          <p:cNvCxnSpPr>
            <a:cxnSpLocks/>
            <a:stCxn id="139" idx="2"/>
            <a:endCxn id="144" idx="0"/>
          </p:cNvCxnSpPr>
          <p:nvPr/>
        </p:nvCxnSpPr>
        <p:spPr>
          <a:xfrm flipH="1">
            <a:off x="3566793" y="5162928"/>
            <a:ext cx="678004" cy="377096"/>
          </a:xfrm>
          <a:prstGeom prst="line">
            <a:avLst/>
          </a:prstGeom>
          <a:ln w="28575">
            <a:headEnd type="none"/>
            <a:tailEnd type="none"/>
          </a:ln>
        </p:spPr>
        <p:style>
          <a:lnRef idx="1">
            <a:schemeClr val="dk1"/>
          </a:lnRef>
          <a:fillRef idx="0">
            <a:schemeClr val="dk1"/>
          </a:fillRef>
          <a:effectRef idx="0">
            <a:schemeClr val="dk1"/>
          </a:effectRef>
          <a:fontRef idx="minor">
            <a:schemeClr val="tx1"/>
          </a:fontRef>
        </p:style>
      </p:cxnSp>
      <p:cxnSp>
        <p:nvCxnSpPr>
          <p:cNvPr id="147" name="直线连接符 146">
            <a:extLst>
              <a:ext uri="{FF2B5EF4-FFF2-40B4-BE49-F238E27FC236}">
                <a16:creationId xmlns:a16="http://schemas.microsoft.com/office/drawing/2014/main" id="{FC1E1EDB-0965-6F4C-AAC1-03EC26F6E62A}"/>
              </a:ext>
            </a:extLst>
          </p:cNvPr>
          <p:cNvCxnSpPr>
            <a:cxnSpLocks/>
            <a:stCxn id="137" idx="2"/>
          </p:cNvCxnSpPr>
          <p:nvPr/>
        </p:nvCxnSpPr>
        <p:spPr>
          <a:xfrm>
            <a:off x="1300332" y="5177416"/>
            <a:ext cx="1" cy="172322"/>
          </a:xfrm>
          <a:prstGeom prst="line">
            <a:avLst/>
          </a:prstGeom>
          <a:ln w="28575">
            <a:headEnd type="none"/>
            <a:tailEnd type="none"/>
          </a:ln>
        </p:spPr>
        <p:style>
          <a:lnRef idx="1">
            <a:schemeClr val="dk1"/>
          </a:lnRef>
          <a:fillRef idx="0">
            <a:schemeClr val="dk1"/>
          </a:fillRef>
          <a:effectRef idx="0">
            <a:schemeClr val="dk1"/>
          </a:effectRef>
          <a:fontRef idx="minor">
            <a:schemeClr val="tx1"/>
          </a:fontRef>
        </p:style>
      </p:cxnSp>
      <p:sp>
        <p:nvSpPr>
          <p:cNvPr id="148" name="矩形 147">
            <a:extLst>
              <a:ext uri="{FF2B5EF4-FFF2-40B4-BE49-F238E27FC236}">
                <a16:creationId xmlns:a16="http://schemas.microsoft.com/office/drawing/2014/main" id="{663D007D-EE27-124C-A47C-435BCB90ED3E}"/>
              </a:ext>
            </a:extLst>
          </p:cNvPr>
          <p:cNvSpPr/>
          <p:nvPr/>
        </p:nvSpPr>
        <p:spPr bwMode="auto">
          <a:xfrm>
            <a:off x="5806281" y="2795085"/>
            <a:ext cx="2895600" cy="1107913"/>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kumimoji="1" lang="zh-CN" altLang="en-US" dirty="0">
              <a:solidFill>
                <a:schemeClr val="tx1"/>
              </a:solidFill>
              <a:ea typeface="Segoe UI" pitchFamily="34" charset="0"/>
              <a:cs typeface="Segoe UI" pitchFamily="34" charset="0"/>
            </a:endParaRPr>
          </a:p>
        </p:txBody>
      </p:sp>
      <p:sp>
        <p:nvSpPr>
          <p:cNvPr id="149" name="矩形 148">
            <a:extLst>
              <a:ext uri="{FF2B5EF4-FFF2-40B4-BE49-F238E27FC236}">
                <a16:creationId xmlns:a16="http://schemas.microsoft.com/office/drawing/2014/main" id="{5ED11D6C-DF46-A247-A1AD-3CD04EA62B34}"/>
              </a:ext>
            </a:extLst>
          </p:cNvPr>
          <p:cNvSpPr/>
          <p:nvPr/>
        </p:nvSpPr>
        <p:spPr bwMode="auto">
          <a:xfrm>
            <a:off x="7223503" y="2963953"/>
            <a:ext cx="1294168" cy="754758"/>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bg1"/>
                </a:solidFill>
                <a:ea typeface="Segoe UI" pitchFamily="34" charset="0"/>
                <a:cs typeface="Segoe UI" pitchFamily="34" charset="0"/>
              </a:rPr>
              <a:t>虚拟网络功能</a:t>
            </a:r>
          </a:p>
        </p:txBody>
      </p:sp>
      <p:grpSp>
        <p:nvGrpSpPr>
          <p:cNvPr id="150" name="组合 149">
            <a:extLst>
              <a:ext uri="{FF2B5EF4-FFF2-40B4-BE49-F238E27FC236}">
                <a16:creationId xmlns:a16="http://schemas.microsoft.com/office/drawing/2014/main" id="{27F46180-0873-2A4C-98D4-0FBAD911647F}"/>
              </a:ext>
            </a:extLst>
          </p:cNvPr>
          <p:cNvGrpSpPr/>
          <p:nvPr/>
        </p:nvGrpSpPr>
        <p:grpSpPr>
          <a:xfrm>
            <a:off x="6011180" y="3181904"/>
            <a:ext cx="1007424" cy="382629"/>
            <a:chOff x="5474805" y="4787345"/>
            <a:chExt cx="1007424" cy="382629"/>
          </a:xfrm>
        </p:grpSpPr>
        <p:sp>
          <p:nvSpPr>
            <p:cNvPr id="151" name="Rectangle 707">
              <a:extLst>
                <a:ext uri="{FF2B5EF4-FFF2-40B4-BE49-F238E27FC236}">
                  <a16:creationId xmlns:a16="http://schemas.microsoft.com/office/drawing/2014/main" id="{096D14EE-9EE5-B849-93E5-C73DFB573A68}"/>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52" name="Rectangle 708">
              <a:extLst>
                <a:ext uri="{FF2B5EF4-FFF2-40B4-BE49-F238E27FC236}">
                  <a16:creationId xmlns:a16="http://schemas.microsoft.com/office/drawing/2014/main" id="{658B6DE2-019F-884E-8409-B08C21CB9B4F}"/>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53" name="Rectangle 709">
              <a:extLst>
                <a:ext uri="{FF2B5EF4-FFF2-40B4-BE49-F238E27FC236}">
                  <a16:creationId xmlns:a16="http://schemas.microsoft.com/office/drawing/2014/main" id="{4918DC79-A00E-A841-B1CB-0E4C7FC570A9}"/>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普通网卡</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cxnSp>
        <p:nvCxnSpPr>
          <p:cNvPr id="154" name="直线连接符 153">
            <a:extLst>
              <a:ext uri="{FF2B5EF4-FFF2-40B4-BE49-F238E27FC236}">
                <a16:creationId xmlns:a16="http://schemas.microsoft.com/office/drawing/2014/main" id="{660C74C7-D463-9848-B4A9-0932DA69E580}"/>
              </a:ext>
            </a:extLst>
          </p:cNvPr>
          <p:cNvCxnSpPr>
            <a:cxnSpLocks/>
            <a:stCxn id="149" idx="1"/>
            <a:endCxn id="153" idx="3"/>
          </p:cNvCxnSpPr>
          <p:nvPr/>
        </p:nvCxnSpPr>
        <p:spPr>
          <a:xfrm flipH="1">
            <a:off x="7018604" y="3341332"/>
            <a:ext cx="204899" cy="0"/>
          </a:xfrm>
          <a:prstGeom prst="line">
            <a:avLst/>
          </a:prstGeom>
          <a:ln w="28575">
            <a:headEnd type="none"/>
            <a:tailEnd type="none"/>
          </a:ln>
        </p:spPr>
        <p:style>
          <a:lnRef idx="1">
            <a:schemeClr val="dk1"/>
          </a:lnRef>
          <a:fillRef idx="0">
            <a:schemeClr val="dk1"/>
          </a:fillRef>
          <a:effectRef idx="0">
            <a:schemeClr val="dk1"/>
          </a:effectRef>
          <a:fontRef idx="minor">
            <a:schemeClr val="tx1"/>
          </a:fontRef>
        </p:style>
      </p:cxnSp>
      <p:sp>
        <p:nvSpPr>
          <p:cNvPr id="155" name="文本框 154">
            <a:extLst>
              <a:ext uri="{FF2B5EF4-FFF2-40B4-BE49-F238E27FC236}">
                <a16:creationId xmlns:a16="http://schemas.microsoft.com/office/drawing/2014/main" id="{0F4DCD27-C781-A24F-86FA-E2CB1983E7E1}"/>
              </a:ext>
            </a:extLst>
          </p:cNvPr>
          <p:cNvSpPr txBox="1"/>
          <p:nvPr/>
        </p:nvSpPr>
        <p:spPr>
          <a:xfrm>
            <a:off x="6420399" y="2238506"/>
            <a:ext cx="1600438" cy="627864"/>
          </a:xfrm>
          <a:prstGeom prst="rect">
            <a:avLst/>
          </a:prstGeom>
          <a:noFill/>
        </p:spPr>
        <p:txBody>
          <a:bodyPr wrap="none" lIns="182880" tIns="146304" rIns="182880" bIns="146304" rtlCol="0">
            <a:spAutoFit/>
          </a:bodyPr>
          <a:lstStyle/>
          <a:p>
            <a:pPr>
              <a:lnSpc>
                <a:spcPct val="90000"/>
              </a:lnSpc>
              <a:spcAft>
                <a:spcPts val="600"/>
              </a:spcAft>
            </a:pPr>
            <a:r>
              <a:rPr kumimoji="1" lang="zh-CN" altLang="en-US" sz="2400" dirty="0">
                <a:gradFill>
                  <a:gsLst>
                    <a:gs pos="2917">
                      <a:schemeClr val="tx1"/>
                    </a:gs>
                    <a:gs pos="30000">
                      <a:schemeClr val="tx1"/>
                    </a:gs>
                  </a:gsLst>
                  <a:lin ang="5400000" scaled="0"/>
                </a:gradFill>
              </a:rPr>
              <a:t>网络节点</a:t>
            </a:r>
          </a:p>
        </p:txBody>
      </p:sp>
      <p:sp>
        <p:nvSpPr>
          <p:cNvPr id="156" name="矩形 155">
            <a:extLst>
              <a:ext uri="{FF2B5EF4-FFF2-40B4-BE49-F238E27FC236}">
                <a16:creationId xmlns:a16="http://schemas.microsoft.com/office/drawing/2014/main" id="{AEE564D4-BE34-854E-8B5A-3B1BA83541DC}"/>
              </a:ext>
            </a:extLst>
          </p:cNvPr>
          <p:cNvSpPr/>
          <p:nvPr/>
        </p:nvSpPr>
        <p:spPr bwMode="auto">
          <a:xfrm>
            <a:off x="5817086" y="4694367"/>
            <a:ext cx="2895600" cy="1622293"/>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kumimoji="1" lang="zh-CN" altLang="en-US" dirty="0">
              <a:solidFill>
                <a:schemeClr val="tx1"/>
              </a:solidFill>
              <a:ea typeface="Segoe UI" pitchFamily="34" charset="0"/>
              <a:cs typeface="Segoe UI" pitchFamily="34" charset="0"/>
            </a:endParaRPr>
          </a:p>
        </p:txBody>
      </p:sp>
      <p:sp>
        <p:nvSpPr>
          <p:cNvPr id="157" name="矩形 156">
            <a:extLst>
              <a:ext uri="{FF2B5EF4-FFF2-40B4-BE49-F238E27FC236}">
                <a16:creationId xmlns:a16="http://schemas.microsoft.com/office/drawing/2014/main" id="{906778AB-3AAE-2B45-80C4-54BD81C8EAC1}"/>
              </a:ext>
            </a:extLst>
          </p:cNvPr>
          <p:cNvSpPr/>
          <p:nvPr/>
        </p:nvSpPr>
        <p:spPr bwMode="auto">
          <a:xfrm>
            <a:off x="7223503" y="4770903"/>
            <a:ext cx="1294168" cy="671248"/>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bg1"/>
                </a:solidFill>
                <a:ea typeface="Segoe UI" pitchFamily="34" charset="0"/>
                <a:cs typeface="Segoe UI" pitchFamily="34" charset="0"/>
              </a:rPr>
              <a:t>数据结构处理</a:t>
            </a:r>
          </a:p>
        </p:txBody>
      </p:sp>
      <p:grpSp>
        <p:nvGrpSpPr>
          <p:cNvPr id="158" name="组合 157">
            <a:extLst>
              <a:ext uri="{FF2B5EF4-FFF2-40B4-BE49-F238E27FC236}">
                <a16:creationId xmlns:a16="http://schemas.microsoft.com/office/drawing/2014/main" id="{DACE98E4-37B4-FD44-8845-74FFCFB21B1C}"/>
              </a:ext>
            </a:extLst>
          </p:cNvPr>
          <p:cNvGrpSpPr/>
          <p:nvPr/>
        </p:nvGrpSpPr>
        <p:grpSpPr>
          <a:xfrm>
            <a:off x="6021985" y="4943433"/>
            <a:ext cx="1007424" cy="382629"/>
            <a:chOff x="5474805" y="4787345"/>
            <a:chExt cx="1007424" cy="382629"/>
          </a:xfrm>
        </p:grpSpPr>
        <p:sp>
          <p:nvSpPr>
            <p:cNvPr id="159" name="Rectangle 707">
              <a:extLst>
                <a:ext uri="{FF2B5EF4-FFF2-40B4-BE49-F238E27FC236}">
                  <a16:creationId xmlns:a16="http://schemas.microsoft.com/office/drawing/2014/main" id="{EC235C48-C28B-6245-B3C1-2C8C506FC6FC}"/>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60" name="Rectangle 708">
              <a:extLst>
                <a:ext uri="{FF2B5EF4-FFF2-40B4-BE49-F238E27FC236}">
                  <a16:creationId xmlns:a16="http://schemas.microsoft.com/office/drawing/2014/main" id="{D94B1A6F-0F89-F94D-9C0C-DEF0F52E9106}"/>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61" name="Rectangle 709">
              <a:extLst>
                <a:ext uri="{FF2B5EF4-FFF2-40B4-BE49-F238E27FC236}">
                  <a16:creationId xmlns:a16="http://schemas.microsoft.com/office/drawing/2014/main" id="{69292921-1A3B-2849-AE1C-21331418A152}"/>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普通网卡</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cxnSp>
        <p:nvCxnSpPr>
          <p:cNvPr id="162" name="直线连接符 161">
            <a:extLst>
              <a:ext uri="{FF2B5EF4-FFF2-40B4-BE49-F238E27FC236}">
                <a16:creationId xmlns:a16="http://schemas.microsoft.com/office/drawing/2014/main" id="{31127565-0780-4C4C-A9C0-04246CA7C910}"/>
              </a:ext>
            </a:extLst>
          </p:cNvPr>
          <p:cNvCxnSpPr>
            <a:cxnSpLocks/>
            <a:stCxn id="157" idx="1"/>
            <a:endCxn id="161" idx="3"/>
          </p:cNvCxnSpPr>
          <p:nvPr/>
        </p:nvCxnSpPr>
        <p:spPr>
          <a:xfrm flipH="1" flipV="1">
            <a:off x="7029409" y="5102861"/>
            <a:ext cx="194094" cy="3666"/>
          </a:xfrm>
          <a:prstGeom prst="line">
            <a:avLst/>
          </a:prstGeom>
          <a:ln w="28575">
            <a:headEnd type="none"/>
            <a:tailEnd type="none"/>
          </a:ln>
        </p:spPr>
        <p:style>
          <a:lnRef idx="1">
            <a:schemeClr val="dk1"/>
          </a:lnRef>
          <a:fillRef idx="0">
            <a:schemeClr val="dk1"/>
          </a:fillRef>
          <a:effectRef idx="0">
            <a:schemeClr val="dk1"/>
          </a:effectRef>
          <a:fontRef idx="minor">
            <a:schemeClr val="tx1"/>
          </a:fontRef>
        </p:style>
      </p:cxnSp>
      <p:sp>
        <p:nvSpPr>
          <p:cNvPr id="163" name="文本框 162">
            <a:extLst>
              <a:ext uri="{FF2B5EF4-FFF2-40B4-BE49-F238E27FC236}">
                <a16:creationId xmlns:a16="http://schemas.microsoft.com/office/drawing/2014/main" id="{0B51EEB9-7391-BC4E-BC18-25E708A38438}"/>
              </a:ext>
            </a:extLst>
          </p:cNvPr>
          <p:cNvSpPr txBox="1"/>
          <p:nvPr/>
        </p:nvSpPr>
        <p:spPr>
          <a:xfrm>
            <a:off x="6434089" y="4112274"/>
            <a:ext cx="1600438" cy="627864"/>
          </a:xfrm>
          <a:prstGeom prst="rect">
            <a:avLst/>
          </a:prstGeom>
          <a:noFill/>
        </p:spPr>
        <p:txBody>
          <a:bodyPr wrap="none" lIns="182880" tIns="146304" rIns="182880" bIns="146304" rtlCol="0">
            <a:spAutoFit/>
          </a:bodyPr>
          <a:lstStyle/>
          <a:p>
            <a:pPr>
              <a:lnSpc>
                <a:spcPct val="90000"/>
              </a:lnSpc>
              <a:spcAft>
                <a:spcPts val="600"/>
              </a:spcAft>
            </a:pPr>
            <a:r>
              <a:rPr kumimoji="1" lang="zh-CN" altLang="en-US" sz="2400" dirty="0">
                <a:gradFill>
                  <a:gsLst>
                    <a:gs pos="2917">
                      <a:schemeClr val="tx1"/>
                    </a:gs>
                    <a:gs pos="30000">
                      <a:schemeClr val="tx1"/>
                    </a:gs>
                  </a:gsLst>
                  <a:lin ang="5400000" scaled="0"/>
                </a:gradFill>
              </a:rPr>
              <a:t>存储节点</a:t>
            </a:r>
          </a:p>
        </p:txBody>
      </p:sp>
      <p:sp>
        <p:nvSpPr>
          <p:cNvPr id="164" name="圆柱体 163">
            <a:extLst>
              <a:ext uri="{FF2B5EF4-FFF2-40B4-BE49-F238E27FC236}">
                <a16:creationId xmlns:a16="http://schemas.microsoft.com/office/drawing/2014/main" id="{F5789992-EA5D-7C4C-B7EC-1B03B2CB69F8}"/>
              </a:ext>
            </a:extLst>
          </p:cNvPr>
          <p:cNvSpPr/>
          <p:nvPr/>
        </p:nvSpPr>
        <p:spPr bwMode="auto">
          <a:xfrm>
            <a:off x="7101681" y="5630862"/>
            <a:ext cx="1523999" cy="585924"/>
          </a:xfrm>
          <a:prstGeom prst="can">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600" dirty="0">
                <a:gradFill>
                  <a:gsLst>
                    <a:gs pos="0">
                      <a:srgbClr val="FFFFFF"/>
                    </a:gs>
                    <a:gs pos="100000">
                      <a:srgbClr val="FFFFFF"/>
                    </a:gs>
                  </a:gsLst>
                  <a:lin ang="5400000" scaled="0"/>
                </a:gradFill>
                <a:ea typeface="Segoe UI" pitchFamily="34" charset="0"/>
                <a:cs typeface="Segoe UI" pitchFamily="34" charset="0"/>
              </a:rPr>
              <a:t>内存 </a:t>
            </a:r>
            <a:r>
              <a:rPr kumimoji="1" lang="en-US" altLang="zh-CN" sz="1600" dirty="0">
                <a:gradFill>
                  <a:gsLst>
                    <a:gs pos="0">
                      <a:srgbClr val="FFFFFF"/>
                    </a:gs>
                    <a:gs pos="100000">
                      <a:srgbClr val="FFFFFF"/>
                    </a:gs>
                  </a:gsLst>
                  <a:lin ang="5400000" scaled="0"/>
                </a:gradFill>
                <a:ea typeface="Segoe UI" pitchFamily="34" charset="0"/>
                <a:cs typeface="Segoe UI" pitchFamily="34" charset="0"/>
              </a:rPr>
              <a:t>/</a:t>
            </a:r>
            <a:r>
              <a:rPr kumimoji="1" lang="zh-CN" altLang="en-US" sz="1600" dirty="0">
                <a:gradFill>
                  <a:gsLst>
                    <a:gs pos="0">
                      <a:srgbClr val="FFFFFF"/>
                    </a:gs>
                    <a:gs pos="100000">
                      <a:srgbClr val="FFFFFF"/>
                    </a:gs>
                  </a:gsLst>
                  <a:lin ang="5400000" scaled="0"/>
                </a:gradFill>
                <a:ea typeface="Segoe UI" pitchFamily="34" charset="0"/>
                <a:cs typeface="Segoe UI" pitchFamily="34" charset="0"/>
              </a:rPr>
              <a:t> </a:t>
            </a:r>
            <a:r>
              <a:rPr kumimoji="1" lang="en-US" altLang="zh-CN" sz="1600" dirty="0">
                <a:gradFill>
                  <a:gsLst>
                    <a:gs pos="0">
                      <a:srgbClr val="FFFFFF"/>
                    </a:gs>
                    <a:gs pos="100000">
                      <a:srgbClr val="FFFFFF"/>
                    </a:gs>
                  </a:gsLst>
                  <a:lin ang="5400000" scaled="0"/>
                </a:gradFill>
                <a:ea typeface="Segoe UI" pitchFamily="34" charset="0"/>
                <a:cs typeface="Segoe UI" pitchFamily="34" charset="0"/>
              </a:rPr>
              <a:t>Flash</a:t>
            </a:r>
            <a:endParaRPr kumimoji="1" lang="zh-CN" altLang="en-US" sz="1600" dirty="0">
              <a:gradFill>
                <a:gsLst>
                  <a:gs pos="0">
                    <a:srgbClr val="FFFFFF"/>
                  </a:gs>
                  <a:gs pos="100000">
                    <a:srgbClr val="FFFFFF"/>
                  </a:gs>
                </a:gsLst>
                <a:lin ang="5400000" scaled="0"/>
              </a:gradFill>
              <a:ea typeface="Segoe UI" pitchFamily="34" charset="0"/>
              <a:cs typeface="Segoe UI" pitchFamily="34" charset="0"/>
            </a:endParaRPr>
          </a:p>
        </p:txBody>
      </p:sp>
      <p:cxnSp>
        <p:nvCxnSpPr>
          <p:cNvPr id="165" name="直线连接符 164">
            <a:extLst>
              <a:ext uri="{FF2B5EF4-FFF2-40B4-BE49-F238E27FC236}">
                <a16:creationId xmlns:a16="http://schemas.microsoft.com/office/drawing/2014/main" id="{F7291FF2-4C9D-2747-A76F-81CC63BB6C15}"/>
              </a:ext>
            </a:extLst>
          </p:cNvPr>
          <p:cNvCxnSpPr>
            <a:cxnSpLocks/>
            <a:stCxn id="157" idx="2"/>
            <a:endCxn id="164" idx="1"/>
          </p:cNvCxnSpPr>
          <p:nvPr/>
        </p:nvCxnSpPr>
        <p:spPr>
          <a:xfrm flipH="1">
            <a:off x="7863681" y="5442151"/>
            <a:ext cx="6906" cy="188711"/>
          </a:xfrm>
          <a:prstGeom prst="line">
            <a:avLst/>
          </a:prstGeom>
          <a:ln w="28575">
            <a:headEnd type="none"/>
            <a:tailEnd type="none"/>
          </a:ln>
        </p:spPr>
        <p:style>
          <a:lnRef idx="1">
            <a:schemeClr val="dk1"/>
          </a:lnRef>
          <a:fillRef idx="0">
            <a:schemeClr val="dk1"/>
          </a:fillRef>
          <a:effectRef idx="0">
            <a:schemeClr val="dk1"/>
          </a:effectRef>
          <a:fontRef idx="minor">
            <a:schemeClr val="tx1"/>
          </a:fontRef>
        </p:style>
      </p:cxnSp>
      <p:cxnSp>
        <p:nvCxnSpPr>
          <p:cNvPr id="166" name="直线连接符 165">
            <a:extLst>
              <a:ext uri="{FF2B5EF4-FFF2-40B4-BE49-F238E27FC236}">
                <a16:creationId xmlns:a16="http://schemas.microsoft.com/office/drawing/2014/main" id="{A4729309-287B-7344-9873-90D2FFA6E3EE}"/>
              </a:ext>
            </a:extLst>
          </p:cNvPr>
          <p:cNvCxnSpPr>
            <a:cxnSpLocks/>
          </p:cNvCxnSpPr>
          <p:nvPr/>
        </p:nvCxnSpPr>
        <p:spPr>
          <a:xfrm>
            <a:off x="5421624" y="3341332"/>
            <a:ext cx="0" cy="2686743"/>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7" name="直线连接符 166">
            <a:extLst>
              <a:ext uri="{FF2B5EF4-FFF2-40B4-BE49-F238E27FC236}">
                <a16:creationId xmlns:a16="http://schemas.microsoft.com/office/drawing/2014/main" id="{6FB4E31C-00B6-B141-B8D5-8EB62B688C42}"/>
              </a:ext>
            </a:extLst>
          </p:cNvPr>
          <p:cNvCxnSpPr>
            <a:cxnSpLocks/>
            <a:endCxn id="153" idx="1"/>
          </p:cNvCxnSpPr>
          <p:nvPr/>
        </p:nvCxnSpPr>
        <p:spPr>
          <a:xfrm>
            <a:off x="5425281" y="3341332"/>
            <a:ext cx="585899"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 name="直线连接符 167">
            <a:extLst>
              <a:ext uri="{FF2B5EF4-FFF2-40B4-BE49-F238E27FC236}">
                <a16:creationId xmlns:a16="http://schemas.microsoft.com/office/drawing/2014/main" id="{91F1AE79-FC5D-2547-AFFF-0CECB6616DAF}"/>
              </a:ext>
            </a:extLst>
          </p:cNvPr>
          <p:cNvCxnSpPr>
            <a:cxnSpLocks/>
          </p:cNvCxnSpPr>
          <p:nvPr/>
        </p:nvCxnSpPr>
        <p:spPr>
          <a:xfrm>
            <a:off x="5436086" y="5117669"/>
            <a:ext cx="585899"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9" name="直线连接符 168">
            <a:extLst>
              <a:ext uri="{FF2B5EF4-FFF2-40B4-BE49-F238E27FC236}">
                <a16:creationId xmlns:a16="http://schemas.microsoft.com/office/drawing/2014/main" id="{C1B361AA-0BC6-0443-A72F-D24D850ED671}"/>
              </a:ext>
            </a:extLst>
          </p:cNvPr>
          <p:cNvCxnSpPr>
            <a:cxnSpLocks/>
          </p:cNvCxnSpPr>
          <p:nvPr/>
        </p:nvCxnSpPr>
        <p:spPr>
          <a:xfrm>
            <a:off x="4070505" y="5730849"/>
            <a:ext cx="1354776"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0" name="文本框 169">
            <a:extLst>
              <a:ext uri="{FF2B5EF4-FFF2-40B4-BE49-F238E27FC236}">
                <a16:creationId xmlns:a16="http://schemas.microsoft.com/office/drawing/2014/main" id="{C8BB3D32-C592-584C-B94C-838CED29EDF8}"/>
              </a:ext>
            </a:extLst>
          </p:cNvPr>
          <p:cNvSpPr txBox="1"/>
          <p:nvPr/>
        </p:nvSpPr>
        <p:spPr>
          <a:xfrm>
            <a:off x="4189945" y="5927057"/>
            <a:ext cx="1600438" cy="517065"/>
          </a:xfrm>
          <a:prstGeom prst="rect">
            <a:avLst/>
          </a:prstGeom>
          <a:noFill/>
        </p:spPr>
        <p:txBody>
          <a:bodyPr wrap="none" lIns="182880" tIns="146304" rIns="182880" bIns="146304" rtlCol="0">
            <a:spAutoFit/>
          </a:bodyPr>
          <a:lstStyle/>
          <a:p>
            <a:pPr>
              <a:lnSpc>
                <a:spcPct val="90000"/>
              </a:lnSpc>
              <a:spcAft>
                <a:spcPts val="600"/>
              </a:spcAft>
            </a:pPr>
            <a:r>
              <a:rPr kumimoji="1" lang="zh-CN" altLang="en-US" sz="1600" dirty="0">
                <a:gradFill>
                  <a:gsLst>
                    <a:gs pos="2917">
                      <a:schemeClr val="tx1"/>
                    </a:gs>
                    <a:gs pos="30000">
                      <a:schemeClr val="tx1"/>
                    </a:gs>
                  </a:gsLst>
                  <a:lin ang="5400000" scaled="0"/>
                </a:gradFill>
              </a:rPr>
              <a:t>数据中心网络</a:t>
            </a:r>
          </a:p>
        </p:txBody>
      </p:sp>
      <p:sp>
        <p:nvSpPr>
          <p:cNvPr id="171" name="矩形 170">
            <a:extLst>
              <a:ext uri="{FF2B5EF4-FFF2-40B4-BE49-F238E27FC236}">
                <a16:creationId xmlns:a16="http://schemas.microsoft.com/office/drawing/2014/main" id="{452AFAEE-5BA9-6B4C-85A4-4DEF7D4EC879}"/>
              </a:ext>
            </a:extLst>
          </p:cNvPr>
          <p:cNvSpPr/>
          <p:nvPr/>
        </p:nvSpPr>
        <p:spPr bwMode="auto">
          <a:xfrm>
            <a:off x="614953" y="3878262"/>
            <a:ext cx="1157604" cy="26338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tx1"/>
                </a:solidFill>
                <a:ea typeface="Segoe UI" pitchFamily="34" charset="0"/>
                <a:cs typeface="Segoe UI" pitchFamily="34" charset="0"/>
              </a:rPr>
              <a:t>客户应用</a:t>
            </a:r>
          </a:p>
        </p:txBody>
      </p:sp>
      <p:sp>
        <p:nvSpPr>
          <p:cNvPr id="172" name="矩形 171">
            <a:extLst>
              <a:ext uri="{FF2B5EF4-FFF2-40B4-BE49-F238E27FC236}">
                <a16:creationId xmlns:a16="http://schemas.microsoft.com/office/drawing/2014/main" id="{97EE971F-5AAE-084E-A686-1F763EAF9B4E}"/>
              </a:ext>
            </a:extLst>
          </p:cNvPr>
          <p:cNvSpPr/>
          <p:nvPr/>
        </p:nvSpPr>
        <p:spPr bwMode="auto">
          <a:xfrm>
            <a:off x="613571" y="4259262"/>
            <a:ext cx="1157604" cy="263381"/>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操作系统</a:t>
            </a:r>
          </a:p>
        </p:txBody>
      </p:sp>
      <p:sp>
        <p:nvSpPr>
          <p:cNvPr id="173" name="矩形 172">
            <a:extLst>
              <a:ext uri="{FF2B5EF4-FFF2-40B4-BE49-F238E27FC236}">
                <a16:creationId xmlns:a16="http://schemas.microsoft.com/office/drawing/2014/main" id="{959210AD-8244-0046-B61B-2CED12C7C8B3}"/>
              </a:ext>
            </a:extLst>
          </p:cNvPr>
          <p:cNvSpPr/>
          <p:nvPr/>
        </p:nvSpPr>
        <p:spPr bwMode="auto">
          <a:xfrm>
            <a:off x="2143003" y="3871734"/>
            <a:ext cx="1157604" cy="26338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tx1"/>
                </a:solidFill>
                <a:ea typeface="Segoe UI" pitchFamily="34" charset="0"/>
                <a:cs typeface="Segoe UI" pitchFamily="34" charset="0"/>
              </a:rPr>
              <a:t>客户应用</a:t>
            </a:r>
          </a:p>
        </p:txBody>
      </p:sp>
      <p:sp>
        <p:nvSpPr>
          <p:cNvPr id="174" name="矩形 173">
            <a:extLst>
              <a:ext uri="{FF2B5EF4-FFF2-40B4-BE49-F238E27FC236}">
                <a16:creationId xmlns:a16="http://schemas.microsoft.com/office/drawing/2014/main" id="{50A93201-1D29-344D-8B2A-414FDEE71957}"/>
              </a:ext>
            </a:extLst>
          </p:cNvPr>
          <p:cNvSpPr/>
          <p:nvPr/>
        </p:nvSpPr>
        <p:spPr bwMode="auto">
          <a:xfrm>
            <a:off x="2141621" y="4252734"/>
            <a:ext cx="1157604" cy="263381"/>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操作系统</a:t>
            </a:r>
          </a:p>
        </p:txBody>
      </p:sp>
      <p:sp>
        <p:nvSpPr>
          <p:cNvPr id="175" name="矩形 174">
            <a:extLst>
              <a:ext uri="{FF2B5EF4-FFF2-40B4-BE49-F238E27FC236}">
                <a16:creationId xmlns:a16="http://schemas.microsoft.com/office/drawing/2014/main" id="{4919BB2B-D240-0B42-B8B8-2514916170BE}"/>
              </a:ext>
            </a:extLst>
          </p:cNvPr>
          <p:cNvSpPr/>
          <p:nvPr/>
        </p:nvSpPr>
        <p:spPr bwMode="auto">
          <a:xfrm>
            <a:off x="3690987" y="3874425"/>
            <a:ext cx="1157604" cy="26338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tx1"/>
                </a:solidFill>
                <a:ea typeface="Segoe UI" pitchFamily="34" charset="0"/>
                <a:cs typeface="Segoe UI" pitchFamily="34" charset="0"/>
              </a:rPr>
              <a:t>客户应用</a:t>
            </a:r>
          </a:p>
        </p:txBody>
      </p:sp>
      <p:sp>
        <p:nvSpPr>
          <p:cNvPr id="176" name="矩形 175">
            <a:extLst>
              <a:ext uri="{FF2B5EF4-FFF2-40B4-BE49-F238E27FC236}">
                <a16:creationId xmlns:a16="http://schemas.microsoft.com/office/drawing/2014/main" id="{645DCC39-7B23-7245-9FC5-D6A0E0D4029F}"/>
              </a:ext>
            </a:extLst>
          </p:cNvPr>
          <p:cNvSpPr/>
          <p:nvPr/>
        </p:nvSpPr>
        <p:spPr bwMode="auto">
          <a:xfrm>
            <a:off x="3689605" y="4255425"/>
            <a:ext cx="1157604" cy="263381"/>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操作系统</a:t>
            </a:r>
          </a:p>
        </p:txBody>
      </p:sp>
      <p:cxnSp>
        <p:nvCxnSpPr>
          <p:cNvPr id="177" name="直线连接符 176">
            <a:extLst>
              <a:ext uri="{FF2B5EF4-FFF2-40B4-BE49-F238E27FC236}">
                <a16:creationId xmlns:a16="http://schemas.microsoft.com/office/drawing/2014/main" id="{211F2FB6-03C4-0E4B-93B5-28F792F786CA}"/>
              </a:ext>
            </a:extLst>
          </p:cNvPr>
          <p:cNvCxnSpPr>
            <a:stCxn id="171" idx="2"/>
            <a:endCxn id="172" idx="0"/>
          </p:cNvCxnSpPr>
          <p:nvPr/>
        </p:nvCxnSpPr>
        <p:spPr>
          <a:xfrm flipH="1">
            <a:off x="1192373" y="4141643"/>
            <a:ext cx="1382" cy="117619"/>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cxnSp>
        <p:nvCxnSpPr>
          <p:cNvPr id="178" name="直线连接符 177">
            <a:extLst>
              <a:ext uri="{FF2B5EF4-FFF2-40B4-BE49-F238E27FC236}">
                <a16:creationId xmlns:a16="http://schemas.microsoft.com/office/drawing/2014/main" id="{42FD294B-7E3B-6348-BCF9-16C54F502486}"/>
              </a:ext>
            </a:extLst>
          </p:cNvPr>
          <p:cNvCxnSpPr/>
          <p:nvPr/>
        </p:nvCxnSpPr>
        <p:spPr>
          <a:xfrm flipH="1">
            <a:off x="2756899" y="4141643"/>
            <a:ext cx="1382" cy="117619"/>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cxnSp>
        <p:nvCxnSpPr>
          <p:cNvPr id="179" name="直线连接符 178">
            <a:extLst>
              <a:ext uri="{FF2B5EF4-FFF2-40B4-BE49-F238E27FC236}">
                <a16:creationId xmlns:a16="http://schemas.microsoft.com/office/drawing/2014/main" id="{FB6FB9B2-91EA-0A44-A720-6B7475788987}"/>
              </a:ext>
            </a:extLst>
          </p:cNvPr>
          <p:cNvCxnSpPr/>
          <p:nvPr/>
        </p:nvCxnSpPr>
        <p:spPr>
          <a:xfrm flipH="1">
            <a:off x="4255034" y="4149925"/>
            <a:ext cx="1382" cy="117619"/>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sp>
        <p:nvSpPr>
          <p:cNvPr id="180" name="圆柱体 179">
            <a:extLst>
              <a:ext uri="{FF2B5EF4-FFF2-40B4-BE49-F238E27FC236}">
                <a16:creationId xmlns:a16="http://schemas.microsoft.com/office/drawing/2014/main" id="{E47C6849-D28B-0F43-A2FA-6FFDF36B49AB}"/>
              </a:ext>
            </a:extLst>
          </p:cNvPr>
          <p:cNvSpPr/>
          <p:nvPr/>
        </p:nvSpPr>
        <p:spPr bwMode="auto">
          <a:xfrm>
            <a:off x="519349" y="5343590"/>
            <a:ext cx="1523999" cy="585924"/>
          </a:xfrm>
          <a:prstGeom prst="can">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600" dirty="0">
                <a:gradFill>
                  <a:gsLst>
                    <a:gs pos="0">
                      <a:srgbClr val="FFFFFF"/>
                    </a:gs>
                    <a:gs pos="100000">
                      <a:srgbClr val="FFFFFF"/>
                    </a:gs>
                  </a:gsLst>
                  <a:lin ang="5400000" scaled="0"/>
                </a:gradFill>
                <a:ea typeface="Segoe UI" pitchFamily="34" charset="0"/>
                <a:cs typeface="Segoe UI" pitchFamily="34" charset="0"/>
              </a:rPr>
              <a:t>内存 </a:t>
            </a:r>
            <a:r>
              <a:rPr kumimoji="1" lang="en-US" altLang="zh-CN" sz="1600" dirty="0">
                <a:gradFill>
                  <a:gsLst>
                    <a:gs pos="0">
                      <a:srgbClr val="FFFFFF"/>
                    </a:gs>
                    <a:gs pos="100000">
                      <a:srgbClr val="FFFFFF"/>
                    </a:gs>
                  </a:gsLst>
                  <a:lin ang="5400000" scaled="0"/>
                </a:gradFill>
                <a:ea typeface="Segoe UI" pitchFamily="34" charset="0"/>
                <a:cs typeface="Segoe UI" pitchFamily="34" charset="0"/>
              </a:rPr>
              <a:t>/</a:t>
            </a:r>
            <a:r>
              <a:rPr kumimoji="1" lang="zh-CN" altLang="en-US" sz="1600" dirty="0">
                <a:gradFill>
                  <a:gsLst>
                    <a:gs pos="0">
                      <a:srgbClr val="FFFFFF"/>
                    </a:gs>
                    <a:gs pos="100000">
                      <a:srgbClr val="FFFFFF"/>
                    </a:gs>
                  </a:gsLst>
                  <a:lin ang="5400000" scaled="0"/>
                </a:gradFill>
                <a:ea typeface="Segoe UI" pitchFamily="34" charset="0"/>
                <a:cs typeface="Segoe UI" pitchFamily="34" charset="0"/>
              </a:rPr>
              <a:t> </a:t>
            </a:r>
            <a:r>
              <a:rPr kumimoji="1" lang="en-US" altLang="zh-CN" sz="1600" dirty="0">
                <a:gradFill>
                  <a:gsLst>
                    <a:gs pos="0">
                      <a:srgbClr val="FFFFFF"/>
                    </a:gs>
                    <a:gs pos="100000">
                      <a:srgbClr val="FFFFFF"/>
                    </a:gs>
                  </a:gsLst>
                  <a:lin ang="5400000" scaled="0"/>
                </a:gradFill>
                <a:ea typeface="Segoe UI" pitchFamily="34" charset="0"/>
                <a:cs typeface="Segoe UI" pitchFamily="34" charset="0"/>
              </a:rPr>
              <a:t>Flash</a:t>
            </a:r>
            <a:endParaRPr kumimoji="1" lang="zh-CN" altLang="en-US" sz="16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690586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P spid="139" grpId="0" animBg="1"/>
      <p:bldP spid="148" grpId="0" animBg="1"/>
      <p:bldP spid="149" grpId="0" animBg="1"/>
      <p:bldP spid="155" grpId="0"/>
      <p:bldP spid="156" grpId="0" animBg="1"/>
      <p:bldP spid="157" grpId="0" animBg="1"/>
      <p:bldP spid="163" grpId="0"/>
      <p:bldP spid="164" grpId="0" animBg="1"/>
      <p:bldP spid="170" grpId="0"/>
      <p:bldP spid="18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516062"/>
            <a:ext cx="8777288" cy="5336846"/>
          </a:xfrm>
        </p:spPr>
        <p:txBody>
          <a:bodyPr/>
          <a:lstStyle/>
          <a:p>
            <a:r>
              <a:rPr lang="zh-CN" altLang="en-US" dirty="0"/>
              <a:t>背景</a:t>
            </a:r>
            <a:endParaRPr lang="en-US" altLang="zh-CN" dirty="0"/>
          </a:p>
          <a:p>
            <a:pPr marL="342900" indent="-342900">
              <a:buFont typeface="Arial" panose="020B0604020202020204" pitchFamily="34" charset="0"/>
              <a:buChar char="•"/>
            </a:pPr>
            <a:r>
              <a:rPr lang="zh-CN" altLang="en-US" sz="2400" dirty="0">
                <a:solidFill>
                  <a:schemeClr val="tx1">
                    <a:lumMod val="75000"/>
                  </a:schemeClr>
                </a:solidFill>
              </a:rPr>
              <a:t>数据中心</a:t>
            </a:r>
            <a:endParaRPr lang="en-US" altLang="zh-CN" sz="2400" dirty="0">
              <a:solidFill>
                <a:schemeClr val="tx1">
                  <a:lumMod val="75000"/>
                </a:schemeClr>
              </a:solidFill>
            </a:endParaRPr>
          </a:p>
          <a:p>
            <a:pPr marL="342900" indent="-342900">
              <a:buFont typeface="Arial" panose="020B0604020202020204" pitchFamily="34" charset="0"/>
              <a:buChar char="•"/>
            </a:pPr>
            <a:r>
              <a:rPr lang="zh-CN" altLang="en-US" sz="2400" dirty="0">
                <a:solidFill>
                  <a:schemeClr val="tx1">
                    <a:lumMod val="75000"/>
                  </a:schemeClr>
                </a:solidFill>
              </a:rPr>
              <a:t>异构计算</a:t>
            </a:r>
            <a:endParaRPr lang="en-US" altLang="zh-CN" sz="2400" dirty="0">
              <a:solidFill>
                <a:schemeClr val="tx1">
                  <a:lumMod val="75000"/>
                </a:schemeClr>
              </a:solidFill>
            </a:endParaRPr>
          </a:p>
          <a:p>
            <a:r>
              <a:rPr lang="en-US" altLang="zh-CN" dirty="0"/>
              <a:t>FPGA</a:t>
            </a:r>
            <a:r>
              <a:rPr lang="zh-CN" altLang="en-US" dirty="0"/>
              <a:t>在数据中心的应用</a:t>
            </a:r>
            <a:endParaRPr lang="en-US" altLang="zh-CN" dirty="0"/>
          </a:p>
          <a:p>
            <a:pPr marL="342900" indent="-342900">
              <a:lnSpc>
                <a:spcPct val="120000"/>
              </a:lnSpc>
              <a:buFont typeface="Arial" pitchFamily="34" charset="0"/>
              <a:buChar char="•"/>
            </a:pPr>
            <a:r>
              <a:rPr lang="zh-CN" altLang="en-US" sz="2400" dirty="0">
                <a:solidFill>
                  <a:schemeClr val="tx1"/>
                </a:solidFill>
                <a:latin typeface="Segoe UI"/>
              </a:rPr>
              <a:t>云计算基础设施加速</a:t>
            </a:r>
            <a:br>
              <a:rPr lang="en-US" altLang="zh-CN" sz="2400" dirty="0">
                <a:solidFill>
                  <a:schemeClr val="tx1"/>
                </a:solidFill>
                <a:latin typeface="Segoe UI"/>
              </a:rPr>
            </a:br>
            <a:r>
              <a:rPr lang="en-US" altLang="zh-CN" sz="2400" dirty="0">
                <a:solidFill>
                  <a:schemeClr val="tx1"/>
                </a:solidFill>
                <a:latin typeface="Segoe UI"/>
              </a:rPr>
              <a:t>--</a:t>
            </a:r>
            <a:r>
              <a:rPr lang="zh-CN" altLang="en-US" sz="2400" dirty="0">
                <a:solidFill>
                  <a:schemeClr val="tx1"/>
                </a:solidFill>
                <a:latin typeface="Segoe UI"/>
              </a:rPr>
              <a:t>   网络虚拟化加速</a:t>
            </a:r>
            <a:br>
              <a:rPr lang="en-US" altLang="zh-CN" sz="2400" dirty="0">
                <a:solidFill>
                  <a:schemeClr val="tx1"/>
                </a:solidFill>
                <a:latin typeface="Segoe UI"/>
              </a:rPr>
            </a:br>
            <a:r>
              <a:rPr lang="en-US" altLang="zh-CN" sz="2400" dirty="0">
                <a:solidFill>
                  <a:schemeClr val="tx1"/>
                </a:solidFill>
                <a:latin typeface="Segoe UI"/>
              </a:rPr>
              <a:t>--</a:t>
            </a:r>
            <a:r>
              <a:rPr lang="zh-CN" altLang="en-US" sz="2400" dirty="0">
                <a:solidFill>
                  <a:schemeClr val="tx1"/>
                </a:solidFill>
                <a:latin typeface="Segoe UI"/>
              </a:rPr>
              <a:t>   分布式数据结构加速</a:t>
            </a:r>
            <a:endParaRPr lang="en-US" altLang="zh-CN" sz="2400" dirty="0">
              <a:solidFill>
                <a:schemeClr val="tx1"/>
              </a:solidFill>
              <a:latin typeface="Segoe UI"/>
            </a:endParaRPr>
          </a:p>
          <a:p>
            <a:pPr marL="342900" indent="-342900">
              <a:buFont typeface="Arial" pitchFamily="34" charset="0"/>
              <a:buChar char="•"/>
            </a:pPr>
            <a:r>
              <a:rPr lang="zh-CN" altLang="en-US" sz="2400" dirty="0">
                <a:solidFill>
                  <a:schemeClr val="tx1"/>
                </a:solidFill>
                <a:latin typeface="Segoe UI"/>
              </a:rPr>
              <a:t>客户应用加速</a:t>
            </a:r>
            <a:endParaRPr lang="en-US" altLang="zh-CN" sz="2400" dirty="0">
              <a:solidFill>
                <a:schemeClr val="tx1"/>
              </a:solidFill>
              <a:latin typeface="Segoe UI"/>
            </a:endParaRPr>
          </a:p>
          <a:p>
            <a:r>
              <a:rPr lang="en-US" altLang="zh-CN" dirty="0"/>
              <a:t>FPGA</a:t>
            </a:r>
            <a:r>
              <a:rPr lang="zh-CN" altLang="en-US" dirty="0"/>
              <a:t>的编程挑战</a:t>
            </a:r>
            <a:endParaRPr lang="en-US" altLang="zh-CN" dirty="0"/>
          </a:p>
          <a:p>
            <a:pPr marL="342900" indent="-342900">
              <a:buFont typeface="Arial" panose="020B0604020202020204" pitchFamily="34" charset="0"/>
              <a:buChar char="•"/>
            </a:pPr>
            <a:r>
              <a:rPr lang="zh-CN" altLang="en-US" sz="2400" dirty="0">
                <a:solidFill>
                  <a:schemeClr val="tx1"/>
                </a:solidFill>
                <a:latin typeface="Segoe UI"/>
              </a:rPr>
              <a:t>高层次综合技术</a:t>
            </a:r>
            <a:endParaRPr lang="en-US" altLang="zh-CN" sz="2400" dirty="0">
              <a:solidFill>
                <a:schemeClr val="tx1"/>
              </a:solidFill>
              <a:latin typeface="Segoe UI"/>
            </a:endParaRPr>
          </a:p>
          <a:p>
            <a:pPr marL="342900" indent="-342900">
              <a:buFont typeface="Arial" panose="020B0604020202020204" pitchFamily="34" charset="0"/>
              <a:buChar char="•"/>
            </a:pPr>
            <a:r>
              <a:rPr lang="en-US" altLang="zh-CN" sz="2400" dirty="0">
                <a:solidFill>
                  <a:schemeClr val="tx1"/>
                </a:solidFill>
                <a:latin typeface="Segoe UI"/>
              </a:rPr>
              <a:t>10-100-1000</a:t>
            </a:r>
            <a:r>
              <a:rPr lang="zh-CN" altLang="en-US" sz="2400" dirty="0">
                <a:solidFill>
                  <a:schemeClr val="tx1"/>
                </a:solidFill>
                <a:latin typeface="Segoe UI"/>
              </a:rPr>
              <a:t>原则</a:t>
            </a:r>
            <a:endParaRPr lang="en-US" altLang="zh-CN" sz="2400" dirty="0">
              <a:solidFill>
                <a:schemeClr val="tx1"/>
              </a:solidFill>
              <a:latin typeface="Segoe UI"/>
            </a:endParaRPr>
          </a:p>
        </p:txBody>
      </p:sp>
      <p:sp>
        <p:nvSpPr>
          <p:cNvPr id="3" name="Title 2"/>
          <p:cNvSpPr>
            <a:spLocks noGrp="1"/>
          </p:cNvSpPr>
          <p:nvPr>
            <p:ph type="title"/>
          </p:nvPr>
        </p:nvSpPr>
        <p:spPr>
          <a:xfrm>
            <a:off x="274638" y="295277"/>
            <a:ext cx="8351043" cy="992185"/>
          </a:xfrm>
        </p:spPr>
        <p:txBody>
          <a:bodyPr/>
          <a:lstStyle/>
          <a:p>
            <a:r>
              <a:rPr lang="zh-CN" altLang="en-US" dirty="0"/>
              <a:t>提纲</a:t>
            </a:r>
            <a:endParaRPr lang="en-US" dirty="0"/>
          </a:p>
        </p:txBody>
      </p:sp>
    </p:spTree>
    <p:extLst>
      <p:ext uri="{BB962C8B-B14F-4D97-AF65-F5344CB8AC3E}">
        <p14:creationId xmlns:p14="http://schemas.microsoft.com/office/powerpoint/2010/main" val="6326215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7E172D79-E714-274E-9CC7-1F7E898902CC}"/>
              </a:ext>
            </a:extLst>
          </p:cNvPr>
          <p:cNvSpPr>
            <a:spLocks noGrp="1"/>
          </p:cNvSpPr>
          <p:nvPr>
            <p:ph type="title"/>
          </p:nvPr>
        </p:nvSpPr>
        <p:spPr/>
        <p:txBody>
          <a:bodyPr/>
          <a:lstStyle/>
          <a:p>
            <a:r>
              <a:rPr kumimoji="1" lang="zh-CN" altLang="en-US" dirty="0"/>
              <a:t>网络虚拟化、网络功能虚拟化</a:t>
            </a:r>
          </a:p>
        </p:txBody>
      </p:sp>
      <p:sp>
        <p:nvSpPr>
          <p:cNvPr id="4" name="矩形 3">
            <a:extLst>
              <a:ext uri="{FF2B5EF4-FFF2-40B4-BE49-F238E27FC236}">
                <a16:creationId xmlns:a16="http://schemas.microsoft.com/office/drawing/2014/main" id="{3C0DDEE8-4761-5C46-8328-8AB2EE751DA4}"/>
              </a:ext>
            </a:extLst>
          </p:cNvPr>
          <p:cNvSpPr/>
          <p:nvPr/>
        </p:nvSpPr>
        <p:spPr bwMode="auto">
          <a:xfrm>
            <a:off x="642697" y="1592005"/>
            <a:ext cx="2438400" cy="301082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kumimoji="1" lang="zh-CN" altLang="en-US" sz="2400" dirty="0">
              <a:solidFill>
                <a:schemeClr val="tx1"/>
              </a:solidFill>
              <a:ea typeface="Segoe UI" pitchFamily="34" charset="0"/>
              <a:cs typeface="Segoe UI" pitchFamily="34" charset="0"/>
            </a:endParaRPr>
          </a:p>
        </p:txBody>
      </p:sp>
      <p:sp>
        <p:nvSpPr>
          <p:cNvPr id="5" name="矩形 4">
            <a:extLst>
              <a:ext uri="{FF2B5EF4-FFF2-40B4-BE49-F238E27FC236}">
                <a16:creationId xmlns:a16="http://schemas.microsoft.com/office/drawing/2014/main" id="{23841C3C-034E-8F49-8220-7F1F7857A68C}"/>
              </a:ext>
            </a:extLst>
          </p:cNvPr>
          <p:cNvSpPr/>
          <p:nvPr/>
        </p:nvSpPr>
        <p:spPr bwMode="auto">
          <a:xfrm>
            <a:off x="2700096" y="4981980"/>
            <a:ext cx="3944385" cy="1446042"/>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kumimoji="1" lang="zh-CN" altLang="en-US" sz="2400" dirty="0">
              <a:solidFill>
                <a:schemeClr val="tx1"/>
              </a:solidFill>
              <a:ea typeface="Segoe UI" pitchFamily="34" charset="0"/>
              <a:cs typeface="Segoe UI" pitchFamily="34" charset="0"/>
            </a:endParaRPr>
          </a:p>
        </p:txBody>
      </p:sp>
      <p:sp>
        <p:nvSpPr>
          <p:cNvPr id="6" name="矩形 5">
            <a:extLst>
              <a:ext uri="{FF2B5EF4-FFF2-40B4-BE49-F238E27FC236}">
                <a16:creationId xmlns:a16="http://schemas.microsoft.com/office/drawing/2014/main" id="{F5AC88E6-119C-B24F-9AC3-52F67DDC6740}"/>
              </a:ext>
            </a:extLst>
          </p:cNvPr>
          <p:cNvSpPr/>
          <p:nvPr/>
        </p:nvSpPr>
        <p:spPr bwMode="auto">
          <a:xfrm>
            <a:off x="871297" y="1668352"/>
            <a:ext cx="2057400" cy="143027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tx1"/>
                </a:solidFill>
                <a:ea typeface="Segoe UI" pitchFamily="34" charset="0"/>
                <a:cs typeface="Segoe UI" pitchFamily="34" charset="0"/>
              </a:rPr>
              <a:t>客户虚拟机</a:t>
            </a:r>
            <a:r>
              <a:rPr kumimoji="1" lang="en-US" altLang="zh-CN" sz="1400" dirty="0">
                <a:solidFill>
                  <a:schemeClr val="tx1"/>
                </a:solidFill>
                <a:ea typeface="Segoe UI" pitchFamily="34" charset="0"/>
                <a:cs typeface="Segoe UI" pitchFamily="34" charset="0"/>
              </a:rPr>
              <a:t>1</a:t>
            </a:r>
            <a:endParaRPr kumimoji="1" lang="zh-CN" altLang="en-US" sz="1400" dirty="0">
              <a:solidFill>
                <a:schemeClr val="tx1"/>
              </a:solidFill>
              <a:ea typeface="Segoe UI" pitchFamily="34" charset="0"/>
              <a:cs typeface="Segoe UI" pitchFamily="34" charset="0"/>
            </a:endParaRPr>
          </a:p>
        </p:txBody>
      </p:sp>
      <p:sp>
        <p:nvSpPr>
          <p:cNvPr id="9" name="矩形 8">
            <a:extLst>
              <a:ext uri="{FF2B5EF4-FFF2-40B4-BE49-F238E27FC236}">
                <a16:creationId xmlns:a16="http://schemas.microsoft.com/office/drawing/2014/main" id="{15F499D9-5964-4046-9D1C-81713D6DB114}"/>
              </a:ext>
            </a:extLst>
          </p:cNvPr>
          <p:cNvSpPr/>
          <p:nvPr/>
        </p:nvSpPr>
        <p:spPr bwMode="auto">
          <a:xfrm>
            <a:off x="871297" y="3417482"/>
            <a:ext cx="2057400" cy="312159"/>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虚拟网络软件</a:t>
            </a:r>
          </a:p>
        </p:txBody>
      </p:sp>
      <p:grpSp>
        <p:nvGrpSpPr>
          <p:cNvPr id="10" name="组合 9">
            <a:extLst>
              <a:ext uri="{FF2B5EF4-FFF2-40B4-BE49-F238E27FC236}">
                <a16:creationId xmlns:a16="http://schemas.microsoft.com/office/drawing/2014/main" id="{A3985357-A29E-8B47-B96C-D69D8B3E8034}"/>
              </a:ext>
            </a:extLst>
          </p:cNvPr>
          <p:cNvGrpSpPr/>
          <p:nvPr/>
        </p:nvGrpSpPr>
        <p:grpSpPr>
          <a:xfrm>
            <a:off x="1387873" y="4105233"/>
            <a:ext cx="1007424" cy="382629"/>
            <a:chOff x="5474805" y="4787345"/>
            <a:chExt cx="1007424" cy="382629"/>
          </a:xfrm>
        </p:grpSpPr>
        <p:sp>
          <p:nvSpPr>
            <p:cNvPr id="11" name="Rectangle 707">
              <a:extLst>
                <a:ext uri="{FF2B5EF4-FFF2-40B4-BE49-F238E27FC236}">
                  <a16:creationId xmlns:a16="http://schemas.microsoft.com/office/drawing/2014/main" id="{60EE2F40-A672-9C4C-AF55-D33DB765BBAC}"/>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2" name="Rectangle 708">
              <a:extLst>
                <a:ext uri="{FF2B5EF4-FFF2-40B4-BE49-F238E27FC236}">
                  <a16:creationId xmlns:a16="http://schemas.microsoft.com/office/drawing/2014/main" id="{34773FD7-3F8E-DD46-A1C7-AD1FC47C1D61}"/>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3" name="Rectangle 709">
              <a:extLst>
                <a:ext uri="{FF2B5EF4-FFF2-40B4-BE49-F238E27FC236}">
                  <a16:creationId xmlns:a16="http://schemas.microsoft.com/office/drawing/2014/main" id="{D235769C-5C1D-1B40-AEE0-502F6DA2C3B6}"/>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普通网卡</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sp>
        <p:nvSpPr>
          <p:cNvPr id="14" name="矩形 13">
            <a:extLst>
              <a:ext uri="{FF2B5EF4-FFF2-40B4-BE49-F238E27FC236}">
                <a16:creationId xmlns:a16="http://schemas.microsoft.com/office/drawing/2014/main" id="{96D66090-8EE6-854F-932F-8C252E705958}"/>
              </a:ext>
            </a:extLst>
          </p:cNvPr>
          <p:cNvSpPr/>
          <p:nvPr/>
        </p:nvSpPr>
        <p:spPr bwMode="auto">
          <a:xfrm>
            <a:off x="2852497" y="5629680"/>
            <a:ext cx="1066800" cy="338167"/>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防火墙</a:t>
            </a:r>
          </a:p>
        </p:txBody>
      </p:sp>
      <p:sp>
        <p:nvSpPr>
          <p:cNvPr id="15" name="矩形 14">
            <a:extLst>
              <a:ext uri="{FF2B5EF4-FFF2-40B4-BE49-F238E27FC236}">
                <a16:creationId xmlns:a16="http://schemas.microsoft.com/office/drawing/2014/main" id="{22E2BA52-9A68-B548-81BF-D8DE9BB25839}"/>
              </a:ext>
            </a:extLst>
          </p:cNvPr>
          <p:cNvSpPr/>
          <p:nvPr/>
        </p:nvSpPr>
        <p:spPr bwMode="auto">
          <a:xfrm>
            <a:off x="4206081" y="5629680"/>
            <a:ext cx="1389616" cy="338164"/>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负载均衡</a:t>
            </a:r>
          </a:p>
        </p:txBody>
      </p:sp>
      <p:sp>
        <p:nvSpPr>
          <p:cNvPr id="16" name="矩形 15">
            <a:extLst>
              <a:ext uri="{FF2B5EF4-FFF2-40B4-BE49-F238E27FC236}">
                <a16:creationId xmlns:a16="http://schemas.microsoft.com/office/drawing/2014/main" id="{F0E35CD1-F199-0A4C-8196-CA7C194512E2}"/>
              </a:ext>
            </a:extLst>
          </p:cNvPr>
          <p:cNvSpPr/>
          <p:nvPr/>
        </p:nvSpPr>
        <p:spPr bwMode="auto">
          <a:xfrm>
            <a:off x="5884424" y="5629680"/>
            <a:ext cx="607657" cy="338164"/>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en-US" altLang="zh-CN" sz="1400" dirty="0">
                <a:solidFill>
                  <a:schemeClr val="bg1"/>
                </a:solidFill>
                <a:ea typeface="Segoe UI" pitchFamily="34" charset="0"/>
                <a:cs typeface="Segoe UI" pitchFamily="34" charset="0"/>
              </a:rPr>
              <a:t>…</a:t>
            </a:r>
            <a:endParaRPr kumimoji="1" lang="zh-CN" altLang="en-US" sz="1400" dirty="0">
              <a:solidFill>
                <a:schemeClr val="bg1"/>
              </a:solidFill>
              <a:ea typeface="Segoe UI" pitchFamily="34" charset="0"/>
              <a:cs typeface="Segoe UI" pitchFamily="34" charset="0"/>
            </a:endParaRPr>
          </a:p>
        </p:txBody>
      </p:sp>
      <p:grpSp>
        <p:nvGrpSpPr>
          <p:cNvPr id="18" name="组合 17">
            <a:extLst>
              <a:ext uri="{FF2B5EF4-FFF2-40B4-BE49-F238E27FC236}">
                <a16:creationId xmlns:a16="http://schemas.microsoft.com/office/drawing/2014/main" id="{CD032100-86B1-A04B-A7AE-E6EF0EB7FE6B}"/>
              </a:ext>
            </a:extLst>
          </p:cNvPr>
          <p:cNvGrpSpPr/>
          <p:nvPr/>
        </p:nvGrpSpPr>
        <p:grpSpPr>
          <a:xfrm>
            <a:off x="4206081" y="5091100"/>
            <a:ext cx="1007424" cy="382629"/>
            <a:chOff x="5474805" y="4787345"/>
            <a:chExt cx="1007424" cy="382629"/>
          </a:xfrm>
        </p:grpSpPr>
        <p:sp>
          <p:nvSpPr>
            <p:cNvPr id="19" name="Rectangle 707">
              <a:extLst>
                <a:ext uri="{FF2B5EF4-FFF2-40B4-BE49-F238E27FC236}">
                  <a16:creationId xmlns:a16="http://schemas.microsoft.com/office/drawing/2014/main" id="{27819FFC-1AF7-ED4D-A469-D30063AAEBCC}"/>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20" name="Rectangle 708">
              <a:extLst>
                <a:ext uri="{FF2B5EF4-FFF2-40B4-BE49-F238E27FC236}">
                  <a16:creationId xmlns:a16="http://schemas.microsoft.com/office/drawing/2014/main" id="{2830A824-AD19-CD48-8713-0EBC0AD42F5F}"/>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21" name="Rectangle 709">
              <a:extLst>
                <a:ext uri="{FF2B5EF4-FFF2-40B4-BE49-F238E27FC236}">
                  <a16:creationId xmlns:a16="http://schemas.microsoft.com/office/drawing/2014/main" id="{F1A387A8-50CA-2745-A505-195BD5D5BA4A}"/>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普通网卡</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sp>
        <p:nvSpPr>
          <p:cNvPr id="22" name="文本框 21">
            <a:extLst>
              <a:ext uri="{FF2B5EF4-FFF2-40B4-BE49-F238E27FC236}">
                <a16:creationId xmlns:a16="http://schemas.microsoft.com/office/drawing/2014/main" id="{DC6AB9B9-7902-5743-8239-86CF16B0B3EF}"/>
              </a:ext>
            </a:extLst>
          </p:cNvPr>
          <p:cNvSpPr txBox="1"/>
          <p:nvPr/>
        </p:nvSpPr>
        <p:spPr>
          <a:xfrm>
            <a:off x="1209869" y="1153559"/>
            <a:ext cx="1417696" cy="544765"/>
          </a:xfrm>
          <a:prstGeom prst="rect">
            <a:avLst/>
          </a:prstGeom>
          <a:noFill/>
        </p:spPr>
        <p:txBody>
          <a:bodyPr wrap="none" lIns="182880" tIns="146304" rIns="182880" bIns="146304" rtlCol="0">
            <a:spAutoFit/>
          </a:bodyPr>
          <a:lstStyle/>
          <a:p>
            <a:pPr>
              <a:lnSpc>
                <a:spcPct val="90000"/>
              </a:lnSpc>
              <a:spcAft>
                <a:spcPts val="600"/>
              </a:spcAft>
            </a:pPr>
            <a:r>
              <a:rPr kumimoji="1" lang="zh-CN" altLang="en-US" dirty="0">
                <a:gradFill>
                  <a:gsLst>
                    <a:gs pos="2917">
                      <a:schemeClr val="tx1"/>
                    </a:gs>
                    <a:gs pos="30000">
                      <a:schemeClr val="tx1"/>
                    </a:gs>
                  </a:gsLst>
                  <a:lin ang="5400000" scaled="0"/>
                </a:gradFill>
              </a:rPr>
              <a:t>计算节点</a:t>
            </a:r>
            <a:r>
              <a:rPr kumimoji="1" lang="en-US" altLang="zh-CN" dirty="0">
                <a:gradFill>
                  <a:gsLst>
                    <a:gs pos="2917">
                      <a:schemeClr val="tx1"/>
                    </a:gs>
                    <a:gs pos="30000">
                      <a:schemeClr val="tx1"/>
                    </a:gs>
                  </a:gsLst>
                  <a:lin ang="5400000" scaled="0"/>
                </a:gradFill>
              </a:rPr>
              <a:t>1</a:t>
            </a:r>
            <a:endParaRPr kumimoji="1" lang="zh-CN" altLang="en-US" dirty="0">
              <a:gradFill>
                <a:gsLst>
                  <a:gs pos="2917">
                    <a:schemeClr val="tx1"/>
                  </a:gs>
                  <a:gs pos="30000">
                    <a:schemeClr val="tx1"/>
                  </a:gs>
                </a:gsLst>
                <a:lin ang="5400000" scaled="0"/>
              </a:gradFill>
            </a:endParaRPr>
          </a:p>
        </p:txBody>
      </p:sp>
      <p:sp>
        <p:nvSpPr>
          <p:cNvPr id="32" name="文本框 31">
            <a:extLst>
              <a:ext uri="{FF2B5EF4-FFF2-40B4-BE49-F238E27FC236}">
                <a16:creationId xmlns:a16="http://schemas.microsoft.com/office/drawing/2014/main" id="{680BF4C9-FAFC-1A43-A0CA-F18E8485D28C}"/>
              </a:ext>
            </a:extLst>
          </p:cNvPr>
          <p:cNvSpPr txBox="1"/>
          <p:nvPr/>
        </p:nvSpPr>
        <p:spPr>
          <a:xfrm>
            <a:off x="3995701" y="4544830"/>
            <a:ext cx="1292662" cy="544765"/>
          </a:xfrm>
          <a:prstGeom prst="rect">
            <a:avLst/>
          </a:prstGeom>
          <a:noFill/>
        </p:spPr>
        <p:txBody>
          <a:bodyPr wrap="none" lIns="182880" tIns="146304" rIns="182880" bIns="146304" rtlCol="0">
            <a:spAutoFit/>
          </a:bodyPr>
          <a:lstStyle/>
          <a:p>
            <a:pPr>
              <a:lnSpc>
                <a:spcPct val="90000"/>
              </a:lnSpc>
              <a:spcAft>
                <a:spcPts val="600"/>
              </a:spcAft>
            </a:pPr>
            <a:r>
              <a:rPr kumimoji="1" lang="zh-CN" altLang="en-US" dirty="0">
                <a:gradFill>
                  <a:gsLst>
                    <a:gs pos="2917">
                      <a:schemeClr val="tx1"/>
                    </a:gs>
                    <a:gs pos="30000">
                      <a:schemeClr val="tx1"/>
                    </a:gs>
                  </a:gsLst>
                  <a:lin ang="5400000" scaled="0"/>
                </a:gradFill>
              </a:rPr>
              <a:t>网络节点</a:t>
            </a:r>
          </a:p>
        </p:txBody>
      </p:sp>
      <p:cxnSp>
        <p:nvCxnSpPr>
          <p:cNvPr id="34" name="直线箭头连接符 33">
            <a:extLst>
              <a:ext uri="{FF2B5EF4-FFF2-40B4-BE49-F238E27FC236}">
                <a16:creationId xmlns:a16="http://schemas.microsoft.com/office/drawing/2014/main" id="{53F61FB6-81AE-7C45-976A-DD2E2DE54AE1}"/>
              </a:ext>
            </a:extLst>
          </p:cNvPr>
          <p:cNvCxnSpPr>
            <a:cxnSpLocks/>
            <a:endCxn id="9" idx="0"/>
          </p:cNvCxnSpPr>
          <p:nvPr/>
        </p:nvCxnSpPr>
        <p:spPr>
          <a:xfrm>
            <a:off x="1899997" y="2963863"/>
            <a:ext cx="0" cy="453619"/>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直线箭头连接符 34">
            <a:extLst>
              <a:ext uri="{FF2B5EF4-FFF2-40B4-BE49-F238E27FC236}">
                <a16:creationId xmlns:a16="http://schemas.microsoft.com/office/drawing/2014/main" id="{0AD2AF0E-BAEC-CF45-A5AE-7B080B5D817F}"/>
              </a:ext>
            </a:extLst>
          </p:cNvPr>
          <p:cNvCxnSpPr>
            <a:cxnSpLocks/>
            <a:endCxn id="13" idx="0"/>
          </p:cNvCxnSpPr>
          <p:nvPr/>
        </p:nvCxnSpPr>
        <p:spPr>
          <a:xfrm>
            <a:off x="1891585" y="3724162"/>
            <a:ext cx="0" cy="381071"/>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8" name="直线箭头连接符 37">
            <a:extLst>
              <a:ext uri="{FF2B5EF4-FFF2-40B4-BE49-F238E27FC236}">
                <a16:creationId xmlns:a16="http://schemas.microsoft.com/office/drawing/2014/main" id="{1CF470B1-5B2F-7E40-84CE-598004F82DE8}"/>
              </a:ext>
            </a:extLst>
          </p:cNvPr>
          <p:cNvCxnSpPr>
            <a:cxnSpLocks/>
            <a:stCxn id="13" idx="3"/>
            <a:endCxn id="21" idx="1"/>
          </p:cNvCxnSpPr>
          <p:nvPr/>
        </p:nvCxnSpPr>
        <p:spPr>
          <a:xfrm>
            <a:off x="2395297" y="4264661"/>
            <a:ext cx="1810784" cy="985867"/>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1" name="直线箭头连接符 40">
            <a:extLst>
              <a:ext uri="{FF2B5EF4-FFF2-40B4-BE49-F238E27FC236}">
                <a16:creationId xmlns:a16="http://schemas.microsoft.com/office/drawing/2014/main" id="{CBD1C75A-0FBE-E84D-B819-D2F0B017A0B5}"/>
              </a:ext>
            </a:extLst>
          </p:cNvPr>
          <p:cNvCxnSpPr>
            <a:cxnSpLocks/>
            <a:stCxn id="19" idx="2"/>
            <a:endCxn id="14" idx="0"/>
          </p:cNvCxnSpPr>
          <p:nvPr/>
        </p:nvCxnSpPr>
        <p:spPr>
          <a:xfrm flipH="1">
            <a:off x="3385897" y="5473728"/>
            <a:ext cx="939605" cy="155952"/>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5" name="直线箭头连接符 44">
            <a:extLst>
              <a:ext uri="{FF2B5EF4-FFF2-40B4-BE49-F238E27FC236}">
                <a16:creationId xmlns:a16="http://schemas.microsoft.com/office/drawing/2014/main" id="{DF537DCC-C89C-124D-B0D3-0C295EAB19D9}"/>
              </a:ext>
            </a:extLst>
          </p:cNvPr>
          <p:cNvCxnSpPr>
            <a:cxnSpLocks/>
            <a:stCxn id="14" idx="3"/>
            <a:endCxn id="15" idx="1"/>
          </p:cNvCxnSpPr>
          <p:nvPr/>
        </p:nvCxnSpPr>
        <p:spPr>
          <a:xfrm flipV="1">
            <a:off x="3919297" y="5798762"/>
            <a:ext cx="286784" cy="2"/>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9" name="直线箭头连接符 48">
            <a:extLst>
              <a:ext uri="{FF2B5EF4-FFF2-40B4-BE49-F238E27FC236}">
                <a16:creationId xmlns:a16="http://schemas.microsoft.com/office/drawing/2014/main" id="{1D11ACD8-6B57-A848-964B-9233FAC7D62B}"/>
              </a:ext>
            </a:extLst>
          </p:cNvPr>
          <p:cNvCxnSpPr>
            <a:cxnSpLocks/>
          </p:cNvCxnSpPr>
          <p:nvPr/>
        </p:nvCxnSpPr>
        <p:spPr>
          <a:xfrm>
            <a:off x="5597640" y="5798762"/>
            <a:ext cx="286784" cy="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0" name="直线箭头连接符 49">
            <a:extLst>
              <a:ext uri="{FF2B5EF4-FFF2-40B4-BE49-F238E27FC236}">
                <a16:creationId xmlns:a16="http://schemas.microsoft.com/office/drawing/2014/main" id="{430BB681-22CE-E942-8B2F-52EFA8E7CB23}"/>
              </a:ext>
            </a:extLst>
          </p:cNvPr>
          <p:cNvCxnSpPr>
            <a:cxnSpLocks/>
            <a:stCxn id="16" idx="0"/>
            <a:endCxn id="21" idx="2"/>
          </p:cNvCxnSpPr>
          <p:nvPr/>
        </p:nvCxnSpPr>
        <p:spPr>
          <a:xfrm flipH="1" flipV="1">
            <a:off x="4709793" y="5409956"/>
            <a:ext cx="1478460" cy="219724"/>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3" name="矩形 62">
            <a:extLst>
              <a:ext uri="{FF2B5EF4-FFF2-40B4-BE49-F238E27FC236}">
                <a16:creationId xmlns:a16="http://schemas.microsoft.com/office/drawing/2014/main" id="{7AC42CE8-56DA-B14E-A707-7E664B4D1337}"/>
              </a:ext>
            </a:extLst>
          </p:cNvPr>
          <p:cNvSpPr/>
          <p:nvPr/>
        </p:nvSpPr>
        <p:spPr bwMode="auto">
          <a:xfrm>
            <a:off x="2181722" y="3148608"/>
            <a:ext cx="1469883" cy="232949"/>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200" dirty="0">
                <a:solidFill>
                  <a:schemeClr val="tx1"/>
                </a:solidFill>
                <a:ea typeface="Segoe UI" pitchFamily="34" charset="0"/>
                <a:cs typeface="Segoe UI" pitchFamily="34" charset="0"/>
              </a:rPr>
              <a:t>虚拟网数据包</a:t>
            </a:r>
          </a:p>
        </p:txBody>
      </p:sp>
      <p:sp>
        <p:nvSpPr>
          <p:cNvPr id="64" name="矩形 63">
            <a:extLst>
              <a:ext uri="{FF2B5EF4-FFF2-40B4-BE49-F238E27FC236}">
                <a16:creationId xmlns:a16="http://schemas.microsoft.com/office/drawing/2014/main" id="{16661933-C795-2541-9A6F-BEE0873F273B}"/>
              </a:ext>
            </a:extLst>
          </p:cNvPr>
          <p:cNvSpPr/>
          <p:nvPr/>
        </p:nvSpPr>
        <p:spPr bwMode="auto">
          <a:xfrm>
            <a:off x="2869885" y="3818622"/>
            <a:ext cx="1550385" cy="232949"/>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200" dirty="0">
                <a:solidFill>
                  <a:schemeClr val="tx1"/>
                </a:solidFill>
                <a:ea typeface="Segoe UI" pitchFamily="34" charset="0"/>
                <a:cs typeface="Segoe UI" pitchFamily="34" charset="0"/>
              </a:rPr>
              <a:t>虚拟网数据包</a:t>
            </a:r>
          </a:p>
        </p:txBody>
      </p:sp>
      <p:sp>
        <p:nvSpPr>
          <p:cNvPr id="65" name="矩形 64">
            <a:extLst>
              <a:ext uri="{FF2B5EF4-FFF2-40B4-BE49-F238E27FC236}">
                <a16:creationId xmlns:a16="http://schemas.microsoft.com/office/drawing/2014/main" id="{D54C76E4-6ADF-4744-A1A0-96F08D8F3836}"/>
              </a:ext>
            </a:extLst>
          </p:cNvPr>
          <p:cNvSpPr/>
          <p:nvPr/>
        </p:nvSpPr>
        <p:spPr bwMode="auto">
          <a:xfrm>
            <a:off x="2183463" y="3818622"/>
            <a:ext cx="686423" cy="245614"/>
          </a:xfrm>
          <a:prstGeom prst="rect">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200" dirty="0">
                <a:solidFill>
                  <a:schemeClr val="bg1"/>
                </a:solidFill>
                <a:ea typeface="Segoe UI" pitchFamily="34" charset="0"/>
                <a:cs typeface="Segoe UI" pitchFamily="34" charset="0"/>
              </a:rPr>
              <a:t>封装</a:t>
            </a:r>
          </a:p>
        </p:txBody>
      </p:sp>
      <p:sp>
        <p:nvSpPr>
          <p:cNvPr id="71" name="左大括号 70">
            <a:extLst>
              <a:ext uri="{FF2B5EF4-FFF2-40B4-BE49-F238E27FC236}">
                <a16:creationId xmlns:a16="http://schemas.microsoft.com/office/drawing/2014/main" id="{242DD86E-2E7A-4045-B264-D7EF816CDDA0}"/>
              </a:ext>
            </a:extLst>
          </p:cNvPr>
          <p:cNvSpPr/>
          <p:nvPr/>
        </p:nvSpPr>
        <p:spPr>
          <a:xfrm rot="16200000" flipV="1">
            <a:off x="4726558" y="4654865"/>
            <a:ext cx="98574" cy="2824815"/>
          </a:xfrm>
          <a:prstGeom prst="leftBrac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72" name="文本框 71">
            <a:extLst>
              <a:ext uri="{FF2B5EF4-FFF2-40B4-BE49-F238E27FC236}">
                <a16:creationId xmlns:a16="http://schemas.microsoft.com/office/drawing/2014/main" id="{2FF3B5F0-6019-5648-A5A8-FCD66E01689C}"/>
              </a:ext>
            </a:extLst>
          </p:cNvPr>
          <p:cNvSpPr txBox="1"/>
          <p:nvPr/>
        </p:nvSpPr>
        <p:spPr>
          <a:xfrm>
            <a:off x="4231913" y="6011862"/>
            <a:ext cx="1963184" cy="489365"/>
          </a:xfrm>
          <a:prstGeom prst="rect">
            <a:avLst/>
          </a:prstGeom>
          <a:noFill/>
        </p:spPr>
        <p:txBody>
          <a:bodyPr wrap="square" lIns="182880" tIns="146304" rIns="182880" bIns="146304" rtlCol="0">
            <a:spAutoFit/>
          </a:bodyPr>
          <a:lstStyle/>
          <a:p>
            <a:pPr>
              <a:lnSpc>
                <a:spcPct val="90000"/>
              </a:lnSpc>
              <a:spcAft>
                <a:spcPts val="600"/>
              </a:spcAft>
            </a:pPr>
            <a:r>
              <a:rPr kumimoji="1" lang="zh-CN" altLang="en-US" sz="1400" dirty="0">
                <a:solidFill>
                  <a:srgbClr val="007ADB"/>
                </a:solidFill>
              </a:rPr>
              <a:t>网络功能</a:t>
            </a:r>
          </a:p>
        </p:txBody>
      </p:sp>
      <p:sp>
        <p:nvSpPr>
          <p:cNvPr id="46" name="矩形 170">
            <a:extLst>
              <a:ext uri="{FF2B5EF4-FFF2-40B4-BE49-F238E27FC236}">
                <a16:creationId xmlns:a16="http://schemas.microsoft.com/office/drawing/2014/main" id="{8EEFABFF-AE48-4B37-AE54-4B342A020D54}"/>
              </a:ext>
            </a:extLst>
          </p:cNvPr>
          <p:cNvSpPr/>
          <p:nvPr/>
        </p:nvSpPr>
        <p:spPr bwMode="auto">
          <a:xfrm>
            <a:off x="1313892" y="2101929"/>
            <a:ext cx="1157604" cy="26338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tx1"/>
                </a:solidFill>
                <a:ea typeface="Segoe UI" pitchFamily="34" charset="0"/>
                <a:cs typeface="Segoe UI" pitchFamily="34" charset="0"/>
              </a:rPr>
              <a:t>客户应用</a:t>
            </a:r>
          </a:p>
        </p:txBody>
      </p:sp>
      <p:sp>
        <p:nvSpPr>
          <p:cNvPr id="47" name="矩形 171">
            <a:extLst>
              <a:ext uri="{FF2B5EF4-FFF2-40B4-BE49-F238E27FC236}">
                <a16:creationId xmlns:a16="http://schemas.microsoft.com/office/drawing/2014/main" id="{3EA91244-F4CA-4ECB-898B-4CF887167B26}"/>
              </a:ext>
            </a:extLst>
          </p:cNvPr>
          <p:cNvSpPr/>
          <p:nvPr/>
        </p:nvSpPr>
        <p:spPr bwMode="auto">
          <a:xfrm>
            <a:off x="1312510" y="2712131"/>
            <a:ext cx="1157604" cy="263381"/>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操作系统</a:t>
            </a:r>
          </a:p>
        </p:txBody>
      </p:sp>
      <p:cxnSp>
        <p:nvCxnSpPr>
          <p:cNvPr id="48" name="直线连接符 176">
            <a:extLst>
              <a:ext uri="{FF2B5EF4-FFF2-40B4-BE49-F238E27FC236}">
                <a16:creationId xmlns:a16="http://schemas.microsoft.com/office/drawing/2014/main" id="{544ABF8B-BD7D-4ACF-9D96-F65A77370906}"/>
              </a:ext>
            </a:extLst>
          </p:cNvPr>
          <p:cNvCxnSpPr>
            <a:cxnSpLocks/>
            <a:stCxn id="46" idx="2"/>
            <a:endCxn id="47" idx="0"/>
          </p:cNvCxnSpPr>
          <p:nvPr/>
        </p:nvCxnSpPr>
        <p:spPr>
          <a:xfrm flipH="1">
            <a:off x="1891312" y="2365310"/>
            <a:ext cx="1382" cy="346821"/>
          </a:xfrm>
          <a:prstGeom prst="line">
            <a:avLst/>
          </a:prstGeom>
          <a:ln w="3810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51" name="矩形 62">
            <a:extLst>
              <a:ext uri="{FF2B5EF4-FFF2-40B4-BE49-F238E27FC236}">
                <a16:creationId xmlns:a16="http://schemas.microsoft.com/office/drawing/2014/main" id="{4B690301-E1C6-42A5-86FE-EE422DC335DE}"/>
              </a:ext>
            </a:extLst>
          </p:cNvPr>
          <p:cNvSpPr/>
          <p:nvPr/>
        </p:nvSpPr>
        <p:spPr bwMode="auto">
          <a:xfrm>
            <a:off x="2181722" y="2430462"/>
            <a:ext cx="1469885" cy="232949"/>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200" dirty="0">
                <a:solidFill>
                  <a:schemeClr val="tx1"/>
                </a:solidFill>
                <a:ea typeface="Segoe UI" pitchFamily="34" charset="0"/>
                <a:cs typeface="Segoe UI" pitchFamily="34" charset="0"/>
              </a:rPr>
              <a:t>套接字通信原语</a:t>
            </a:r>
          </a:p>
        </p:txBody>
      </p:sp>
      <p:sp>
        <p:nvSpPr>
          <p:cNvPr id="52" name="矩形 3">
            <a:extLst>
              <a:ext uri="{FF2B5EF4-FFF2-40B4-BE49-F238E27FC236}">
                <a16:creationId xmlns:a16="http://schemas.microsoft.com/office/drawing/2014/main" id="{C53B03EE-14E3-4501-A87F-CF295457629A}"/>
              </a:ext>
            </a:extLst>
          </p:cNvPr>
          <p:cNvSpPr/>
          <p:nvPr/>
        </p:nvSpPr>
        <p:spPr bwMode="auto">
          <a:xfrm>
            <a:off x="6128109" y="1589423"/>
            <a:ext cx="2438400" cy="301082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kumimoji="1" lang="zh-CN" altLang="en-US" sz="2400" dirty="0">
              <a:solidFill>
                <a:schemeClr val="tx1"/>
              </a:solidFill>
              <a:ea typeface="Segoe UI" pitchFamily="34" charset="0"/>
              <a:cs typeface="Segoe UI" pitchFamily="34" charset="0"/>
            </a:endParaRPr>
          </a:p>
        </p:txBody>
      </p:sp>
      <p:sp>
        <p:nvSpPr>
          <p:cNvPr id="54" name="矩形 5">
            <a:extLst>
              <a:ext uri="{FF2B5EF4-FFF2-40B4-BE49-F238E27FC236}">
                <a16:creationId xmlns:a16="http://schemas.microsoft.com/office/drawing/2014/main" id="{A21DBD8A-4F78-46F8-B4C1-98BFD7E8B059}"/>
              </a:ext>
            </a:extLst>
          </p:cNvPr>
          <p:cNvSpPr/>
          <p:nvPr/>
        </p:nvSpPr>
        <p:spPr bwMode="auto">
          <a:xfrm>
            <a:off x="6356709" y="1665770"/>
            <a:ext cx="2057400" cy="143027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tx1"/>
                </a:solidFill>
                <a:ea typeface="Segoe UI" pitchFamily="34" charset="0"/>
                <a:cs typeface="Segoe UI" pitchFamily="34" charset="0"/>
              </a:rPr>
              <a:t>客户虚拟机</a:t>
            </a:r>
            <a:r>
              <a:rPr kumimoji="1" lang="en-US" altLang="zh-CN" sz="1400" dirty="0">
                <a:solidFill>
                  <a:schemeClr val="tx1"/>
                </a:solidFill>
                <a:ea typeface="Segoe UI" pitchFamily="34" charset="0"/>
                <a:cs typeface="Segoe UI" pitchFamily="34" charset="0"/>
              </a:rPr>
              <a:t>2</a:t>
            </a:r>
            <a:endParaRPr kumimoji="1" lang="zh-CN" altLang="en-US" sz="1400" dirty="0">
              <a:solidFill>
                <a:schemeClr val="tx1"/>
              </a:solidFill>
              <a:ea typeface="Segoe UI" pitchFamily="34" charset="0"/>
              <a:cs typeface="Segoe UI" pitchFamily="34" charset="0"/>
            </a:endParaRPr>
          </a:p>
        </p:txBody>
      </p:sp>
      <p:sp>
        <p:nvSpPr>
          <p:cNvPr id="55" name="矩形 8">
            <a:extLst>
              <a:ext uri="{FF2B5EF4-FFF2-40B4-BE49-F238E27FC236}">
                <a16:creationId xmlns:a16="http://schemas.microsoft.com/office/drawing/2014/main" id="{18786A97-15CD-4EBC-8BC8-F462C2CA032C}"/>
              </a:ext>
            </a:extLst>
          </p:cNvPr>
          <p:cNvSpPr/>
          <p:nvPr/>
        </p:nvSpPr>
        <p:spPr bwMode="auto">
          <a:xfrm>
            <a:off x="6356709" y="3414900"/>
            <a:ext cx="2057400" cy="312159"/>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虚拟网络软件</a:t>
            </a:r>
          </a:p>
        </p:txBody>
      </p:sp>
      <p:grpSp>
        <p:nvGrpSpPr>
          <p:cNvPr id="57" name="组合 9">
            <a:extLst>
              <a:ext uri="{FF2B5EF4-FFF2-40B4-BE49-F238E27FC236}">
                <a16:creationId xmlns:a16="http://schemas.microsoft.com/office/drawing/2014/main" id="{47492C4B-A6F4-4E39-9101-15CB7608E7A1}"/>
              </a:ext>
            </a:extLst>
          </p:cNvPr>
          <p:cNvGrpSpPr/>
          <p:nvPr/>
        </p:nvGrpSpPr>
        <p:grpSpPr>
          <a:xfrm>
            <a:off x="6873285" y="4102651"/>
            <a:ext cx="1007424" cy="382629"/>
            <a:chOff x="5474805" y="4787345"/>
            <a:chExt cx="1007424" cy="382629"/>
          </a:xfrm>
        </p:grpSpPr>
        <p:sp>
          <p:nvSpPr>
            <p:cNvPr id="58" name="Rectangle 707">
              <a:extLst>
                <a:ext uri="{FF2B5EF4-FFF2-40B4-BE49-F238E27FC236}">
                  <a16:creationId xmlns:a16="http://schemas.microsoft.com/office/drawing/2014/main" id="{C16D0404-45B8-4C9F-AFB7-A96EDF0E2CAD}"/>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60" name="Rectangle 708">
              <a:extLst>
                <a:ext uri="{FF2B5EF4-FFF2-40B4-BE49-F238E27FC236}">
                  <a16:creationId xmlns:a16="http://schemas.microsoft.com/office/drawing/2014/main" id="{9AC1024E-A59D-47D6-8DD9-45A1B40C9F2E}"/>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61" name="Rectangle 709">
              <a:extLst>
                <a:ext uri="{FF2B5EF4-FFF2-40B4-BE49-F238E27FC236}">
                  <a16:creationId xmlns:a16="http://schemas.microsoft.com/office/drawing/2014/main" id="{490B8881-C5AC-4F16-AF51-6F93DBFC9580}"/>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普通网卡</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sp>
        <p:nvSpPr>
          <p:cNvPr id="62" name="文本框 21">
            <a:extLst>
              <a:ext uri="{FF2B5EF4-FFF2-40B4-BE49-F238E27FC236}">
                <a16:creationId xmlns:a16="http://schemas.microsoft.com/office/drawing/2014/main" id="{3260AD9B-5E81-41D7-A6E1-60A483E5BEE3}"/>
              </a:ext>
            </a:extLst>
          </p:cNvPr>
          <p:cNvSpPr txBox="1"/>
          <p:nvPr/>
        </p:nvSpPr>
        <p:spPr>
          <a:xfrm>
            <a:off x="6679266" y="1150509"/>
            <a:ext cx="1417696" cy="544765"/>
          </a:xfrm>
          <a:prstGeom prst="rect">
            <a:avLst/>
          </a:prstGeom>
          <a:noFill/>
        </p:spPr>
        <p:txBody>
          <a:bodyPr wrap="none" lIns="182880" tIns="146304" rIns="182880" bIns="146304" rtlCol="0">
            <a:spAutoFit/>
          </a:bodyPr>
          <a:lstStyle/>
          <a:p>
            <a:pPr>
              <a:lnSpc>
                <a:spcPct val="90000"/>
              </a:lnSpc>
              <a:spcAft>
                <a:spcPts val="600"/>
              </a:spcAft>
            </a:pPr>
            <a:r>
              <a:rPr kumimoji="1" lang="zh-CN" altLang="en-US" dirty="0">
                <a:gradFill>
                  <a:gsLst>
                    <a:gs pos="2917">
                      <a:schemeClr val="tx1"/>
                    </a:gs>
                    <a:gs pos="30000">
                      <a:schemeClr val="tx1"/>
                    </a:gs>
                  </a:gsLst>
                  <a:lin ang="5400000" scaled="0"/>
                </a:gradFill>
              </a:rPr>
              <a:t>计算节点</a:t>
            </a:r>
            <a:r>
              <a:rPr kumimoji="1" lang="en-US" altLang="zh-CN" dirty="0">
                <a:gradFill>
                  <a:gsLst>
                    <a:gs pos="2917">
                      <a:schemeClr val="tx1"/>
                    </a:gs>
                    <a:gs pos="30000">
                      <a:schemeClr val="tx1"/>
                    </a:gs>
                  </a:gsLst>
                  <a:lin ang="5400000" scaled="0"/>
                </a:gradFill>
              </a:rPr>
              <a:t>2</a:t>
            </a:r>
            <a:endParaRPr kumimoji="1" lang="zh-CN" altLang="en-US" dirty="0">
              <a:gradFill>
                <a:gsLst>
                  <a:gs pos="2917">
                    <a:schemeClr val="tx1"/>
                  </a:gs>
                  <a:gs pos="30000">
                    <a:schemeClr val="tx1"/>
                  </a:gs>
                </a:gsLst>
                <a:lin ang="5400000" scaled="0"/>
              </a:gradFill>
            </a:endParaRPr>
          </a:p>
        </p:txBody>
      </p:sp>
      <p:cxnSp>
        <p:nvCxnSpPr>
          <p:cNvPr id="69" name="直线箭头连接符 33">
            <a:extLst>
              <a:ext uri="{FF2B5EF4-FFF2-40B4-BE49-F238E27FC236}">
                <a16:creationId xmlns:a16="http://schemas.microsoft.com/office/drawing/2014/main" id="{7BDFF4FD-177A-4B98-8C94-FD11711ABD85}"/>
              </a:ext>
            </a:extLst>
          </p:cNvPr>
          <p:cNvCxnSpPr>
            <a:cxnSpLocks/>
            <a:endCxn id="55" idx="0"/>
          </p:cNvCxnSpPr>
          <p:nvPr/>
        </p:nvCxnSpPr>
        <p:spPr>
          <a:xfrm>
            <a:off x="7385409" y="2961281"/>
            <a:ext cx="0" cy="453619"/>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直线箭头连接符 34">
            <a:extLst>
              <a:ext uri="{FF2B5EF4-FFF2-40B4-BE49-F238E27FC236}">
                <a16:creationId xmlns:a16="http://schemas.microsoft.com/office/drawing/2014/main" id="{27BEEF2D-CB09-4AB6-BF5F-2C2DE68E0196}"/>
              </a:ext>
            </a:extLst>
          </p:cNvPr>
          <p:cNvCxnSpPr>
            <a:cxnSpLocks/>
            <a:endCxn id="61" idx="0"/>
          </p:cNvCxnSpPr>
          <p:nvPr/>
        </p:nvCxnSpPr>
        <p:spPr>
          <a:xfrm>
            <a:off x="7376997" y="3721580"/>
            <a:ext cx="0" cy="381071"/>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3" name="矩形 62">
            <a:extLst>
              <a:ext uri="{FF2B5EF4-FFF2-40B4-BE49-F238E27FC236}">
                <a16:creationId xmlns:a16="http://schemas.microsoft.com/office/drawing/2014/main" id="{BFEA5700-21B1-4BE5-87B7-D510FD120C72}"/>
              </a:ext>
            </a:extLst>
          </p:cNvPr>
          <p:cNvSpPr/>
          <p:nvPr/>
        </p:nvSpPr>
        <p:spPr bwMode="auto">
          <a:xfrm>
            <a:off x="5632779" y="3146026"/>
            <a:ext cx="1469883" cy="232949"/>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200" dirty="0">
                <a:solidFill>
                  <a:schemeClr val="tx1"/>
                </a:solidFill>
                <a:ea typeface="Segoe UI" pitchFamily="34" charset="0"/>
                <a:cs typeface="Segoe UI" pitchFamily="34" charset="0"/>
              </a:rPr>
              <a:t>虚拟网数据包</a:t>
            </a:r>
          </a:p>
        </p:txBody>
      </p:sp>
      <p:sp>
        <p:nvSpPr>
          <p:cNvPr id="74" name="矩形 63">
            <a:extLst>
              <a:ext uri="{FF2B5EF4-FFF2-40B4-BE49-F238E27FC236}">
                <a16:creationId xmlns:a16="http://schemas.microsoft.com/office/drawing/2014/main" id="{5CEA927C-F1D3-4041-9A73-23B4E74A6FE5}"/>
              </a:ext>
            </a:extLst>
          </p:cNvPr>
          <p:cNvSpPr/>
          <p:nvPr/>
        </p:nvSpPr>
        <p:spPr bwMode="auto">
          <a:xfrm>
            <a:off x="5632779" y="3816040"/>
            <a:ext cx="1473493" cy="232949"/>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200" dirty="0">
                <a:solidFill>
                  <a:schemeClr val="tx1"/>
                </a:solidFill>
                <a:ea typeface="Segoe UI" pitchFamily="34" charset="0"/>
                <a:cs typeface="Segoe UI" pitchFamily="34" charset="0"/>
              </a:rPr>
              <a:t>虚拟网数据包</a:t>
            </a:r>
          </a:p>
        </p:txBody>
      </p:sp>
      <p:sp>
        <p:nvSpPr>
          <p:cNvPr id="75" name="矩形 64">
            <a:extLst>
              <a:ext uri="{FF2B5EF4-FFF2-40B4-BE49-F238E27FC236}">
                <a16:creationId xmlns:a16="http://schemas.microsoft.com/office/drawing/2014/main" id="{5411C313-04CB-4C4C-B1C6-E522AD8CC824}"/>
              </a:ext>
            </a:extLst>
          </p:cNvPr>
          <p:cNvSpPr/>
          <p:nvPr/>
        </p:nvSpPr>
        <p:spPr bwMode="auto">
          <a:xfrm>
            <a:off x="4968441" y="3816040"/>
            <a:ext cx="686423" cy="245614"/>
          </a:xfrm>
          <a:prstGeom prst="rect">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200" dirty="0">
                <a:solidFill>
                  <a:schemeClr val="bg1"/>
                </a:solidFill>
                <a:ea typeface="Segoe UI" pitchFamily="34" charset="0"/>
                <a:cs typeface="Segoe UI" pitchFamily="34" charset="0"/>
              </a:rPr>
              <a:t>封装</a:t>
            </a:r>
          </a:p>
        </p:txBody>
      </p:sp>
      <p:sp>
        <p:nvSpPr>
          <p:cNvPr id="76" name="矩形 170">
            <a:extLst>
              <a:ext uri="{FF2B5EF4-FFF2-40B4-BE49-F238E27FC236}">
                <a16:creationId xmlns:a16="http://schemas.microsoft.com/office/drawing/2014/main" id="{D25402A5-904E-4D08-BCEF-3DAFED5EF290}"/>
              </a:ext>
            </a:extLst>
          </p:cNvPr>
          <p:cNvSpPr/>
          <p:nvPr/>
        </p:nvSpPr>
        <p:spPr bwMode="auto">
          <a:xfrm>
            <a:off x="6799304" y="2099347"/>
            <a:ext cx="1157604" cy="26338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tx1"/>
                </a:solidFill>
                <a:ea typeface="Segoe UI" pitchFamily="34" charset="0"/>
                <a:cs typeface="Segoe UI" pitchFamily="34" charset="0"/>
              </a:rPr>
              <a:t>客户应用</a:t>
            </a:r>
          </a:p>
        </p:txBody>
      </p:sp>
      <p:sp>
        <p:nvSpPr>
          <p:cNvPr id="77" name="矩形 171">
            <a:extLst>
              <a:ext uri="{FF2B5EF4-FFF2-40B4-BE49-F238E27FC236}">
                <a16:creationId xmlns:a16="http://schemas.microsoft.com/office/drawing/2014/main" id="{6D410BA7-0E10-40BF-8500-C457DF9D3EAA}"/>
              </a:ext>
            </a:extLst>
          </p:cNvPr>
          <p:cNvSpPr/>
          <p:nvPr/>
        </p:nvSpPr>
        <p:spPr bwMode="auto">
          <a:xfrm>
            <a:off x="6797922" y="2709549"/>
            <a:ext cx="1157604" cy="263381"/>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操作系统</a:t>
            </a:r>
          </a:p>
        </p:txBody>
      </p:sp>
      <p:cxnSp>
        <p:nvCxnSpPr>
          <p:cNvPr id="78" name="直线连接符 176">
            <a:extLst>
              <a:ext uri="{FF2B5EF4-FFF2-40B4-BE49-F238E27FC236}">
                <a16:creationId xmlns:a16="http://schemas.microsoft.com/office/drawing/2014/main" id="{A03EEB8F-7809-4F15-9B9B-8C29A6D379DA}"/>
              </a:ext>
            </a:extLst>
          </p:cNvPr>
          <p:cNvCxnSpPr>
            <a:cxnSpLocks/>
            <a:stCxn id="76" idx="2"/>
            <a:endCxn id="77" idx="0"/>
          </p:cNvCxnSpPr>
          <p:nvPr/>
        </p:nvCxnSpPr>
        <p:spPr>
          <a:xfrm flipH="1">
            <a:off x="7376724" y="2362728"/>
            <a:ext cx="1382" cy="346821"/>
          </a:xfrm>
          <a:prstGeom prst="line">
            <a:avLst/>
          </a:prstGeom>
          <a:ln w="38100">
            <a:headEnd type="triangle" w="med" len="med"/>
            <a:tailEnd type="none" w="med" len="med"/>
          </a:ln>
        </p:spPr>
        <p:style>
          <a:lnRef idx="1">
            <a:schemeClr val="dk1"/>
          </a:lnRef>
          <a:fillRef idx="0">
            <a:schemeClr val="dk1"/>
          </a:fillRef>
          <a:effectRef idx="0">
            <a:schemeClr val="dk1"/>
          </a:effectRef>
          <a:fontRef idx="minor">
            <a:schemeClr val="tx1"/>
          </a:fontRef>
        </p:style>
      </p:cxnSp>
      <p:sp>
        <p:nvSpPr>
          <p:cNvPr id="79" name="矩形 62">
            <a:extLst>
              <a:ext uri="{FF2B5EF4-FFF2-40B4-BE49-F238E27FC236}">
                <a16:creationId xmlns:a16="http://schemas.microsoft.com/office/drawing/2014/main" id="{0BC11568-C195-4330-9048-865E28E29F79}"/>
              </a:ext>
            </a:extLst>
          </p:cNvPr>
          <p:cNvSpPr/>
          <p:nvPr/>
        </p:nvSpPr>
        <p:spPr bwMode="auto">
          <a:xfrm>
            <a:off x="5632779" y="2427880"/>
            <a:ext cx="1469885" cy="232949"/>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200" dirty="0">
                <a:solidFill>
                  <a:schemeClr val="tx1"/>
                </a:solidFill>
                <a:ea typeface="Segoe UI" pitchFamily="34" charset="0"/>
                <a:cs typeface="Segoe UI" pitchFamily="34" charset="0"/>
              </a:rPr>
              <a:t>套接字通信原语</a:t>
            </a:r>
          </a:p>
        </p:txBody>
      </p:sp>
      <p:cxnSp>
        <p:nvCxnSpPr>
          <p:cNvPr id="53" name="直线箭头连接符 52">
            <a:extLst>
              <a:ext uri="{FF2B5EF4-FFF2-40B4-BE49-F238E27FC236}">
                <a16:creationId xmlns:a16="http://schemas.microsoft.com/office/drawing/2014/main" id="{EFE9E9CE-8E9B-1A40-AFB4-84EC43EDCE96}"/>
              </a:ext>
            </a:extLst>
          </p:cNvPr>
          <p:cNvCxnSpPr>
            <a:cxnSpLocks/>
            <a:stCxn id="21" idx="3"/>
            <a:endCxn id="61" idx="1"/>
          </p:cNvCxnSpPr>
          <p:nvPr/>
        </p:nvCxnSpPr>
        <p:spPr>
          <a:xfrm flipV="1">
            <a:off x="5213505" y="4262079"/>
            <a:ext cx="1659780" cy="988449"/>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1666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P spid="51" grpId="0" animBg="1"/>
      <p:bldP spid="73" grpId="0" animBg="1"/>
      <p:bldP spid="74" grpId="0" animBg="1"/>
      <p:bldP spid="75" grpId="0" animBg="1"/>
      <p:bldP spid="7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95276"/>
            <a:ext cx="9309200" cy="917575"/>
          </a:xfrm>
        </p:spPr>
        <p:txBody>
          <a:bodyPr/>
          <a:lstStyle/>
          <a:p>
            <a:r>
              <a:rPr lang="zh-CN" altLang="en-US" dirty="0"/>
              <a:t>软件网络功能的性能瓶颈</a:t>
            </a:r>
          </a:p>
        </p:txBody>
      </p:sp>
      <p:sp>
        <p:nvSpPr>
          <p:cNvPr id="3" name="Text Placeholder 2"/>
          <p:cNvSpPr>
            <a:spLocks noGrp="1"/>
          </p:cNvSpPr>
          <p:nvPr>
            <p:ph type="body" sz="quarter" idx="10"/>
          </p:nvPr>
        </p:nvSpPr>
        <p:spPr>
          <a:xfrm>
            <a:off x="274637" y="1212851"/>
            <a:ext cx="9051925" cy="5450723"/>
          </a:xfrm>
        </p:spPr>
        <p:txBody>
          <a:bodyPr/>
          <a:lstStyle/>
          <a:p>
            <a:r>
              <a:rPr lang="zh-CN" altLang="en-US" dirty="0"/>
              <a:t>处理能力受限</a:t>
            </a:r>
            <a:endParaRPr lang="en-US" altLang="zh-CN" dirty="0"/>
          </a:p>
          <a:p>
            <a:pPr lvl="1" defTabSz="932742">
              <a:spcAft>
                <a:spcPts val="600"/>
              </a:spcAft>
            </a:pPr>
            <a:r>
              <a:rPr lang="zh-CN" altLang="en-US" sz="2400" dirty="0">
                <a:gradFill>
                  <a:gsLst>
                    <a:gs pos="2917">
                      <a:schemeClr val="tx1"/>
                    </a:gs>
                    <a:gs pos="30000">
                      <a:schemeClr val="tx1"/>
                    </a:gs>
                  </a:gsLst>
                  <a:lin ang="5400000" scaled="0"/>
                </a:gradFill>
                <a:sym typeface="Wingdings" panose="05000000000000000000" pitchFamily="2" charset="2"/>
              </a:rPr>
              <a:t>处理 </a:t>
            </a:r>
            <a:r>
              <a:rPr lang="en-US" altLang="zh-CN" sz="2400" dirty="0">
                <a:gradFill>
                  <a:gsLst>
                    <a:gs pos="2917">
                      <a:schemeClr val="tx1"/>
                    </a:gs>
                    <a:gs pos="30000">
                      <a:schemeClr val="tx1"/>
                    </a:gs>
                  </a:gsLst>
                  <a:lin ang="5400000" scaled="0"/>
                </a:gradFill>
                <a:sym typeface="Wingdings" panose="05000000000000000000" pitchFamily="2" charset="2"/>
              </a:rPr>
              <a:t>40 </a:t>
            </a:r>
            <a:r>
              <a:rPr lang="en-US" altLang="zh-CN" sz="2400" dirty="0" err="1">
                <a:gradFill>
                  <a:gsLst>
                    <a:gs pos="2917">
                      <a:schemeClr val="tx1"/>
                    </a:gs>
                    <a:gs pos="30000">
                      <a:schemeClr val="tx1"/>
                    </a:gs>
                  </a:gsLst>
                  <a:lin ang="5400000" scaled="0"/>
                </a:gradFill>
                <a:sym typeface="Wingdings" panose="05000000000000000000" pitchFamily="2" charset="2"/>
              </a:rPr>
              <a:t>Gbps</a:t>
            </a:r>
            <a:r>
              <a:rPr lang="en-US" altLang="zh-CN" sz="2400" dirty="0">
                <a:gradFill>
                  <a:gsLst>
                    <a:gs pos="2917">
                      <a:schemeClr val="tx1"/>
                    </a:gs>
                    <a:gs pos="30000">
                      <a:schemeClr val="tx1"/>
                    </a:gs>
                  </a:gsLst>
                  <a:lin ang="5400000" scaled="0"/>
                </a:gradFill>
                <a:sym typeface="Wingdings" panose="05000000000000000000" pitchFamily="2" charset="2"/>
              </a:rPr>
              <a:t> </a:t>
            </a:r>
            <a:r>
              <a:rPr lang="zh-CN" altLang="en-US" sz="2400" dirty="0">
                <a:gradFill>
                  <a:gsLst>
                    <a:gs pos="2917">
                      <a:schemeClr val="tx1"/>
                    </a:gs>
                    <a:gs pos="30000">
                      <a:schemeClr val="tx1"/>
                    </a:gs>
                  </a:gsLst>
                  <a:lin ang="5400000" scaled="0"/>
                </a:gradFill>
                <a:sym typeface="Wingdings" panose="05000000000000000000" pitchFamily="2" charset="2"/>
              </a:rPr>
              <a:t>线速所需的 </a:t>
            </a:r>
            <a:r>
              <a:rPr lang="en-US" altLang="zh-CN" sz="2400" dirty="0">
                <a:gradFill>
                  <a:gsLst>
                    <a:gs pos="2917">
                      <a:schemeClr val="tx1"/>
                    </a:gs>
                    <a:gs pos="30000">
                      <a:schemeClr val="tx1"/>
                    </a:gs>
                  </a:gsLst>
                  <a:lin ang="5400000" scaled="0"/>
                </a:gradFill>
                <a:sym typeface="Wingdings" panose="05000000000000000000" pitchFamily="2" charset="2"/>
              </a:rPr>
              <a:t>CPU </a:t>
            </a:r>
            <a:r>
              <a:rPr lang="zh-CN" altLang="en-US" sz="2400" dirty="0">
                <a:gradFill>
                  <a:gsLst>
                    <a:gs pos="2917">
                      <a:schemeClr val="tx1"/>
                    </a:gs>
                    <a:gs pos="30000">
                      <a:schemeClr val="tx1"/>
                    </a:gs>
                  </a:gsLst>
                  <a:lin ang="5400000" scaled="0"/>
                </a:gradFill>
                <a:sym typeface="Wingdings" panose="05000000000000000000" pitchFamily="2" charset="2"/>
              </a:rPr>
              <a:t>核数</a:t>
            </a:r>
            <a:endParaRPr lang="en-US" altLang="zh-CN" sz="2400" dirty="0">
              <a:gradFill>
                <a:gsLst>
                  <a:gs pos="2917">
                    <a:schemeClr val="tx1"/>
                  </a:gs>
                  <a:gs pos="30000">
                    <a:schemeClr val="tx1"/>
                  </a:gs>
                </a:gsLst>
                <a:lin ang="5400000" scaled="0"/>
              </a:gradFill>
              <a:sym typeface="Wingdings" panose="05000000000000000000" pitchFamily="2" charset="2"/>
            </a:endParaRPr>
          </a:p>
          <a:p>
            <a:pPr lvl="1"/>
            <a:endParaRPr lang="en-US" altLang="zh-CN" dirty="0">
              <a:sym typeface="Wingdings" panose="05000000000000000000" pitchFamily="2" charset="2"/>
            </a:endParaRPr>
          </a:p>
          <a:p>
            <a:pPr lvl="1"/>
            <a:endParaRPr lang="en-US" altLang="zh-CN" dirty="0">
              <a:sym typeface="Wingdings" panose="05000000000000000000" pitchFamily="2" charset="2"/>
            </a:endParaRPr>
          </a:p>
          <a:p>
            <a:pPr lvl="1"/>
            <a:endParaRPr lang="en-US" altLang="zh-CN" dirty="0">
              <a:sym typeface="Wingdings" panose="05000000000000000000" pitchFamily="2" charset="2"/>
            </a:endParaRPr>
          </a:p>
          <a:p>
            <a:pPr lvl="1"/>
            <a:endParaRPr lang="en-US" altLang="zh-CN" dirty="0">
              <a:sym typeface="Wingdings" panose="05000000000000000000" pitchFamily="2" charset="2"/>
            </a:endParaRPr>
          </a:p>
          <a:p>
            <a:pPr lvl="1"/>
            <a:endParaRPr lang="en-US" altLang="zh-CN" dirty="0">
              <a:sym typeface="Wingdings" panose="05000000000000000000" pitchFamily="2" charset="2"/>
            </a:endParaRPr>
          </a:p>
          <a:p>
            <a:endParaRPr lang="en-US" altLang="zh-CN" dirty="0">
              <a:sym typeface="Wingdings" panose="05000000000000000000" pitchFamily="2" charset="2"/>
            </a:endParaRPr>
          </a:p>
          <a:p>
            <a:r>
              <a:rPr lang="zh-CN" altLang="en-US" dirty="0">
                <a:sym typeface="Wingdings" panose="05000000000000000000" pitchFamily="2" charset="2"/>
              </a:rPr>
              <a:t>膨胀且不稳定的延迟</a:t>
            </a:r>
            <a:endParaRPr lang="en-US" altLang="zh-CN" dirty="0">
              <a:sym typeface="Wingdings" panose="05000000000000000000" pitchFamily="2" charset="2"/>
            </a:endParaRPr>
          </a:p>
          <a:p>
            <a:pPr lvl="1" defTabSz="932742">
              <a:spcAft>
                <a:spcPts val="600"/>
              </a:spcAft>
            </a:pPr>
            <a:r>
              <a:rPr lang="zh-CN" altLang="en-US" sz="2400" dirty="0">
                <a:gradFill>
                  <a:gsLst>
                    <a:gs pos="2917">
                      <a:schemeClr val="tx1"/>
                    </a:gs>
                    <a:gs pos="30000">
                      <a:schemeClr val="tx1"/>
                    </a:gs>
                  </a:gsLst>
                  <a:lin ang="5400000" scaled="0"/>
                </a:gradFill>
              </a:rPr>
              <a:t>给数据平面增加了数十微秒至数毫秒的延迟</a:t>
            </a:r>
            <a:endParaRPr lang="en-US" altLang="zh-CN" sz="2400" dirty="0">
              <a:gradFill>
                <a:gsLst>
                  <a:gs pos="2917">
                    <a:schemeClr val="tx1"/>
                  </a:gs>
                  <a:gs pos="30000">
                    <a:schemeClr val="tx1"/>
                  </a:gs>
                </a:gsLst>
                <a:lin ang="5400000" scaled="0"/>
              </a:gradFill>
            </a:endParaRPr>
          </a:p>
          <a:p>
            <a:pPr lvl="1" defTabSz="932742">
              <a:spcAft>
                <a:spcPts val="600"/>
              </a:spcAft>
            </a:pPr>
            <a:r>
              <a:rPr lang="zh-CN" altLang="en-US" sz="2400" dirty="0">
                <a:gradFill>
                  <a:gsLst>
                    <a:gs pos="2917">
                      <a:schemeClr val="tx1"/>
                    </a:gs>
                    <a:gs pos="30000">
                      <a:schemeClr val="tx1"/>
                    </a:gs>
                  </a:gsLst>
                  <a:lin ang="5400000" scaled="0"/>
                </a:gradFill>
              </a:rPr>
              <a:t>在高负载下的延迟膨胀更加严重</a:t>
            </a:r>
            <a:endParaRPr lang="en-US" altLang="zh-CN" sz="2400" dirty="0">
              <a:gradFill>
                <a:gsLst>
                  <a:gs pos="2917">
                    <a:schemeClr val="tx1"/>
                  </a:gs>
                  <a:gs pos="30000">
                    <a:schemeClr val="tx1"/>
                  </a:gs>
                </a:gsLst>
                <a:lin ang="5400000" scaled="0"/>
              </a:gradFill>
            </a:endParaRPr>
          </a:p>
          <a:p>
            <a:pPr lvl="1" defTabSz="932742">
              <a:spcAft>
                <a:spcPts val="600"/>
              </a:spcAft>
            </a:pPr>
            <a:r>
              <a:rPr lang="zh-CN" altLang="en-US" sz="2400" dirty="0">
                <a:gradFill>
                  <a:gsLst>
                    <a:gs pos="2917">
                      <a:schemeClr val="tx1"/>
                    </a:gs>
                    <a:gs pos="30000">
                      <a:schemeClr val="tx1"/>
                    </a:gs>
                  </a:gsLst>
                  <a:lin ang="5400000" scaled="0"/>
                </a:gradFill>
              </a:rPr>
              <a:t>然而 </a:t>
            </a:r>
            <a:r>
              <a:rPr lang="en-US" altLang="zh-CN" sz="2400" dirty="0">
                <a:gradFill>
                  <a:gsLst>
                    <a:gs pos="2917">
                      <a:schemeClr val="tx1"/>
                    </a:gs>
                    <a:gs pos="30000">
                      <a:schemeClr val="tx1"/>
                    </a:gs>
                  </a:gsLst>
                  <a:lin ang="5400000" scaled="0"/>
                </a:gradFill>
              </a:rPr>
              <a:t>1 </a:t>
            </a:r>
            <a:r>
              <a:rPr lang="zh-CN" altLang="en-US" sz="2400" dirty="0">
                <a:gradFill>
                  <a:gsLst>
                    <a:gs pos="2917">
                      <a:schemeClr val="tx1"/>
                    </a:gs>
                    <a:gs pos="30000">
                      <a:schemeClr val="tx1"/>
                    </a:gs>
                  </a:gsLst>
                  <a:lin ang="5400000" scaled="0"/>
                </a:gradFill>
              </a:rPr>
              <a:t>毫秒的延迟就已经违反服务质量保证</a:t>
            </a:r>
            <a:endParaRPr lang="en-US" altLang="zh-CN" sz="2400" dirty="0">
              <a:gradFill>
                <a:gsLst>
                  <a:gs pos="2917">
                    <a:schemeClr val="tx1"/>
                  </a:gs>
                  <a:gs pos="30000">
                    <a:schemeClr val="tx1"/>
                  </a:gs>
                </a:gsLst>
                <a:lin ang="5400000" scaled="0"/>
              </a:gradFill>
            </a:endParaRPr>
          </a:p>
        </p:txBody>
      </p:sp>
      <p:graphicFrame>
        <p:nvGraphicFramePr>
          <p:cNvPr id="4" name="Table 3"/>
          <p:cNvGraphicFramePr>
            <a:graphicFrameLocks noGrp="1"/>
          </p:cNvGraphicFramePr>
          <p:nvPr>
            <p:extLst>
              <p:ext uri="{D42A27DB-BD31-4B8C-83A1-F6EECF244321}">
                <p14:modId xmlns:p14="http://schemas.microsoft.com/office/powerpoint/2010/main" val="1465248586"/>
              </p:ext>
            </p:extLst>
          </p:nvPr>
        </p:nvGraphicFramePr>
        <p:xfrm>
          <a:off x="419131" y="2272713"/>
          <a:ext cx="8632794" cy="1798320"/>
        </p:xfrm>
        <a:graphic>
          <a:graphicData uri="http://schemas.openxmlformats.org/drawingml/2006/table">
            <a:tbl>
              <a:tblPr firstRow="1" bandRow="1">
                <a:tableStyleId>{5C22544A-7EE6-4342-B048-85BDC9FD1C3A}</a:tableStyleId>
              </a:tblPr>
              <a:tblGrid>
                <a:gridCol w="2410727">
                  <a:extLst>
                    <a:ext uri="{9D8B030D-6E8A-4147-A177-3AD203B41FA5}">
                      <a16:colId xmlns:a16="http://schemas.microsoft.com/office/drawing/2014/main" val="20000"/>
                    </a:ext>
                  </a:extLst>
                </a:gridCol>
                <a:gridCol w="2134365">
                  <a:extLst>
                    <a:ext uri="{9D8B030D-6E8A-4147-A177-3AD203B41FA5}">
                      <a16:colId xmlns:a16="http://schemas.microsoft.com/office/drawing/2014/main" val="20001"/>
                    </a:ext>
                  </a:extLst>
                </a:gridCol>
                <a:gridCol w="1929228">
                  <a:extLst>
                    <a:ext uri="{9D8B030D-6E8A-4147-A177-3AD203B41FA5}">
                      <a16:colId xmlns:a16="http://schemas.microsoft.com/office/drawing/2014/main" val="20002"/>
                    </a:ext>
                  </a:extLst>
                </a:gridCol>
                <a:gridCol w="2158474">
                  <a:extLst>
                    <a:ext uri="{9D8B030D-6E8A-4147-A177-3AD203B41FA5}">
                      <a16:colId xmlns:a16="http://schemas.microsoft.com/office/drawing/2014/main" val="20003"/>
                    </a:ext>
                  </a:extLst>
                </a:gridCol>
              </a:tblGrid>
              <a:tr h="370840">
                <a:tc>
                  <a:txBody>
                    <a:bodyPr/>
                    <a:lstStyle/>
                    <a:p>
                      <a:r>
                        <a:rPr lang="zh-CN" altLang="en-US" sz="2000" dirty="0"/>
                        <a:t>网络功能</a:t>
                      </a:r>
                      <a:endParaRPr lang="en-US" sz="2000" dirty="0"/>
                    </a:p>
                  </a:txBody>
                  <a:tcPr/>
                </a:tc>
                <a:tc>
                  <a:txBody>
                    <a:bodyPr/>
                    <a:lstStyle/>
                    <a:p>
                      <a:r>
                        <a:rPr lang="zh-CN" altLang="en-US" sz="2000" dirty="0"/>
                        <a:t>软件实现</a:t>
                      </a:r>
                      <a:endParaRPr lang="en-US" sz="2000" dirty="0"/>
                    </a:p>
                  </a:txBody>
                  <a:tcPr/>
                </a:tc>
                <a:tc>
                  <a:txBody>
                    <a:bodyPr/>
                    <a:lstStyle/>
                    <a:p>
                      <a:r>
                        <a:rPr lang="en-US" sz="2000" dirty="0"/>
                        <a:t>1500</a:t>
                      </a:r>
                      <a:r>
                        <a:rPr lang="en-US" sz="2000" baseline="0" dirty="0"/>
                        <a:t>B pkt</a:t>
                      </a:r>
                      <a:br>
                        <a:rPr lang="en-US" sz="2000" baseline="0" dirty="0"/>
                      </a:br>
                      <a:r>
                        <a:rPr lang="en-US" sz="2000" baseline="0" dirty="0"/>
                        <a:t>(</a:t>
                      </a:r>
                      <a:r>
                        <a:rPr lang="zh-CN" altLang="en-US" sz="2000" baseline="0" dirty="0"/>
                        <a:t>正常情况</a:t>
                      </a:r>
                      <a:r>
                        <a:rPr lang="en-US" sz="2000" baseline="0" dirty="0"/>
                        <a:t>)</a:t>
                      </a:r>
                      <a:endParaRPr lang="en-US" sz="2000" dirty="0"/>
                    </a:p>
                  </a:txBody>
                  <a:tcPr/>
                </a:tc>
                <a:tc>
                  <a:txBody>
                    <a:bodyPr/>
                    <a:lstStyle/>
                    <a:p>
                      <a:r>
                        <a:rPr lang="en-US" sz="2000" dirty="0"/>
                        <a:t>64B pkt</a:t>
                      </a:r>
                      <a:br>
                        <a:rPr lang="en-US" sz="2000" dirty="0"/>
                      </a:br>
                      <a:r>
                        <a:rPr lang="en-US" sz="2000" dirty="0"/>
                        <a:t>(</a:t>
                      </a:r>
                      <a:r>
                        <a:rPr lang="zh-CN" altLang="en-US" sz="2000" dirty="0"/>
                        <a:t>最坏情况</a:t>
                      </a:r>
                      <a:r>
                        <a:rPr lang="en-US" sz="2000" dirty="0"/>
                        <a:t>)</a:t>
                      </a:r>
                    </a:p>
                  </a:txBody>
                  <a:tcPr/>
                </a:tc>
                <a:extLst>
                  <a:ext uri="{0D108BD9-81ED-4DB2-BD59-A6C34878D82A}">
                    <a16:rowId xmlns:a16="http://schemas.microsoft.com/office/drawing/2014/main" val="10000"/>
                  </a:ext>
                </a:extLst>
              </a:tr>
              <a:tr h="370840">
                <a:tc>
                  <a:txBody>
                    <a:bodyPr/>
                    <a:lstStyle/>
                    <a:p>
                      <a:r>
                        <a:rPr lang="en-US" sz="2000" dirty="0">
                          <a:solidFill>
                            <a:schemeClr val="tx1">
                              <a:lumMod val="50000"/>
                            </a:schemeClr>
                          </a:solidFill>
                        </a:rPr>
                        <a:t>NVGRE</a:t>
                      </a:r>
                      <a:r>
                        <a:rPr lang="en-US" sz="2000" baseline="0" dirty="0">
                          <a:solidFill>
                            <a:schemeClr val="tx1">
                              <a:lumMod val="50000"/>
                            </a:schemeClr>
                          </a:solidFill>
                        </a:rPr>
                        <a:t> </a:t>
                      </a:r>
                      <a:r>
                        <a:rPr lang="zh-CN" altLang="en-US" sz="2000" baseline="0" dirty="0">
                          <a:solidFill>
                            <a:schemeClr val="tx1">
                              <a:lumMod val="50000"/>
                            </a:schemeClr>
                          </a:solidFill>
                        </a:rPr>
                        <a:t>隧道解包</a:t>
                      </a:r>
                      <a:endParaRPr lang="en-US" sz="2000" dirty="0">
                        <a:solidFill>
                          <a:schemeClr val="tx1">
                            <a:lumMod val="50000"/>
                          </a:schemeClr>
                        </a:solidFill>
                      </a:endParaRPr>
                    </a:p>
                  </a:txBody>
                  <a:tcPr/>
                </a:tc>
                <a:tc>
                  <a:txBody>
                    <a:bodyPr/>
                    <a:lstStyle/>
                    <a:p>
                      <a:r>
                        <a:rPr lang="en-US" sz="2000" dirty="0">
                          <a:solidFill>
                            <a:schemeClr val="tx1">
                              <a:lumMod val="50000"/>
                            </a:schemeClr>
                          </a:solidFill>
                        </a:rPr>
                        <a:t>Hyper-V</a:t>
                      </a:r>
                      <a:r>
                        <a:rPr lang="en-US" sz="2000" baseline="0" dirty="0">
                          <a:solidFill>
                            <a:schemeClr val="tx1">
                              <a:lumMod val="50000"/>
                            </a:schemeClr>
                          </a:solidFill>
                        </a:rPr>
                        <a:t> </a:t>
                      </a:r>
                      <a:r>
                        <a:rPr lang="zh-CN" altLang="en-US" sz="2000" baseline="0" dirty="0">
                          <a:solidFill>
                            <a:schemeClr val="tx1">
                              <a:lumMod val="50000"/>
                            </a:schemeClr>
                          </a:solidFill>
                        </a:rPr>
                        <a:t>虚拟交换机</a:t>
                      </a:r>
                      <a:endParaRPr lang="en-US" sz="2000" dirty="0">
                        <a:solidFill>
                          <a:schemeClr val="tx1">
                            <a:lumMod val="50000"/>
                          </a:schemeClr>
                        </a:solidFill>
                      </a:endParaRPr>
                    </a:p>
                  </a:txBody>
                  <a:tcPr/>
                </a:tc>
                <a:tc>
                  <a:txBody>
                    <a:bodyPr/>
                    <a:lstStyle/>
                    <a:p>
                      <a:r>
                        <a:rPr lang="en-US" sz="2000" b="1" dirty="0">
                          <a:solidFill>
                            <a:schemeClr val="tx1">
                              <a:lumMod val="50000"/>
                            </a:schemeClr>
                          </a:solidFill>
                        </a:rPr>
                        <a:t>5</a:t>
                      </a:r>
                    </a:p>
                  </a:txBody>
                  <a:tcPr/>
                </a:tc>
                <a:tc>
                  <a:txBody>
                    <a:bodyPr/>
                    <a:lstStyle/>
                    <a:p>
                      <a:r>
                        <a:rPr lang="en-US" sz="2000" b="1" dirty="0">
                          <a:solidFill>
                            <a:schemeClr val="tx1">
                              <a:lumMod val="50000"/>
                            </a:schemeClr>
                          </a:solidFill>
                        </a:rPr>
                        <a:t>100</a:t>
                      </a:r>
                    </a:p>
                  </a:txBody>
                  <a:tcPr/>
                </a:tc>
                <a:extLst>
                  <a:ext uri="{0D108BD9-81ED-4DB2-BD59-A6C34878D82A}">
                    <a16:rowId xmlns:a16="http://schemas.microsoft.com/office/drawing/2014/main" val="10001"/>
                  </a:ext>
                </a:extLst>
              </a:tr>
              <a:tr h="370840">
                <a:tc>
                  <a:txBody>
                    <a:bodyPr/>
                    <a:lstStyle/>
                    <a:p>
                      <a:r>
                        <a:rPr lang="zh-CN" altLang="en-US" sz="2000" dirty="0">
                          <a:solidFill>
                            <a:schemeClr val="tx1">
                              <a:lumMod val="50000"/>
                            </a:schemeClr>
                          </a:solidFill>
                        </a:rPr>
                        <a:t>防火墙 </a:t>
                      </a:r>
                      <a:r>
                        <a:rPr lang="en-US" sz="2000" dirty="0">
                          <a:solidFill>
                            <a:schemeClr val="tx1">
                              <a:lumMod val="50000"/>
                            </a:schemeClr>
                          </a:solidFill>
                        </a:rPr>
                        <a:t>(8K</a:t>
                      </a:r>
                      <a:r>
                        <a:rPr lang="en-US" sz="2000" baseline="0" dirty="0">
                          <a:solidFill>
                            <a:schemeClr val="tx1">
                              <a:lumMod val="50000"/>
                            </a:schemeClr>
                          </a:solidFill>
                        </a:rPr>
                        <a:t> </a:t>
                      </a:r>
                      <a:r>
                        <a:rPr lang="zh-CN" altLang="en-US" sz="2000" baseline="0" dirty="0">
                          <a:solidFill>
                            <a:schemeClr val="tx1">
                              <a:lumMod val="50000"/>
                            </a:schemeClr>
                          </a:solidFill>
                        </a:rPr>
                        <a:t>规则</a:t>
                      </a:r>
                      <a:r>
                        <a:rPr lang="en-US" sz="2000" dirty="0">
                          <a:solidFill>
                            <a:schemeClr val="tx1">
                              <a:lumMod val="50000"/>
                            </a:schemeClr>
                          </a:solidFill>
                        </a:rPr>
                        <a:t>)</a:t>
                      </a:r>
                    </a:p>
                  </a:txBody>
                  <a:tcPr/>
                </a:tc>
                <a:tc>
                  <a:txBody>
                    <a:bodyPr/>
                    <a:lstStyle/>
                    <a:p>
                      <a:r>
                        <a:rPr lang="en-US" sz="2000" dirty="0">
                          <a:solidFill>
                            <a:schemeClr val="tx1">
                              <a:lumMod val="50000"/>
                            </a:schemeClr>
                          </a:solidFill>
                        </a:rPr>
                        <a:t>Linux</a:t>
                      </a:r>
                      <a:r>
                        <a:rPr lang="en-US" sz="2000" baseline="0" dirty="0">
                          <a:solidFill>
                            <a:schemeClr val="tx1">
                              <a:lumMod val="50000"/>
                            </a:schemeClr>
                          </a:solidFill>
                        </a:rPr>
                        <a:t> </a:t>
                      </a:r>
                      <a:r>
                        <a:rPr lang="en-US" sz="2000" baseline="0" dirty="0" err="1">
                          <a:solidFill>
                            <a:schemeClr val="tx1">
                              <a:lumMod val="50000"/>
                            </a:schemeClr>
                          </a:solidFill>
                        </a:rPr>
                        <a:t>iptables</a:t>
                      </a:r>
                      <a:endParaRPr lang="en-US" sz="2000" dirty="0">
                        <a:solidFill>
                          <a:schemeClr val="tx1">
                            <a:lumMod val="50000"/>
                          </a:schemeClr>
                        </a:solidFill>
                      </a:endParaRPr>
                    </a:p>
                  </a:txBody>
                  <a:tcPr/>
                </a:tc>
                <a:tc>
                  <a:txBody>
                    <a:bodyPr/>
                    <a:lstStyle/>
                    <a:p>
                      <a:r>
                        <a:rPr lang="en-US" sz="2000" b="1" dirty="0">
                          <a:solidFill>
                            <a:schemeClr val="tx1">
                              <a:lumMod val="50000"/>
                            </a:schemeClr>
                          </a:solidFill>
                        </a:rPr>
                        <a:t>21</a:t>
                      </a:r>
                    </a:p>
                  </a:txBody>
                  <a:tcPr/>
                </a:tc>
                <a:tc>
                  <a:txBody>
                    <a:bodyPr/>
                    <a:lstStyle/>
                    <a:p>
                      <a:r>
                        <a:rPr lang="en-US" sz="2000" b="1" dirty="0">
                          <a:solidFill>
                            <a:schemeClr val="tx1">
                              <a:lumMod val="50000"/>
                            </a:schemeClr>
                          </a:solidFill>
                        </a:rPr>
                        <a:t>480</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4042014"/>
      </p:ext>
    </p:extLst>
  </p:cSld>
  <p:clrMapOvr>
    <a:masterClrMapping/>
  </p:clrMapOvr>
  <p:transition advTm="5498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516062"/>
            <a:ext cx="8777288" cy="5336846"/>
          </a:xfrm>
        </p:spPr>
        <p:txBody>
          <a:bodyPr/>
          <a:lstStyle/>
          <a:p>
            <a:r>
              <a:rPr lang="zh-CN" altLang="en-US" dirty="0"/>
              <a:t>背景</a:t>
            </a:r>
            <a:endParaRPr lang="en-US" altLang="zh-CN" dirty="0"/>
          </a:p>
          <a:p>
            <a:pPr marL="342900" indent="-342900">
              <a:buFont typeface="Arial" panose="020B0604020202020204" pitchFamily="34" charset="0"/>
              <a:buChar char="•"/>
            </a:pPr>
            <a:r>
              <a:rPr lang="zh-CN" altLang="en-US" sz="2400" dirty="0">
                <a:solidFill>
                  <a:schemeClr val="tx1">
                    <a:lumMod val="75000"/>
                  </a:schemeClr>
                </a:solidFill>
              </a:rPr>
              <a:t>数据中心</a:t>
            </a:r>
            <a:endParaRPr lang="en-US" altLang="zh-CN" sz="2400" dirty="0">
              <a:solidFill>
                <a:schemeClr val="tx1">
                  <a:lumMod val="75000"/>
                </a:schemeClr>
              </a:solidFill>
            </a:endParaRPr>
          </a:p>
          <a:p>
            <a:pPr marL="342900" indent="-342900">
              <a:buFont typeface="Arial" panose="020B0604020202020204" pitchFamily="34" charset="0"/>
              <a:buChar char="•"/>
            </a:pPr>
            <a:r>
              <a:rPr lang="zh-CN" altLang="en-US" sz="2400" dirty="0">
                <a:solidFill>
                  <a:schemeClr val="tx1">
                    <a:lumMod val="75000"/>
                  </a:schemeClr>
                </a:solidFill>
              </a:rPr>
              <a:t>异构计算</a:t>
            </a:r>
            <a:endParaRPr lang="en-US" altLang="zh-CN" sz="2400" dirty="0">
              <a:solidFill>
                <a:schemeClr val="tx1">
                  <a:lumMod val="75000"/>
                </a:schemeClr>
              </a:solidFill>
            </a:endParaRPr>
          </a:p>
          <a:p>
            <a:r>
              <a:rPr lang="en-US" altLang="zh-CN" b="1" dirty="0"/>
              <a:t>FPGA</a:t>
            </a:r>
            <a:r>
              <a:rPr lang="zh-CN" altLang="en-US" b="1" dirty="0"/>
              <a:t>在数据中心的应用</a:t>
            </a:r>
            <a:endParaRPr lang="en-US" altLang="zh-CN" b="1" dirty="0"/>
          </a:p>
          <a:p>
            <a:pPr marL="342900" indent="-342900">
              <a:lnSpc>
                <a:spcPct val="120000"/>
              </a:lnSpc>
              <a:buFont typeface="Arial" pitchFamily="34" charset="0"/>
              <a:buChar char="•"/>
            </a:pPr>
            <a:r>
              <a:rPr lang="zh-CN" altLang="en-US" sz="2400" dirty="0">
                <a:solidFill>
                  <a:schemeClr val="tx1"/>
                </a:solidFill>
                <a:latin typeface="Segoe UI"/>
              </a:rPr>
              <a:t>云计算基础设施加速</a:t>
            </a:r>
            <a:br>
              <a:rPr lang="en-US" altLang="zh-CN" sz="2400" dirty="0">
                <a:solidFill>
                  <a:schemeClr val="tx1"/>
                </a:solidFill>
                <a:latin typeface="Segoe UI"/>
              </a:rPr>
            </a:br>
            <a:r>
              <a:rPr lang="en-US" altLang="zh-CN" sz="2400" dirty="0">
                <a:solidFill>
                  <a:schemeClr val="tx1"/>
                </a:solidFill>
                <a:latin typeface="Segoe UI"/>
              </a:rPr>
              <a:t>--</a:t>
            </a:r>
            <a:r>
              <a:rPr lang="zh-CN" altLang="en-US" sz="2400" dirty="0">
                <a:solidFill>
                  <a:schemeClr val="tx1"/>
                </a:solidFill>
                <a:latin typeface="Segoe UI"/>
              </a:rPr>
              <a:t>   网络虚拟化加速</a:t>
            </a:r>
            <a:br>
              <a:rPr lang="en-US" altLang="zh-CN" sz="2400" dirty="0">
                <a:solidFill>
                  <a:schemeClr val="tx1"/>
                </a:solidFill>
                <a:latin typeface="Segoe UI"/>
              </a:rPr>
            </a:br>
            <a:r>
              <a:rPr lang="en-US" altLang="zh-CN" sz="2400" dirty="0">
                <a:solidFill>
                  <a:schemeClr val="tx1"/>
                </a:solidFill>
                <a:latin typeface="Segoe UI"/>
              </a:rPr>
              <a:t>--</a:t>
            </a:r>
            <a:r>
              <a:rPr lang="zh-CN" altLang="en-US" sz="2400" dirty="0">
                <a:solidFill>
                  <a:schemeClr val="tx1"/>
                </a:solidFill>
                <a:latin typeface="Segoe UI"/>
              </a:rPr>
              <a:t>   分布式数据结构加速</a:t>
            </a:r>
            <a:endParaRPr lang="en-US" altLang="zh-CN" sz="2400" dirty="0">
              <a:solidFill>
                <a:schemeClr val="tx1"/>
              </a:solidFill>
              <a:latin typeface="Segoe UI"/>
            </a:endParaRPr>
          </a:p>
          <a:p>
            <a:pPr marL="342900" indent="-342900">
              <a:buFont typeface="Arial" pitchFamily="34" charset="0"/>
              <a:buChar char="•"/>
            </a:pPr>
            <a:r>
              <a:rPr lang="zh-CN" altLang="en-US" sz="2400" dirty="0">
                <a:solidFill>
                  <a:schemeClr val="tx1"/>
                </a:solidFill>
                <a:latin typeface="Segoe UI"/>
              </a:rPr>
              <a:t>客户应用加速</a:t>
            </a:r>
            <a:endParaRPr lang="en-US" altLang="zh-CN" sz="2400" dirty="0">
              <a:solidFill>
                <a:schemeClr val="tx1"/>
              </a:solidFill>
              <a:latin typeface="Segoe UI"/>
            </a:endParaRPr>
          </a:p>
          <a:p>
            <a:r>
              <a:rPr lang="en-US" altLang="zh-CN" dirty="0"/>
              <a:t>FPGA</a:t>
            </a:r>
            <a:r>
              <a:rPr lang="zh-CN" altLang="en-US" dirty="0"/>
              <a:t>的编程挑战</a:t>
            </a:r>
            <a:endParaRPr lang="en-US" altLang="zh-CN" dirty="0"/>
          </a:p>
          <a:p>
            <a:pPr marL="342900" indent="-342900">
              <a:buFont typeface="Arial" panose="020B0604020202020204" pitchFamily="34" charset="0"/>
              <a:buChar char="•"/>
            </a:pPr>
            <a:r>
              <a:rPr lang="zh-CN" altLang="en-US" sz="2400" dirty="0">
                <a:solidFill>
                  <a:schemeClr val="tx1"/>
                </a:solidFill>
                <a:latin typeface="Segoe UI"/>
              </a:rPr>
              <a:t>高层次综合技术</a:t>
            </a:r>
            <a:endParaRPr lang="en-US" altLang="zh-CN" sz="2400" dirty="0">
              <a:solidFill>
                <a:schemeClr val="tx1"/>
              </a:solidFill>
              <a:latin typeface="Segoe UI"/>
            </a:endParaRPr>
          </a:p>
          <a:p>
            <a:pPr marL="342900" indent="-342900">
              <a:buFont typeface="Arial" panose="020B0604020202020204" pitchFamily="34" charset="0"/>
              <a:buChar char="•"/>
            </a:pPr>
            <a:r>
              <a:rPr lang="en-US" altLang="zh-CN" sz="2400" dirty="0">
                <a:solidFill>
                  <a:schemeClr val="tx1"/>
                </a:solidFill>
                <a:latin typeface="Segoe UI"/>
              </a:rPr>
              <a:t>10-100-1000</a:t>
            </a:r>
            <a:r>
              <a:rPr lang="zh-CN" altLang="en-US" sz="2400" dirty="0">
                <a:solidFill>
                  <a:schemeClr val="tx1"/>
                </a:solidFill>
                <a:latin typeface="Segoe UI"/>
              </a:rPr>
              <a:t>原则</a:t>
            </a:r>
            <a:endParaRPr lang="en-US" altLang="zh-CN" sz="2400" dirty="0">
              <a:solidFill>
                <a:schemeClr val="tx1"/>
              </a:solidFill>
              <a:latin typeface="Segoe UI"/>
            </a:endParaRPr>
          </a:p>
        </p:txBody>
      </p:sp>
      <p:sp>
        <p:nvSpPr>
          <p:cNvPr id="3" name="Title 2"/>
          <p:cNvSpPr>
            <a:spLocks noGrp="1"/>
          </p:cNvSpPr>
          <p:nvPr>
            <p:ph type="title"/>
          </p:nvPr>
        </p:nvSpPr>
        <p:spPr>
          <a:xfrm>
            <a:off x="274638" y="295277"/>
            <a:ext cx="8351043" cy="992185"/>
          </a:xfrm>
        </p:spPr>
        <p:txBody>
          <a:bodyPr/>
          <a:lstStyle/>
          <a:p>
            <a:r>
              <a:rPr lang="zh-CN" altLang="en-US" dirty="0"/>
              <a:t>提纲</a:t>
            </a:r>
            <a:endParaRPr lang="en-US" dirty="0"/>
          </a:p>
        </p:txBody>
      </p:sp>
    </p:spTree>
    <p:extLst>
      <p:ext uri="{BB962C8B-B14F-4D97-AF65-F5344CB8AC3E}">
        <p14:creationId xmlns:p14="http://schemas.microsoft.com/office/powerpoint/2010/main" val="43105368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witch networ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6590" y="1130488"/>
            <a:ext cx="1487628" cy="13195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zh-CN" altLang="en-US" dirty="0"/>
              <a:t>用什么异构硬件加速？</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436238063"/>
              </p:ext>
            </p:extLst>
          </p:nvPr>
        </p:nvGraphicFramePr>
        <p:xfrm>
          <a:off x="274638" y="2357066"/>
          <a:ext cx="8777287" cy="3480437"/>
        </p:xfrm>
        <a:graphic>
          <a:graphicData uri="http://schemas.openxmlformats.org/drawingml/2006/table">
            <a:tbl>
              <a:tblPr firstRow="1" bandRow="1">
                <a:tableStyleId>{2D5ABB26-0587-4C30-8999-92F81FD0307C}</a:tableStyleId>
              </a:tblPr>
              <a:tblGrid>
                <a:gridCol w="1813904">
                  <a:extLst>
                    <a:ext uri="{9D8B030D-6E8A-4147-A177-3AD203B41FA5}">
                      <a16:colId xmlns:a16="http://schemas.microsoft.com/office/drawing/2014/main" val="20000"/>
                    </a:ext>
                  </a:extLst>
                </a:gridCol>
                <a:gridCol w="1380457">
                  <a:extLst>
                    <a:ext uri="{9D8B030D-6E8A-4147-A177-3AD203B41FA5}">
                      <a16:colId xmlns:a16="http://schemas.microsoft.com/office/drawing/2014/main" val="20001"/>
                    </a:ext>
                  </a:extLst>
                </a:gridCol>
                <a:gridCol w="1511929">
                  <a:extLst>
                    <a:ext uri="{9D8B030D-6E8A-4147-A177-3AD203B41FA5}">
                      <a16:colId xmlns:a16="http://schemas.microsoft.com/office/drawing/2014/main" val="470561695"/>
                    </a:ext>
                  </a:extLst>
                </a:gridCol>
                <a:gridCol w="977753">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69244">
                  <a:extLst>
                    <a:ext uri="{9D8B030D-6E8A-4147-A177-3AD203B41FA5}">
                      <a16:colId xmlns:a16="http://schemas.microsoft.com/office/drawing/2014/main" val="20005"/>
                    </a:ext>
                  </a:extLst>
                </a:gridCol>
              </a:tblGrid>
              <a:tr h="673681">
                <a:tc>
                  <a:txBody>
                    <a:bodyPr/>
                    <a:lstStyle/>
                    <a:p>
                      <a:endParaRPr lang="en-US" sz="2100" dirty="0"/>
                    </a:p>
                  </a:txBody>
                  <a:tcPr marL="68584" marR="68584" marT="34292" marB="34292">
                    <a:lnB w="12700" cap="flat" cmpd="sng" algn="ctr">
                      <a:solidFill>
                        <a:schemeClr val="tx1"/>
                      </a:solidFill>
                      <a:prstDash val="solid"/>
                      <a:round/>
                      <a:headEnd type="none" w="med" len="med"/>
                      <a:tailEnd type="none" w="med" len="med"/>
                    </a:lnB>
                  </a:tcPr>
                </a:tc>
                <a:tc>
                  <a:txBody>
                    <a:bodyPr/>
                    <a:lstStyle/>
                    <a:p>
                      <a:pPr algn="l"/>
                      <a:r>
                        <a:rPr lang="en-US" altLang="zh-CN" sz="2100" dirty="0"/>
                        <a:t>C</a:t>
                      </a:r>
                      <a:r>
                        <a:rPr lang="en-US" sz="2100" dirty="0"/>
                        <a:t>PU</a:t>
                      </a:r>
                    </a:p>
                  </a:txBody>
                  <a:tcPr marL="68584" marR="68584" marT="34292" marB="34292">
                    <a:lnB w="12700" cap="flat" cmpd="sng" algn="ctr">
                      <a:solidFill>
                        <a:schemeClr val="tx1"/>
                      </a:solidFill>
                      <a:prstDash val="solid"/>
                      <a:round/>
                      <a:headEnd type="none" w="med" len="med"/>
                      <a:tailEnd type="none" w="med" len="med"/>
                    </a:lnB>
                  </a:tcPr>
                </a:tc>
                <a:tc>
                  <a:txBody>
                    <a:bodyPr/>
                    <a:lstStyle/>
                    <a:p>
                      <a:pPr algn="l"/>
                      <a:r>
                        <a:rPr lang="en-US" altLang="zh-CN" sz="2100" dirty="0"/>
                        <a:t>GPU</a:t>
                      </a:r>
                      <a:endParaRPr lang="en-US" sz="2100" dirty="0"/>
                    </a:p>
                  </a:txBody>
                  <a:tcPr marL="68584" marR="68584" marT="34292" marB="34292">
                    <a:lnB w="12700" cap="flat" cmpd="sng" algn="ctr">
                      <a:solidFill>
                        <a:schemeClr val="tx1"/>
                      </a:solidFill>
                      <a:prstDash val="solid"/>
                      <a:round/>
                      <a:headEnd type="none" w="med" len="med"/>
                      <a:tailEnd type="none" w="med" len="med"/>
                    </a:lnB>
                  </a:tcPr>
                </a:tc>
                <a:tc>
                  <a:txBody>
                    <a:bodyPr/>
                    <a:lstStyle/>
                    <a:p>
                      <a:pPr algn="l"/>
                      <a:r>
                        <a:rPr lang="en-US" altLang="zh-CN" sz="2100" dirty="0"/>
                        <a:t>FPGA</a:t>
                      </a:r>
                      <a:endParaRPr lang="en-US" sz="2100" dirty="0"/>
                    </a:p>
                  </a:txBody>
                  <a:tcPr marL="68584" marR="68584" marT="34292" marB="34292">
                    <a:lnB w="12700" cap="flat" cmpd="sng" algn="ctr">
                      <a:solidFill>
                        <a:schemeClr val="tx1"/>
                      </a:solidFill>
                      <a:prstDash val="solid"/>
                      <a:round/>
                      <a:headEnd type="none" w="med" len="med"/>
                      <a:tailEnd type="none" w="med" len="med"/>
                    </a:lnB>
                  </a:tcPr>
                </a:tc>
                <a:tc>
                  <a:txBody>
                    <a:bodyPr/>
                    <a:lstStyle/>
                    <a:p>
                      <a:pPr algn="l"/>
                      <a:r>
                        <a:rPr lang="zh-CN" altLang="en-US" sz="2100" dirty="0"/>
                        <a:t>网络处理器（</a:t>
                      </a:r>
                      <a:r>
                        <a:rPr lang="en-US" altLang="zh-CN" sz="2100" dirty="0"/>
                        <a:t>NP</a:t>
                      </a:r>
                      <a:r>
                        <a:rPr lang="zh-CN" altLang="en-US" sz="2100" dirty="0"/>
                        <a:t>）</a:t>
                      </a:r>
                      <a:endParaRPr lang="en-US" sz="2100" dirty="0"/>
                    </a:p>
                  </a:txBody>
                  <a:tcPr marL="68584" marR="68584" marT="34292" marB="34292">
                    <a:lnB w="12700" cap="flat" cmpd="sng" algn="ctr">
                      <a:solidFill>
                        <a:schemeClr val="tx1"/>
                      </a:solidFill>
                      <a:prstDash val="solid"/>
                      <a:round/>
                      <a:headEnd type="none" w="med" len="med"/>
                      <a:tailEnd type="none" w="med" len="med"/>
                    </a:lnB>
                  </a:tcPr>
                </a:tc>
                <a:tc>
                  <a:txBody>
                    <a:bodyPr/>
                    <a:lstStyle/>
                    <a:p>
                      <a:pPr algn="l"/>
                      <a:r>
                        <a:rPr lang="zh-CN" altLang="en-US" sz="2100" dirty="0"/>
                        <a:t>网络交换机（</a:t>
                      </a:r>
                      <a:r>
                        <a:rPr lang="en-US" altLang="zh-CN" sz="2100" dirty="0" err="1"/>
                        <a:t>ToR</a:t>
                      </a:r>
                      <a:r>
                        <a:rPr lang="zh-CN" altLang="en-US" sz="2100" dirty="0"/>
                        <a:t>）</a:t>
                      </a:r>
                      <a:endParaRPr lang="en-US" sz="2100" dirty="0"/>
                    </a:p>
                  </a:txBody>
                  <a:tcPr marL="68584" marR="68584" marT="34292" marB="34292">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69440">
                <a:tc>
                  <a:txBody>
                    <a:bodyPr/>
                    <a:lstStyle/>
                    <a:p>
                      <a:r>
                        <a:rPr lang="zh-CN" altLang="en-US" sz="2100" dirty="0"/>
                        <a:t>吞吐量</a:t>
                      </a:r>
                      <a:endParaRPr lang="en-US" sz="2100" dirty="0"/>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2100" dirty="0">
                          <a:solidFill>
                            <a:schemeClr val="tx1"/>
                          </a:solidFill>
                        </a:rPr>
                        <a:t>低</a:t>
                      </a:r>
                      <a:endParaRPr lang="en-US" sz="2100" dirty="0">
                        <a:solidFill>
                          <a:schemeClr val="tx1"/>
                        </a:solidFill>
                      </a:endParaRPr>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2100" dirty="0">
                          <a:solidFill>
                            <a:srgbClr val="C00000"/>
                          </a:solidFill>
                        </a:rPr>
                        <a:t>高</a:t>
                      </a:r>
                      <a:endParaRPr lang="en-US" sz="2100" dirty="0">
                        <a:solidFill>
                          <a:srgbClr val="C00000"/>
                        </a:solidFill>
                      </a:endParaRPr>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2100" dirty="0">
                          <a:solidFill>
                            <a:srgbClr val="C00000"/>
                          </a:solidFill>
                        </a:rPr>
                        <a:t>高</a:t>
                      </a:r>
                      <a:endParaRPr lang="en-US" sz="2100" dirty="0">
                        <a:solidFill>
                          <a:srgbClr val="C00000"/>
                        </a:solidFill>
                      </a:endParaRPr>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2100" dirty="0">
                          <a:solidFill>
                            <a:srgbClr val="C00000"/>
                          </a:solidFill>
                        </a:rPr>
                        <a:t>高</a:t>
                      </a:r>
                      <a:endParaRPr lang="en-US" sz="2100" dirty="0">
                        <a:solidFill>
                          <a:srgbClr val="C00000"/>
                        </a:solidFill>
                      </a:endParaRPr>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2100" dirty="0">
                          <a:solidFill>
                            <a:srgbClr val="C00000"/>
                          </a:solidFill>
                        </a:rPr>
                        <a:t>很高</a:t>
                      </a:r>
                      <a:endParaRPr lang="en-US" sz="2100" dirty="0">
                        <a:solidFill>
                          <a:srgbClr val="C00000"/>
                        </a:solidFill>
                      </a:endParaRPr>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69440">
                <a:tc>
                  <a:txBody>
                    <a:bodyPr/>
                    <a:lstStyle/>
                    <a:p>
                      <a:r>
                        <a:rPr lang="zh-CN" altLang="en-US" sz="2100" dirty="0"/>
                        <a:t>延迟</a:t>
                      </a:r>
                      <a:endParaRPr lang="en-US" sz="2100" dirty="0"/>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2100" dirty="0">
                          <a:solidFill>
                            <a:schemeClr val="tx1"/>
                          </a:solidFill>
                        </a:rPr>
                        <a:t>高</a:t>
                      </a:r>
                      <a:endParaRPr lang="en-US" sz="2100" dirty="0">
                        <a:solidFill>
                          <a:schemeClr val="tx1"/>
                        </a:solidFill>
                      </a:endParaRPr>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2100" dirty="0">
                          <a:solidFill>
                            <a:schemeClr val="tx1"/>
                          </a:solidFill>
                        </a:rPr>
                        <a:t>很高</a:t>
                      </a:r>
                      <a:endParaRPr lang="en-US" sz="2100" dirty="0">
                        <a:solidFill>
                          <a:schemeClr val="tx1"/>
                        </a:solidFill>
                      </a:endParaRPr>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2100" dirty="0">
                          <a:solidFill>
                            <a:srgbClr val="C00000"/>
                          </a:solidFill>
                        </a:rPr>
                        <a:t>低</a:t>
                      </a:r>
                      <a:endParaRPr lang="en-US" sz="2100" dirty="0">
                        <a:solidFill>
                          <a:srgbClr val="C00000"/>
                        </a:solidFill>
                      </a:endParaRPr>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2100" dirty="0">
                          <a:solidFill>
                            <a:srgbClr val="C00000"/>
                          </a:solidFill>
                        </a:rPr>
                        <a:t>低</a:t>
                      </a:r>
                      <a:endParaRPr lang="en-US" sz="2100" dirty="0">
                        <a:solidFill>
                          <a:srgbClr val="C00000"/>
                        </a:solidFill>
                      </a:endParaRPr>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2100" dirty="0">
                          <a:solidFill>
                            <a:srgbClr val="C00000"/>
                          </a:solidFill>
                        </a:rPr>
                        <a:t>低</a:t>
                      </a:r>
                      <a:endParaRPr lang="en-US" sz="2100" dirty="0">
                        <a:solidFill>
                          <a:srgbClr val="C00000"/>
                        </a:solidFill>
                      </a:endParaRPr>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69440">
                <a:tc>
                  <a:txBody>
                    <a:bodyPr/>
                    <a:lstStyle/>
                    <a:p>
                      <a:r>
                        <a:rPr lang="zh-CN" altLang="en-US" sz="2100" dirty="0"/>
                        <a:t>功耗</a:t>
                      </a:r>
                      <a:endParaRPr lang="en-US" sz="2100" dirty="0"/>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2100" dirty="0"/>
                        <a:t>高</a:t>
                      </a:r>
                      <a:endParaRPr lang="en-US" sz="2100" dirty="0"/>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2100" dirty="0"/>
                        <a:t>高</a:t>
                      </a:r>
                      <a:endParaRPr lang="en-US" sz="2100" dirty="0"/>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2100" kern="1200" dirty="0">
                          <a:solidFill>
                            <a:srgbClr val="C00000"/>
                          </a:solidFill>
                          <a:latin typeface="+mn-lt"/>
                          <a:ea typeface="+mn-ea"/>
                          <a:cs typeface="+mn-cs"/>
                        </a:rPr>
                        <a:t>低</a:t>
                      </a:r>
                      <a:endParaRPr lang="en-US" sz="2100" kern="1200" dirty="0">
                        <a:solidFill>
                          <a:srgbClr val="C00000"/>
                        </a:solidFill>
                        <a:latin typeface="+mn-lt"/>
                        <a:ea typeface="+mn-ea"/>
                        <a:cs typeface="+mn-cs"/>
                      </a:endParaRPr>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2100" kern="1200" dirty="0">
                          <a:solidFill>
                            <a:srgbClr val="C00000"/>
                          </a:solidFill>
                          <a:latin typeface="+mn-lt"/>
                          <a:ea typeface="+mn-ea"/>
                          <a:cs typeface="+mn-cs"/>
                        </a:rPr>
                        <a:t>低</a:t>
                      </a:r>
                      <a:endParaRPr lang="en-US" sz="2100" kern="1200" dirty="0">
                        <a:solidFill>
                          <a:srgbClr val="C00000"/>
                        </a:solidFill>
                        <a:latin typeface="+mn-lt"/>
                        <a:ea typeface="+mn-ea"/>
                        <a:cs typeface="+mn-cs"/>
                      </a:endParaRPr>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2100" kern="1200" dirty="0">
                          <a:solidFill>
                            <a:srgbClr val="C00000"/>
                          </a:solidFill>
                          <a:latin typeface="+mn-lt"/>
                          <a:ea typeface="+mn-ea"/>
                          <a:cs typeface="+mn-cs"/>
                        </a:rPr>
                        <a:t>低</a:t>
                      </a:r>
                      <a:endParaRPr lang="en-US" sz="2100" kern="1200" dirty="0">
                        <a:solidFill>
                          <a:srgbClr val="C00000"/>
                        </a:solidFill>
                        <a:latin typeface="+mn-lt"/>
                        <a:ea typeface="+mn-ea"/>
                        <a:cs typeface="+mn-cs"/>
                      </a:endParaRPr>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73681">
                <a:tc>
                  <a:txBody>
                    <a:bodyPr/>
                    <a:lstStyle/>
                    <a:p>
                      <a:r>
                        <a:rPr lang="zh-CN" altLang="en-US" sz="2100" dirty="0"/>
                        <a:t>大规模部署</a:t>
                      </a:r>
                      <a:endParaRPr lang="en-US" altLang="zh-CN" sz="2100" dirty="0"/>
                    </a:p>
                    <a:p>
                      <a:r>
                        <a:rPr lang="zh-CN" altLang="en-US" sz="2100" dirty="0"/>
                        <a:t>价格</a:t>
                      </a:r>
                      <a:endParaRPr lang="en-US" sz="2100" dirty="0"/>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2100" dirty="0"/>
                        <a:t>高</a:t>
                      </a:r>
                      <a:endParaRPr lang="en-US" sz="2100" dirty="0"/>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2100" dirty="0"/>
                        <a:t>很高</a:t>
                      </a:r>
                      <a:endParaRPr lang="en-US" sz="2100" dirty="0"/>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2100" kern="1200" dirty="0">
                          <a:solidFill>
                            <a:srgbClr val="C00000"/>
                          </a:solidFill>
                          <a:latin typeface="+mn-lt"/>
                          <a:ea typeface="+mn-ea"/>
                          <a:cs typeface="+mn-cs"/>
                        </a:rPr>
                        <a:t>低</a:t>
                      </a:r>
                      <a:endParaRPr lang="en-US" sz="2100" kern="1200" dirty="0">
                        <a:solidFill>
                          <a:srgbClr val="C00000"/>
                        </a:solidFill>
                        <a:latin typeface="+mn-lt"/>
                        <a:ea typeface="+mn-ea"/>
                        <a:cs typeface="+mn-cs"/>
                      </a:endParaRPr>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2100" kern="1200" dirty="0">
                          <a:solidFill>
                            <a:srgbClr val="C00000"/>
                          </a:solidFill>
                          <a:latin typeface="+mn-lt"/>
                          <a:ea typeface="+mn-ea"/>
                          <a:cs typeface="+mn-cs"/>
                        </a:rPr>
                        <a:t>低</a:t>
                      </a:r>
                      <a:endParaRPr lang="en-US" sz="2100" kern="1200" dirty="0">
                        <a:solidFill>
                          <a:srgbClr val="C00000"/>
                        </a:solidFill>
                        <a:latin typeface="+mn-lt"/>
                        <a:ea typeface="+mn-ea"/>
                        <a:cs typeface="+mn-cs"/>
                      </a:endParaRPr>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2100" kern="1200" dirty="0">
                          <a:solidFill>
                            <a:srgbClr val="C00000"/>
                          </a:solidFill>
                          <a:latin typeface="+mn-lt"/>
                          <a:ea typeface="+mn-ea"/>
                          <a:cs typeface="+mn-cs"/>
                        </a:rPr>
                        <a:t>低</a:t>
                      </a:r>
                      <a:endParaRPr lang="en-US" sz="2100" kern="1200" dirty="0">
                        <a:solidFill>
                          <a:srgbClr val="C00000"/>
                        </a:solidFill>
                        <a:latin typeface="+mn-lt"/>
                        <a:ea typeface="+mn-ea"/>
                        <a:cs typeface="+mn-cs"/>
                      </a:endParaRPr>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2507342"/>
                  </a:ext>
                </a:extLst>
              </a:tr>
              <a:tr h="369440">
                <a:tc>
                  <a:txBody>
                    <a:bodyPr/>
                    <a:lstStyle/>
                    <a:p>
                      <a:r>
                        <a:rPr lang="zh-CN" altLang="en-US" sz="2100" dirty="0"/>
                        <a:t>可编程性</a:t>
                      </a:r>
                      <a:endParaRPr lang="en-US" sz="2100" dirty="0"/>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2100" kern="1200" dirty="0">
                          <a:solidFill>
                            <a:srgbClr val="C00000"/>
                          </a:solidFill>
                          <a:latin typeface="+mn-lt"/>
                          <a:ea typeface="+mn-ea"/>
                          <a:cs typeface="+mn-cs"/>
                        </a:rPr>
                        <a:t>很高</a:t>
                      </a:r>
                      <a:endParaRPr lang="en-US" sz="2100" kern="1200" dirty="0">
                        <a:solidFill>
                          <a:srgbClr val="C00000"/>
                        </a:solidFill>
                        <a:latin typeface="+mn-lt"/>
                        <a:ea typeface="+mn-ea"/>
                        <a:cs typeface="+mn-cs"/>
                      </a:endParaRPr>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2100" kern="1200" dirty="0">
                          <a:solidFill>
                            <a:srgbClr val="C00000"/>
                          </a:solidFill>
                          <a:latin typeface="+mn-lt"/>
                          <a:ea typeface="+mn-ea"/>
                          <a:cs typeface="+mn-cs"/>
                        </a:rPr>
                        <a:t>高</a:t>
                      </a:r>
                      <a:endParaRPr lang="en-US" sz="2100" kern="1200" dirty="0">
                        <a:solidFill>
                          <a:srgbClr val="C00000"/>
                        </a:solidFill>
                        <a:latin typeface="+mn-lt"/>
                        <a:ea typeface="+mn-ea"/>
                        <a:cs typeface="+mn-cs"/>
                      </a:endParaRPr>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2100" dirty="0">
                          <a:solidFill>
                            <a:srgbClr val="C00000"/>
                          </a:solidFill>
                        </a:rPr>
                        <a:t>高</a:t>
                      </a:r>
                      <a:endParaRPr lang="en-US" sz="2100" dirty="0">
                        <a:solidFill>
                          <a:srgbClr val="C00000"/>
                        </a:solidFill>
                      </a:endParaRPr>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2100" kern="1200" dirty="0">
                          <a:solidFill>
                            <a:srgbClr val="C00000"/>
                          </a:solidFill>
                          <a:latin typeface="+mn-lt"/>
                          <a:ea typeface="+mn-ea"/>
                          <a:cs typeface="+mn-cs"/>
                        </a:rPr>
                        <a:t>高</a:t>
                      </a:r>
                      <a:endParaRPr lang="en-US" sz="2100" kern="1200" dirty="0">
                        <a:solidFill>
                          <a:srgbClr val="C00000"/>
                        </a:solidFill>
                        <a:latin typeface="+mn-lt"/>
                        <a:ea typeface="+mn-ea"/>
                        <a:cs typeface="+mn-cs"/>
                      </a:endParaRPr>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2100" kern="1200" dirty="0">
                          <a:solidFill>
                            <a:schemeClr val="tx1"/>
                          </a:solidFill>
                          <a:latin typeface="+mn-lt"/>
                          <a:ea typeface="+mn-ea"/>
                          <a:cs typeface="+mn-cs"/>
                        </a:rPr>
                        <a:t>低</a:t>
                      </a:r>
                      <a:endParaRPr lang="en-US" sz="2100" kern="1200" dirty="0">
                        <a:solidFill>
                          <a:schemeClr val="tx1"/>
                        </a:solidFill>
                        <a:latin typeface="+mn-lt"/>
                        <a:ea typeface="+mn-ea"/>
                        <a:cs typeface="+mn-cs"/>
                      </a:endParaRPr>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08613">
                <a:tc>
                  <a:txBody>
                    <a:bodyPr/>
                    <a:lstStyle/>
                    <a:p>
                      <a:r>
                        <a:rPr lang="zh-CN" altLang="en-US" sz="2100" dirty="0"/>
                        <a:t>通用性</a:t>
                      </a:r>
                      <a:endParaRPr lang="en-US" sz="2100" dirty="0"/>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2100" kern="1200" dirty="0">
                          <a:solidFill>
                            <a:srgbClr val="C00000"/>
                          </a:solidFill>
                          <a:latin typeface="+mn-lt"/>
                          <a:ea typeface="+mn-ea"/>
                          <a:cs typeface="+mn-cs"/>
                        </a:rPr>
                        <a:t>高</a:t>
                      </a:r>
                      <a:endParaRPr lang="en-US" sz="2100" kern="1200" dirty="0">
                        <a:solidFill>
                          <a:srgbClr val="C00000"/>
                        </a:solidFill>
                        <a:latin typeface="+mn-lt"/>
                        <a:ea typeface="+mn-ea"/>
                        <a:cs typeface="+mn-cs"/>
                      </a:endParaRPr>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2100" kern="1200" dirty="0">
                          <a:solidFill>
                            <a:srgbClr val="C00000"/>
                          </a:solidFill>
                          <a:latin typeface="+mn-lt"/>
                          <a:ea typeface="+mn-ea"/>
                          <a:cs typeface="+mn-cs"/>
                        </a:rPr>
                        <a:t>高</a:t>
                      </a:r>
                      <a:endParaRPr lang="en-US" sz="2100" kern="1200" dirty="0">
                        <a:solidFill>
                          <a:srgbClr val="C00000"/>
                        </a:solidFill>
                        <a:latin typeface="+mn-lt"/>
                        <a:ea typeface="+mn-ea"/>
                        <a:cs typeface="+mn-cs"/>
                      </a:endParaRPr>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2100" dirty="0">
                          <a:solidFill>
                            <a:srgbClr val="C00000"/>
                          </a:solidFill>
                        </a:rPr>
                        <a:t>高</a:t>
                      </a:r>
                      <a:endParaRPr lang="en-US" sz="2100" dirty="0">
                        <a:solidFill>
                          <a:srgbClr val="C00000"/>
                        </a:solidFill>
                      </a:endParaRPr>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2100" kern="1200" dirty="0">
                          <a:solidFill>
                            <a:schemeClr val="tx1"/>
                          </a:solidFill>
                          <a:latin typeface="+mn-lt"/>
                          <a:ea typeface="+mn-ea"/>
                          <a:cs typeface="+mn-cs"/>
                        </a:rPr>
                        <a:t>低</a:t>
                      </a:r>
                      <a:endParaRPr lang="en-US" sz="2100" kern="1200" dirty="0">
                        <a:solidFill>
                          <a:schemeClr val="tx1"/>
                        </a:solidFill>
                        <a:latin typeface="+mn-lt"/>
                        <a:ea typeface="+mn-ea"/>
                        <a:cs typeface="+mn-cs"/>
                      </a:endParaRPr>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en-US" sz="2100" kern="1200" dirty="0">
                          <a:solidFill>
                            <a:schemeClr val="tx1"/>
                          </a:solidFill>
                          <a:latin typeface="+mn-lt"/>
                          <a:ea typeface="+mn-ea"/>
                          <a:cs typeface="+mn-cs"/>
                        </a:rPr>
                        <a:t>低</a:t>
                      </a:r>
                      <a:endParaRPr lang="en-US" sz="2100" kern="1200" dirty="0">
                        <a:solidFill>
                          <a:schemeClr val="tx1"/>
                        </a:solidFill>
                        <a:latin typeface="+mn-lt"/>
                        <a:ea typeface="+mn-ea"/>
                        <a:cs typeface="+mn-cs"/>
                      </a:endParaRPr>
                    </a:p>
                  </a:txBody>
                  <a:tcPr marL="68584" marR="68584" marT="34292" marB="3429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5" name="Picture 4"/>
          <p:cNvPicPr>
            <a:picLocks noChangeAspect="1"/>
          </p:cNvPicPr>
          <p:nvPr/>
        </p:nvPicPr>
        <p:blipFill>
          <a:blip r:embed="rId4"/>
          <a:stretch>
            <a:fillRect/>
          </a:stretch>
        </p:blipFill>
        <p:spPr>
          <a:xfrm>
            <a:off x="6034881" y="1058862"/>
            <a:ext cx="1311403" cy="1269099"/>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11392" y="1102074"/>
            <a:ext cx="1199374" cy="1185153"/>
          </a:xfrm>
          <a:prstGeom prst="rect">
            <a:avLst/>
          </a:prstGeom>
        </p:spPr>
      </p:pic>
      <p:pic>
        <p:nvPicPr>
          <p:cNvPr id="5126" name="Picture 6" descr="Image result for CPU">
            <a:extLst>
              <a:ext uri="{FF2B5EF4-FFF2-40B4-BE49-F238E27FC236}">
                <a16:creationId xmlns:a16="http://schemas.microsoft.com/office/drawing/2014/main" id="{8B1473C0-8468-44AC-89AF-9FA71B484D5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27723" y="1341038"/>
            <a:ext cx="1682112" cy="9461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gigaom.com/wp-content/uploads/sites/1/2010/11/tesla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09835" y="1374924"/>
            <a:ext cx="1415470" cy="98214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接箭头连接符 5"/>
          <p:cNvCxnSpPr/>
          <p:nvPr/>
        </p:nvCxnSpPr>
        <p:spPr>
          <a:xfrm>
            <a:off x="3109835" y="6392862"/>
            <a:ext cx="2544046" cy="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257862" y="6075842"/>
            <a:ext cx="1908215"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通用处理器</a:t>
            </a:r>
          </a:p>
        </p:txBody>
      </p:sp>
      <p:sp>
        <p:nvSpPr>
          <p:cNvPr id="12" name="文本框 11"/>
          <p:cNvSpPr txBox="1"/>
          <p:nvPr/>
        </p:nvSpPr>
        <p:spPr>
          <a:xfrm>
            <a:off x="5653881" y="6075842"/>
            <a:ext cx="1908215"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专用处理器</a:t>
            </a:r>
          </a:p>
        </p:txBody>
      </p:sp>
    </p:spTree>
    <p:extLst>
      <p:ext uri="{BB962C8B-B14F-4D97-AF65-F5344CB8AC3E}">
        <p14:creationId xmlns:p14="http://schemas.microsoft.com/office/powerpoint/2010/main" val="184735887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5F5EC79-FD6B-0445-92A5-B3221700BDA8}"/>
              </a:ext>
            </a:extLst>
          </p:cNvPr>
          <p:cNvSpPr>
            <a:spLocks noGrp="1"/>
          </p:cNvSpPr>
          <p:nvPr>
            <p:ph type="body" sz="quarter" idx="10"/>
          </p:nvPr>
        </p:nvSpPr>
        <p:spPr>
          <a:xfrm>
            <a:off x="274638" y="1212850"/>
            <a:ext cx="8655843" cy="2862322"/>
          </a:xfrm>
        </p:spPr>
        <p:txBody>
          <a:bodyPr/>
          <a:lstStyle/>
          <a:p>
            <a:pPr lvl="1" defTabSz="932742">
              <a:spcAft>
                <a:spcPts val="600"/>
              </a:spcAft>
            </a:pPr>
            <a:r>
              <a:rPr lang="zh-CN" altLang="en-US" sz="2800" dirty="0">
                <a:solidFill>
                  <a:srgbClr val="007ADB"/>
                </a:solidFill>
              </a:rPr>
              <a:t>高并行性</a:t>
            </a:r>
            <a:endParaRPr lang="en-US" altLang="zh-CN" sz="2800" dirty="0">
              <a:solidFill>
                <a:srgbClr val="007ADB"/>
              </a:solidFill>
            </a:endParaRPr>
          </a:p>
          <a:p>
            <a:pPr marL="342900" lvl="1" indent="-342900" defTabSz="932742">
              <a:spcBef>
                <a:spcPts val="0"/>
              </a:spcBef>
              <a:buFont typeface="Arial" panose="020B0604020202020204" pitchFamily="34" charset="0"/>
              <a:buChar char="•"/>
            </a:pPr>
            <a:r>
              <a:rPr lang="zh-CN" altLang="en-US" dirty="0">
                <a:gradFill>
                  <a:gsLst>
                    <a:gs pos="2917">
                      <a:schemeClr val="tx1"/>
                    </a:gs>
                    <a:gs pos="30000">
                      <a:schemeClr val="tx1"/>
                    </a:gs>
                  </a:gsLst>
                  <a:lin ang="5400000" scaled="0"/>
                </a:gradFill>
              </a:rPr>
              <a:t>数以十万计的逻辑单元（包含逻辑门和寄存器）</a:t>
            </a:r>
            <a:endParaRPr lang="en-US" altLang="zh-CN" dirty="0">
              <a:gradFill>
                <a:gsLst>
                  <a:gs pos="2917">
                    <a:schemeClr val="tx1"/>
                  </a:gs>
                  <a:gs pos="30000">
                    <a:schemeClr val="tx1"/>
                  </a:gs>
                </a:gsLst>
                <a:lin ang="5400000" scaled="0"/>
              </a:gradFill>
            </a:endParaRPr>
          </a:p>
          <a:p>
            <a:pPr marL="342900" lvl="1" indent="-342900" defTabSz="932742">
              <a:spcBef>
                <a:spcPts val="0"/>
              </a:spcBef>
              <a:buFont typeface="Arial" panose="020B0604020202020204" pitchFamily="34" charset="0"/>
              <a:buChar char="•"/>
            </a:pPr>
            <a:r>
              <a:rPr lang="zh-CN" altLang="en-US" dirty="0">
                <a:gradFill>
                  <a:gsLst>
                    <a:gs pos="2917">
                      <a:schemeClr val="tx1"/>
                    </a:gs>
                    <a:gs pos="30000">
                      <a:schemeClr val="tx1"/>
                    </a:gs>
                  </a:gsLst>
                  <a:lin ang="5400000" scaled="0"/>
                </a:gradFill>
              </a:rPr>
              <a:t>数以千计的内存块（</a:t>
            </a:r>
            <a:r>
              <a:rPr lang="en-US" altLang="zh-CN" dirty="0">
                <a:gradFill>
                  <a:gsLst>
                    <a:gs pos="2917">
                      <a:schemeClr val="tx1"/>
                    </a:gs>
                    <a:gs pos="30000">
                      <a:schemeClr val="tx1"/>
                    </a:gs>
                  </a:gsLst>
                  <a:lin ang="5400000" scaled="0"/>
                </a:gradFill>
              </a:rPr>
              <a:t>BRAM</a:t>
            </a:r>
            <a:r>
              <a:rPr lang="zh-CN" altLang="en-US" dirty="0">
                <a:gradFill>
                  <a:gsLst>
                    <a:gs pos="2917">
                      <a:schemeClr val="tx1"/>
                    </a:gs>
                    <a:gs pos="30000">
                      <a:schemeClr val="tx1"/>
                    </a:gs>
                  </a:gsLst>
                  <a:lin ang="5400000" scaled="0"/>
                </a:gradFill>
              </a:rPr>
              <a:t>）：总容量数 </a:t>
            </a:r>
            <a:r>
              <a:rPr lang="en-US" altLang="zh-CN" dirty="0">
                <a:gradFill>
                  <a:gsLst>
                    <a:gs pos="2917">
                      <a:schemeClr val="tx1"/>
                    </a:gs>
                    <a:gs pos="30000">
                      <a:schemeClr val="tx1"/>
                    </a:gs>
                  </a:gsLst>
                  <a:lin ang="5400000" scaled="0"/>
                </a:gradFill>
              </a:rPr>
              <a:t>MB</a:t>
            </a:r>
            <a:r>
              <a:rPr lang="zh-CN" altLang="en-US" dirty="0">
                <a:gradFill>
                  <a:gsLst>
                    <a:gs pos="2917">
                      <a:schemeClr val="tx1"/>
                    </a:gs>
                    <a:gs pos="30000">
                      <a:schemeClr val="tx1"/>
                    </a:gs>
                  </a:gsLst>
                  <a:lin ang="5400000" scaled="0"/>
                </a:gradFill>
              </a:rPr>
              <a:t>，总带宽数 </a:t>
            </a:r>
            <a:r>
              <a:rPr lang="en-US" altLang="zh-CN" dirty="0">
                <a:gradFill>
                  <a:gsLst>
                    <a:gs pos="2917">
                      <a:schemeClr val="tx1"/>
                    </a:gs>
                    <a:gs pos="30000">
                      <a:schemeClr val="tx1"/>
                    </a:gs>
                  </a:gsLst>
                  <a:lin ang="5400000" scaled="0"/>
                </a:gradFill>
              </a:rPr>
              <a:t>TB/s</a:t>
            </a:r>
          </a:p>
          <a:p>
            <a:pPr marL="342900" lvl="1" indent="-342900" defTabSz="932742">
              <a:spcBef>
                <a:spcPts val="0"/>
              </a:spcBef>
              <a:buFont typeface="Arial" panose="020B0604020202020204" pitchFamily="34" charset="0"/>
              <a:buChar char="•"/>
            </a:pPr>
            <a:r>
              <a:rPr lang="zh-CN" altLang="en-US" dirty="0">
                <a:gradFill>
                  <a:gsLst>
                    <a:gs pos="2917">
                      <a:schemeClr val="tx1"/>
                    </a:gs>
                    <a:gs pos="30000">
                      <a:schemeClr val="tx1"/>
                    </a:gs>
                  </a:gsLst>
                  <a:lin ang="5400000" scaled="0"/>
                </a:gradFill>
              </a:rPr>
              <a:t>数以千计的 </a:t>
            </a:r>
            <a:r>
              <a:rPr lang="en-US" altLang="zh-CN" dirty="0">
                <a:gradFill>
                  <a:gsLst>
                    <a:gs pos="2917">
                      <a:schemeClr val="tx1"/>
                    </a:gs>
                    <a:gs pos="30000">
                      <a:schemeClr val="tx1"/>
                    </a:gs>
                  </a:gsLst>
                  <a:lin ang="5400000" scaled="0"/>
                </a:gradFill>
              </a:rPr>
              <a:t>DSP</a:t>
            </a:r>
            <a:r>
              <a:rPr lang="zh-CN" altLang="en-US" dirty="0">
                <a:gradFill>
                  <a:gsLst>
                    <a:gs pos="2917">
                      <a:schemeClr val="tx1"/>
                    </a:gs>
                    <a:gs pos="30000">
                      <a:schemeClr val="tx1"/>
                    </a:gs>
                  </a:gsLst>
                  <a:lin ang="5400000" scaled="0"/>
                </a:gradFill>
              </a:rPr>
              <a:t> 乘法计算单元</a:t>
            </a:r>
            <a:endParaRPr lang="en-US" altLang="zh-CN" dirty="0">
              <a:gradFill>
                <a:gsLst>
                  <a:gs pos="2917">
                    <a:schemeClr val="tx1"/>
                  </a:gs>
                  <a:gs pos="30000">
                    <a:schemeClr val="tx1"/>
                  </a:gs>
                </a:gsLst>
                <a:lin ang="5400000" scaled="0"/>
              </a:gradFill>
            </a:endParaRPr>
          </a:p>
          <a:p>
            <a:pPr marL="342900" lvl="1" indent="-342900" defTabSz="932742">
              <a:spcBef>
                <a:spcPts val="0"/>
              </a:spcBef>
              <a:buFont typeface="Arial" panose="020B0604020202020204" pitchFamily="34" charset="0"/>
              <a:buChar char="•"/>
            </a:pPr>
            <a:r>
              <a:rPr lang="zh-CN" altLang="en-US" dirty="0">
                <a:gradFill>
                  <a:gsLst>
                    <a:gs pos="2917">
                      <a:schemeClr val="tx1"/>
                    </a:gs>
                    <a:gs pos="30000">
                      <a:schemeClr val="tx1"/>
                    </a:gs>
                  </a:gsLst>
                  <a:lin ang="5400000" scaled="0"/>
                </a:gradFill>
              </a:rPr>
              <a:t>上述逻辑单元、内存块、</a:t>
            </a:r>
            <a:r>
              <a:rPr lang="en-US" altLang="zh-CN" dirty="0">
                <a:gradFill>
                  <a:gsLst>
                    <a:gs pos="2917">
                      <a:schemeClr val="tx1"/>
                    </a:gs>
                    <a:gs pos="30000">
                      <a:schemeClr val="tx1"/>
                    </a:gs>
                  </a:gsLst>
                  <a:lin ang="5400000" scaled="0"/>
                </a:gradFill>
              </a:rPr>
              <a:t>DSP</a:t>
            </a:r>
            <a:r>
              <a:rPr lang="zh-CN" altLang="en-US" dirty="0">
                <a:gradFill>
                  <a:gsLst>
                    <a:gs pos="2917">
                      <a:schemeClr val="tx1"/>
                    </a:gs>
                    <a:gs pos="30000">
                      <a:schemeClr val="tx1"/>
                    </a:gs>
                  </a:gsLst>
                  <a:lin ang="5400000" scaled="0"/>
                </a:gradFill>
              </a:rPr>
              <a:t> 间可以灵活互连</a:t>
            </a:r>
            <a:endParaRPr lang="en-US" altLang="zh-CN" dirty="0">
              <a:gradFill>
                <a:gsLst>
                  <a:gs pos="2917">
                    <a:schemeClr val="tx1"/>
                  </a:gs>
                  <a:gs pos="30000">
                    <a:schemeClr val="tx1"/>
                  </a:gs>
                </a:gsLst>
                <a:lin ang="5400000" scaled="0"/>
              </a:gradFill>
            </a:endParaRPr>
          </a:p>
          <a:p>
            <a:pPr lvl="1" defTabSz="932742">
              <a:spcAft>
                <a:spcPts val="600"/>
              </a:spcAft>
            </a:pPr>
            <a:r>
              <a:rPr lang="zh-CN" altLang="en-US" sz="2800" dirty="0">
                <a:solidFill>
                  <a:srgbClr val="007ADB"/>
                </a:solidFill>
              </a:rPr>
              <a:t>高速互连</a:t>
            </a:r>
            <a:endParaRPr lang="en-US" altLang="zh-CN" sz="2800" dirty="0">
              <a:solidFill>
                <a:srgbClr val="007ADB"/>
              </a:solidFill>
            </a:endParaRPr>
          </a:p>
          <a:p>
            <a:pPr marL="342900" lvl="1" indent="-342900" defTabSz="932742">
              <a:spcBef>
                <a:spcPts val="0"/>
              </a:spcBef>
              <a:buFont typeface="Arial" panose="020B0604020202020204" pitchFamily="34" charset="0"/>
              <a:buChar char="•"/>
            </a:pPr>
            <a:r>
              <a:rPr lang="en-US" altLang="zh-CN" dirty="0">
                <a:gradFill>
                  <a:gsLst>
                    <a:gs pos="2917">
                      <a:schemeClr val="tx1"/>
                    </a:gs>
                    <a:gs pos="30000">
                      <a:schemeClr val="tx1"/>
                    </a:gs>
                  </a:gsLst>
                  <a:lin ang="5400000" scaled="0"/>
                </a:gradFill>
              </a:rPr>
              <a:t>FPGA</a:t>
            </a:r>
            <a:r>
              <a:rPr lang="zh-CN" altLang="en-US" dirty="0">
                <a:gradFill>
                  <a:gsLst>
                    <a:gs pos="2917">
                      <a:schemeClr val="tx1"/>
                    </a:gs>
                    <a:gs pos="30000">
                      <a:schemeClr val="tx1"/>
                    </a:gs>
                  </a:gsLst>
                  <a:lin ang="5400000" scaled="0"/>
                </a:gradFill>
              </a:rPr>
              <a:t> 硬核（</a:t>
            </a:r>
            <a:r>
              <a:rPr lang="en-US" altLang="zh-CN" dirty="0">
                <a:gradFill>
                  <a:gsLst>
                    <a:gs pos="2917">
                      <a:schemeClr val="tx1"/>
                    </a:gs>
                    <a:gs pos="30000">
                      <a:schemeClr val="tx1"/>
                    </a:gs>
                  </a:gsLst>
                  <a:lin ang="5400000" scaled="0"/>
                </a:gradFill>
              </a:rPr>
              <a:t>hard</a:t>
            </a:r>
            <a:r>
              <a:rPr lang="zh-CN" altLang="en-US" dirty="0">
                <a:gradFill>
                  <a:gsLst>
                    <a:gs pos="2917">
                      <a:schemeClr val="tx1"/>
                    </a:gs>
                    <a:gs pos="30000">
                      <a:schemeClr val="tx1"/>
                    </a:gs>
                  </a:gsLst>
                  <a:lin ang="5400000" scaled="0"/>
                </a:gradFill>
              </a:rPr>
              <a:t> </a:t>
            </a:r>
            <a:r>
              <a:rPr lang="en-US" altLang="zh-CN" dirty="0">
                <a:gradFill>
                  <a:gsLst>
                    <a:gs pos="2917">
                      <a:schemeClr val="tx1"/>
                    </a:gs>
                    <a:gs pos="30000">
                      <a:schemeClr val="tx1"/>
                    </a:gs>
                  </a:gsLst>
                  <a:lin ang="5400000" scaled="0"/>
                </a:gradFill>
              </a:rPr>
              <a:t>IP</a:t>
            </a:r>
            <a:r>
              <a:rPr lang="zh-CN" altLang="en-US" dirty="0">
                <a:gradFill>
                  <a:gsLst>
                    <a:gs pos="2917">
                      <a:schemeClr val="tx1"/>
                    </a:gs>
                    <a:gs pos="30000">
                      <a:schemeClr val="tx1"/>
                    </a:gs>
                  </a:gsLst>
                  <a:lin ang="5400000" scaled="0"/>
                </a:gradFill>
              </a:rPr>
              <a:t>）可连接网络、</a:t>
            </a:r>
            <a:r>
              <a:rPr lang="en-US" altLang="zh-CN" dirty="0">
                <a:gradFill>
                  <a:gsLst>
                    <a:gs pos="2917">
                      <a:schemeClr val="tx1"/>
                    </a:gs>
                    <a:gs pos="30000">
                      <a:schemeClr val="tx1"/>
                    </a:gs>
                  </a:gsLst>
                  <a:lin ang="5400000" scaled="0"/>
                </a:gradFill>
              </a:rPr>
              <a:t>PCIe</a:t>
            </a:r>
            <a:r>
              <a:rPr lang="zh-CN" altLang="en-US" dirty="0">
                <a:gradFill>
                  <a:gsLst>
                    <a:gs pos="2917">
                      <a:schemeClr val="tx1"/>
                    </a:gs>
                    <a:gs pos="30000">
                      <a:schemeClr val="tx1"/>
                    </a:gs>
                  </a:gsLst>
                  <a:lin ang="5400000" scaled="0"/>
                </a:gradFill>
              </a:rPr>
              <a:t>、板上 </a:t>
            </a:r>
            <a:r>
              <a:rPr lang="en-US" altLang="zh-CN" dirty="0">
                <a:gradFill>
                  <a:gsLst>
                    <a:gs pos="2917">
                      <a:schemeClr val="tx1"/>
                    </a:gs>
                    <a:gs pos="30000">
                      <a:schemeClr val="tx1"/>
                    </a:gs>
                  </a:gsLst>
                  <a:lin ang="5400000" scaled="0"/>
                </a:gradFill>
              </a:rPr>
              <a:t>DRAM</a:t>
            </a:r>
            <a:r>
              <a:rPr lang="zh-CN" altLang="en-US" dirty="0">
                <a:gradFill>
                  <a:gsLst>
                    <a:gs pos="2917">
                      <a:schemeClr val="tx1"/>
                    </a:gs>
                    <a:gs pos="30000">
                      <a:schemeClr val="tx1"/>
                    </a:gs>
                  </a:gsLst>
                  <a:lin ang="5400000" scaled="0"/>
                </a:gradFill>
              </a:rPr>
              <a:t> 等</a:t>
            </a:r>
            <a:endParaRPr lang="en-US" altLang="zh-CN" dirty="0">
              <a:gradFill>
                <a:gsLst>
                  <a:gs pos="2917">
                    <a:schemeClr val="tx1"/>
                  </a:gs>
                  <a:gs pos="30000">
                    <a:schemeClr val="tx1"/>
                  </a:gs>
                </a:gsLst>
                <a:lin ang="5400000" scaled="0"/>
              </a:gradFill>
            </a:endParaRPr>
          </a:p>
          <a:p>
            <a:pPr marL="342900" lvl="1" indent="-342900" defTabSz="932742">
              <a:spcBef>
                <a:spcPts val="0"/>
              </a:spcBef>
              <a:buFont typeface="Arial" panose="020B0604020202020204" pitchFamily="34" charset="0"/>
              <a:buChar char="•"/>
            </a:pPr>
            <a:r>
              <a:rPr lang="zh-CN" altLang="en-US" dirty="0">
                <a:gradFill>
                  <a:gsLst>
                    <a:gs pos="2917">
                      <a:schemeClr val="tx1"/>
                    </a:gs>
                    <a:gs pos="30000">
                      <a:schemeClr val="tx1"/>
                    </a:gs>
                  </a:gsLst>
                  <a:lin ang="5400000" scaled="0"/>
                </a:gradFill>
              </a:rPr>
              <a:t>延迟 </a:t>
            </a:r>
            <a:r>
              <a:rPr lang="en-US" altLang="zh-CN" dirty="0">
                <a:gradFill>
                  <a:gsLst>
                    <a:gs pos="2917">
                      <a:schemeClr val="tx1"/>
                    </a:gs>
                    <a:gs pos="30000">
                      <a:schemeClr val="tx1"/>
                    </a:gs>
                  </a:gsLst>
                  <a:lin ang="5400000" scaled="0"/>
                </a:gradFill>
              </a:rPr>
              <a:t>1</a:t>
            </a:r>
            <a:r>
              <a:rPr lang="zh-CN" altLang="en-US" dirty="0">
                <a:gradFill>
                  <a:gsLst>
                    <a:gs pos="2917">
                      <a:schemeClr val="tx1"/>
                    </a:gs>
                    <a:gs pos="30000">
                      <a:schemeClr val="tx1"/>
                    </a:gs>
                  </a:gsLst>
                  <a:lin ang="5400000" scaled="0"/>
                </a:gradFill>
              </a:rPr>
              <a:t> </a:t>
            </a:r>
            <a:r>
              <a:rPr lang="en-US" altLang="zh-CN" dirty="0">
                <a:gradFill>
                  <a:gsLst>
                    <a:gs pos="2917">
                      <a:schemeClr val="tx1"/>
                    </a:gs>
                    <a:gs pos="30000">
                      <a:schemeClr val="tx1"/>
                    </a:gs>
                  </a:gsLst>
                  <a:lin ang="5400000" scaled="0"/>
                </a:gradFill>
              </a:rPr>
              <a:t>us</a:t>
            </a:r>
            <a:r>
              <a:rPr lang="zh-CN" altLang="en-US" dirty="0">
                <a:gradFill>
                  <a:gsLst>
                    <a:gs pos="2917">
                      <a:schemeClr val="tx1"/>
                    </a:gs>
                    <a:gs pos="30000">
                      <a:schemeClr val="tx1"/>
                    </a:gs>
                  </a:gsLst>
                  <a:lin ang="5400000" scaled="0"/>
                </a:gradFill>
              </a:rPr>
              <a:t> 以下，带宽数十 </a:t>
            </a:r>
            <a:r>
              <a:rPr lang="en-US" altLang="zh-CN" dirty="0">
                <a:gradFill>
                  <a:gsLst>
                    <a:gs pos="2917">
                      <a:schemeClr val="tx1"/>
                    </a:gs>
                    <a:gs pos="30000">
                      <a:schemeClr val="tx1"/>
                    </a:gs>
                  </a:gsLst>
                  <a:lin ang="5400000" scaled="0"/>
                </a:gradFill>
              </a:rPr>
              <a:t>GB/s</a:t>
            </a:r>
          </a:p>
        </p:txBody>
      </p:sp>
      <p:sp>
        <p:nvSpPr>
          <p:cNvPr id="3" name="标题 2">
            <a:extLst>
              <a:ext uri="{FF2B5EF4-FFF2-40B4-BE49-F238E27FC236}">
                <a16:creationId xmlns:a16="http://schemas.microsoft.com/office/drawing/2014/main" id="{4D3B86E1-DF51-6D4B-A346-9375D313C6A9}"/>
              </a:ext>
            </a:extLst>
          </p:cNvPr>
          <p:cNvSpPr>
            <a:spLocks noGrp="1"/>
          </p:cNvSpPr>
          <p:nvPr>
            <p:ph type="title"/>
          </p:nvPr>
        </p:nvSpPr>
        <p:spPr/>
        <p:txBody>
          <a:bodyPr/>
          <a:lstStyle/>
          <a:p>
            <a:r>
              <a:rPr kumimoji="1" lang="en-US" altLang="zh-CN" dirty="0"/>
              <a:t>FPGA</a:t>
            </a:r>
            <a:r>
              <a:rPr kumimoji="1" lang="zh-CN" altLang="en-US" dirty="0"/>
              <a:t> 可重构硬件</a:t>
            </a:r>
          </a:p>
        </p:txBody>
      </p:sp>
      <p:pic>
        <p:nvPicPr>
          <p:cNvPr id="10242" name="Picture 2">
            <a:hlinkClick r:id="rId2"/>
            <a:extLst>
              <a:ext uri="{FF2B5EF4-FFF2-40B4-BE49-F238E27FC236}">
                <a16:creationId xmlns:a16="http://schemas.microsoft.com/office/drawing/2014/main" id="{681A01D6-2B91-6047-9A12-B17F9A05F91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9081" y="3990522"/>
            <a:ext cx="5575133" cy="2982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96230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7BEE915-7C70-D149-B302-006FB30D0C4B}"/>
              </a:ext>
            </a:extLst>
          </p:cNvPr>
          <p:cNvSpPr>
            <a:spLocks noGrp="1"/>
          </p:cNvSpPr>
          <p:nvPr>
            <p:ph type="body" sz="quarter" idx="10"/>
          </p:nvPr>
        </p:nvSpPr>
        <p:spPr/>
        <p:txBody>
          <a:bodyPr/>
          <a:lstStyle/>
          <a:p>
            <a:endParaRPr kumimoji="1" lang="zh-CN" altLang="en-US"/>
          </a:p>
        </p:txBody>
      </p:sp>
      <p:sp>
        <p:nvSpPr>
          <p:cNvPr id="3" name="标题 2">
            <a:extLst>
              <a:ext uri="{FF2B5EF4-FFF2-40B4-BE49-F238E27FC236}">
                <a16:creationId xmlns:a16="http://schemas.microsoft.com/office/drawing/2014/main" id="{83609DDF-2F42-2041-A192-8F956C7A3C03}"/>
              </a:ext>
            </a:extLst>
          </p:cNvPr>
          <p:cNvSpPr>
            <a:spLocks noGrp="1"/>
          </p:cNvSpPr>
          <p:nvPr>
            <p:ph type="title"/>
          </p:nvPr>
        </p:nvSpPr>
        <p:spPr/>
        <p:txBody>
          <a:bodyPr/>
          <a:lstStyle/>
          <a:p>
            <a:r>
              <a:rPr kumimoji="1" lang="en-US" altLang="zh-CN" dirty="0"/>
              <a:t>FPGA </a:t>
            </a:r>
            <a:r>
              <a:rPr kumimoji="1" lang="zh-CN" altLang="en-US" dirty="0"/>
              <a:t>灵活的并行性</a:t>
            </a:r>
          </a:p>
        </p:txBody>
      </p:sp>
      <p:pic>
        <p:nvPicPr>
          <p:cNvPr id="4" name="图片 3" descr="手机屏幕截图&#10;&#10;描述已自动生成">
            <a:extLst>
              <a:ext uri="{FF2B5EF4-FFF2-40B4-BE49-F238E27FC236}">
                <a16:creationId xmlns:a16="http://schemas.microsoft.com/office/drawing/2014/main" id="{9D978FD9-27F3-0543-B76F-F8232CC297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8481" y="1212849"/>
            <a:ext cx="8390392" cy="4161181"/>
          </a:xfrm>
          <a:prstGeom prst="rect">
            <a:avLst/>
          </a:prstGeom>
        </p:spPr>
      </p:pic>
      <p:sp>
        <p:nvSpPr>
          <p:cNvPr id="5" name="文本框 4">
            <a:extLst>
              <a:ext uri="{FF2B5EF4-FFF2-40B4-BE49-F238E27FC236}">
                <a16:creationId xmlns:a16="http://schemas.microsoft.com/office/drawing/2014/main" id="{850E933E-491A-F64D-8A2A-FBF1F921B9E2}"/>
              </a:ext>
            </a:extLst>
          </p:cNvPr>
          <p:cNvSpPr txBox="1"/>
          <p:nvPr/>
        </p:nvSpPr>
        <p:spPr>
          <a:xfrm>
            <a:off x="2880073" y="5405598"/>
            <a:ext cx="1234953" cy="1114151"/>
          </a:xfrm>
          <a:prstGeom prst="rect">
            <a:avLst/>
          </a:prstGeom>
          <a:noFill/>
        </p:spPr>
        <p:txBody>
          <a:bodyPr wrap="none" lIns="182880" tIns="146304" rIns="182880" bIns="146304" rtlCol="0">
            <a:spAutoFit/>
          </a:bodyPr>
          <a:lstStyle/>
          <a:p>
            <a:pPr>
              <a:lnSpc>
                <a:spcPct val="90000"/>
              </a:lnSpc>
              <a:spcAft>
                <a:spcPts val="600"/>
              </a:spcAft>
            </a:pPr>
            <a:r>
              <a:rPr kumimoji="1" lang="en-US" altLang="zh-CN" sz="1600" dirty="0">
                <a:gradFill>
                  <a:gsLst>
                    <a:gs pos="2917">
                      <a:schemeClr val="tx1"/>
                    </a:gs>
                    <a:gs pos="30000">
                      <a:schemeClr val="tx1"/>
                    </a:gs>
                  </a:gsLst>
                  <a:lin ang="5400000" scaled="0"/>
                </a:gradFill>
              </a:rPr>
              <a:t>x = f1(in)</a:t>
            </a:r>
          </a:p>
          <a:p>
            <a:pPr>
              <a:lnSpc>
                <a:spcPct val="90000"/>
              </a:lnSpc>
              <a:spcAft>
                <a:spcPts val="600"/>
              </a:spcAft>
            </a:pPr>
            <a:r>
              <a:rPr kumimoji="1" lang="en-US" altLang="zh-CN" sz="1600" dirty="0">
                <a:gradFill>
                  <a:gsLst>
                    <a:gs pos="2917">
                      <a:schemeClr val="tx1"/>
                    </a:gs>
                    <a:gs pos="30000">
                      <a:schemeClr val="tx1"/>
                    </a:gs>
                  </a:gsLst>
                  <a:lin ang="5400000" scaled="0"/>
                </a:gradFill>
              </a:rPr>
              <a:t>y = f2(x)</a:t>
            </a:r>
          </a:p>
          <a:p>
            <a:pPr>
              <a:lnSpc>
                <a:spcPct val="90000"/>
              </a:lnSpc>
              <a:spcAft>
                <a:spcPts val="600"/>
              </a:spcAft>
            </a:pPr>
            <a:r>
              <a:rPr kumimoji="1" lang="en-US" altLang="zh-CN" sz="1600" dirty="0">
                <a:gradFill>
                  <a:gsLst>
                    <a:gs pos="2917">
                      <a:schemeClr val="tx1"/>
                    </a:gs>
                    <a:gs pos="30000">
                      <a:schemeClr val="tx1"/>
                    </a:gs>
                  </a:gsLst>
                  <a:lin ang="5400000" scaled="0"/>
                </a:gradFill>
              </a:rPr>
              <a:t>out = f3(y)</a:t>
            </a:r>
          </a:p>
        </p:txBody>
      </p:sp>
      <p:sp>
        <p:nvSpPr>
          <p:cNvPr id="6" name="文本框 5">
            <a:extLst>
              <a:ext uri="{FF2B5EF4-FFF2-40B4-BE49-F238E27FC236}">
                <a16:creationId xmlns:a16="http://schemas.microsoft.com/office/drawing/2014/main" id="{3DE9C150-2461-4A48-836D-67D844466329}"/>
              </a:ext>
            </a:extLst>
          </p:cNvPr>
          <p:cNvSpPr txBox="1"/>
          <p:nvPr/>
        </p:nvSpPr>
        <p:spPr>
          <a:xfrm>
            <a:off x="4402056" y="5405598"/>
            <a:ext cx="2041264" cy="1114151"/>
          </a:xfrm>
          <a:prstGeom prst="rect">
            <a:avLst/>
          </a:prstGeom>
          <a:noFill/>
        </p:spPr>
        <p:txBody>
          <a:bodyPr wrap="none" lIns="182880" tIns="146304" rIns="182880" bIns="146304" rtlCol="0">
            <a:spAutoFit/>
          </a:bodyPr>
          <a:lstStyle/>
          <a:p>
            <a:pPr>
              <a:lnSpc>
                <a:spcPct val="90000"/>
              </a:lnSpc>
              <a:spcAft>
                <a:spcPts val="600"/>
              </a:spcAft>
            </a:pPr>
            <a:r>
              <a:rPr kumimoji="1" lang="en-US" altLang="zh-CN" sz="1600" dirty="0">
                <a:gradFill>
                  <a:gsLst>
                    <a:gs pos="2917">
                      <a:schemeClr val="tx1"/>
                    </a:gs>
                    <a:gs pos="30000">
                      <a:schemeClr val="tx1"/>
                    </a:gs>
                  </a:gsLst>
                  <a:lin ang="5400000" scaled="0"/>
                </a:gradFill>
              </a:rPr>
              <a:t>out[0] = in[0] + in[1]</a:t>
            </a:r>
          </a:p>
          <a:p>
            <a:pPr>
              <a:lnSpc>
                <a:spcPct val="90000"/>
              </a:lnSpc>
              <a:spcAft>
                <a:spcPts val="600"/>
              </a:spcAft>
            </a:pPr>
            <a:r>
              <a:rPr kumimoji="1" lang="en-US" altLang="zh-CN" sz="1600" dirty="0">
                <a:gradFill>
                  <a:gsLst>
                    <a:gs pos="2917">
                      <a:schemeClr val="tx1"/>
                    </a:gs>
                    <a:gs pos="30000">
                      <a:schemeClr val="tx1"/>
                    </a:gs>
                  </a:gsLst>
                  <a:lin ang="5400000" scaled="0"/>
                </a:gradFill>
              </a:rPr>
              <a:t>out[1] = in[1] + in[2]</a:t>
            </a:r>
          </a:p>
          <a:p>
            <a:pPr>
              <a:lnSpc>
                <a:spcPct val="90000"/>
              </a:lnSpc>
              <a:spcAft>
                <a:spcPts val="600"/>
              </a:spcAft>
            </a:pPr>
            <a:r>
              <a:rPr kumimoji="1" lang="en-US" altLang="zh-CN" sz="1600" dirty="0">
                <a:gradFill>
                  <a:gsLst>
                    <a:gs pos="2917">
                      <a:schemeClr val="tx1"/>
                    </a:gs>
                    <a:gs pos="30000">
                      <a:schemeClr val="tx1"/>
                    </a:gs>
                  </a:gsLst>
                  <a:lin ang="5400000" scaled="0"/>
                </a:gradFill>
              </a:rPr>
              <a:t>out[2] = in[2] + in[0]</a:t>
            </a:r>
          </a:p>
        </p:txBody>
      </p:sp>
      <p:pic>
        <p:nvPicPr>
          <p:cNvPr id="8" name="图片 7" descr="图片包含 游戏机, 钟表, 键盘, 画&#10;&#10;描述已自动生成">
            <a:extLst>
              <a:ext uri="{FF2B5EF4-FFF2-40B4-BE49-F238E27FC236}">
                <a16:creationId xmlns:a16="http://schemas.microsoft.com/office/drawing/2014/main" id="{7E961EFB-2965-E541-B39F-0A5189F017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6581" y="5332346"/>
            <a:ext cx="2183492" cy="1366902"/>
          </a:xfrm>
          <a:prstGeom prst="rect">
            <a:avLst/>
          </a:prstGeom>
        </p:spPr>
      </p:pic>
      <p:sp>
        <p:nvSpPr>
          <p:cNvPr id="10" name="文本框 9">
            <a:extLst>
              <a:ext uri="{FF2B5EF4-FFF2-40B4-BE49-F238E27FC236}">
                <a16:creationId xmlns:a16="http://schemas.microsoft.com/office/drawing/2014/main" id="{A4F7BFCC-2274-E34B-B55D-6E1CB6E15A1B}"/>
              </a:ext>
            </a:extLst>
          </p:cNvPr>
          <p:cNvSpPr txBox="1"/>
          <p:nvPr/>
        </p:nvSpPr>
        <p:spPr>
          <a:xfrm>
            <a:off x="6872569" y="5374030"/>
            <a:ext cx="1400063" cy="1114151"/>
          </a:xfrm>
          <a:prstGeom prst="rect">
            <a:avLst/>
          </a:prstGeom>
          <a:noFill/>
        </p:spPr>
        <p:txBody>
          <a:bodyPr wrap="none" lIns="182880" tIns="146304" rIns="182880" bIns="146304" rtlCol="0">
            <a:spAutoFit/>
          </a:bodyPr>
          <a:lstStyle/>
          <a:p>
            <a:pPr>
              <a:lnSpc>
                <a:spcPct val="90000"/>
              </a:lnSpc>
              <a:spcAft>
                <a:spcPts val="600"/>
              </a:spcAft>
            </a:pPr>
            <a:r>
              <a:rPr kumimoji="1" lang="en-US" altLang="zh-CN" sz="1600" dirty="0">
                <a:gradFill>
                  <a:gsLst>
                    <a:gs pos="2917">
                      <a:schemeClr val="tx1"/>
                    </a:gs>
                    <a:gs pos="30000">
                      <a:schemeClr val="tx1"/>
                    </a:gs>
                  </a:gsLst>
                  <a:lin ang="5400000" scaled="0"/>
                </a:gradFill>
              </a:rPr>
              <a:t>out1 = f(in1)</a:t>
            </a:r>
          </a:p>
          <a:p>
            <a:pPr>
              <a:lnSpc>
                <a:spcPct val="90000"/>
              </a:lnSpc>
              <a:spcAft>
                <a:spcPts val="600"/>
              </a:spcAft>
            </a:pPr>
            <a:r>
              <a:rPr kumimoji="1" lang="en-US" altLang="zh-CN" sz="1600" dirty="0">
                <a:gradFill>
                  <a:gsLst>
                    <a:gs pos="2917">
                      <a:schemeClr val="tx1"/>
                    </a:gs>
                    <a:gs pos="30000">
                      <a:schemeClr val="tx1"/>
                    </a:gs>
                  </a:gsLst>
                  <a:lin ang="5400000" scaled="0"/>
                </a:gradFill>
              </a:rPr>
              <a:t>out2 = f(in2)</a:t>
            </a:r>
          </a:p>
          <a:p>
            <a:pPr>
              <a:lnSpc>
                <a:spcPct val="90000"/>
              </a:lnSpc>
              <a:spcAft>
                <a:spcPts val="600"/>
              </a:spcAft>
            </a:pPr>
            <a:r>
              <a:rPr kumimoji="1" lang="en-US" altLang="zh-CN" sz="1600" dirty="0">
                <a:gradFill>
                  <a:gsLst>
                    <a:gs pos="2917">
                      <a:schemeClr val="tx1"/>
                    </a:gs>
                    <a:gs pos="30000">
                      <a:schemeClr val="tx1"/>
                    </a:gs>
                  </a:gsLst>
                  <a:lin ang="5400000" scaled="0"/>
                </a:gradFill>
              </a:rPr>
              <a:t>out3 = f(in3)</a:t>
            </a:r>
          </a:p>
        </p:txBody>
      </p:sp>
    </p:spTree>
    <p:extLst>
      <p:ext uri="{BB962C8B-B14F-4D97-AF65-F5344CB8AC3E}">
        <p14:creationId xmlns:p14="http://schemas.microsoft.com/office/powerpoint/2010/main" val="167528893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36E7290-C0A7-8342-B413-C6FEA9174442}"/>
              </a:ext>
            </a:extLst>
          </p:cNvPr>
          <p:cNvSpPr>
            <a:spLocks noGrp="1"/>
          </p:cNvSpPr>
          <p:nvPr>
            <p:ph type="body" sz="quarter" idx="10"/>
          </p:nvPr>
        </p:nvSpPr>
        <p:spPr>
          <a:xfrm>
            <a:off x="274638" y="1212850"/>
            <a:ext cx="4185444" cy="2659190"/>
          </a:xfrm>
        </p:spPr>
        <p:txBody>
          <a:bodyPr/>
          <a:lstStyle/>
          <a:p>
            <a:pPr marL="457200" indent="-457200">
              <a:buFont typeface="+mj-lt"/>
              <a:buAutoNum type="arabicPeriod"/>
            </a:pPr>
            <a:r>
              <a:rPr lang="zh-CN" altLang="en-US" sz="2400" dirty="0">
                <a:solidFill>
                  <a:schemeClr val="tx1"/>
                </a:solidFill>
                <a:latin typeface="Microsoft YaHei" panose="020B0503020204020204" pitchFamily="34" charset="-122"/>
                <a:ea typeface="Microsoft YaHei" panose="020B0503020204020204" pitchFamily="34" charset="-122"/>
              </a:rPr>
              <a:t>专用的 </a:t>
            </a:r>
            <a:r>
              <a:rPr lang="en-US" altLang="zh-CN" sz="2400" dirty="0">
                <a:solidFill>
                  <a:schemeClr val="tx1"/>
                </a:solidFill>
                <a:latin typeface="Microsoft YaHei" panose="020B0503020204020204" pitchFamily="34" charset="-122"/>
                <a:ea typeface="Microsoft YaHei" panose="020B0503020204020204" pitchFamily="34" charset="-122"/>
              </a:rPr>
              <a:t>FPGA </a:t>
            </a:r>
            <a:r>
              <a:rPr lang="zh-CN" altLang="en-US" sz="2400" dirty="0">
                <a:solidFill>
                  <a:schemeClr val="tx1"/>
                </a:solidFill>
                <a:latin typeface="Microsoft YaHei" panose="020B0503020204020204" pitchFamily="34" charset="-122"/>
                <a:ea typeface="Microsoft YaHei" panose="020B0503020204020204" pitchFamily="34" charset="-122"/>
              </a:rPr>
              <a:t>集群，里面插满了 </a:t>
            </a:r>
            <a:r>
              <a:rPr lang="en-US" altLang="zh-CN" sz="2400" dirty="0">
                <a:solidFill>
                  <a:schemeClr val="tx1"/>
                </a:solidFill>
                <a:latin typeface="Microsoft YaHei" panose="020B0503020204020204" pitchFamily="34" charset="-122"/>
                <a:ea typeface="Microsoft YaHei" panose="020B0503020204020204" pitchFamily="34" charset="-122"/>
              </a:rPr>
              <a:t>FPGA</a:t>
            </a:r>
          </a:p>
          <a:p>
            <a:pPr marL="457200" indent="-457200">
              <a:buFont typeface="+mj-lt"/>
              <a:buAutoNum type="arabicPeriod"/>
            </a:pPr>
            <a:r>
              <a:rPr lang="zh-CN" altLang="en-US" sz="2400" dirty="0">
                <a:solidFill>
                  <a:schemeClr val="tx1"/>
                </a:solidFill>
                <a:latin typeface="Microsoft YaHei" panose="020B0503020204020204" pitchFamily="34" charset="-122"/>
                <a:ea typeface="Microsoft YaHei" panose="020B0503020204020204" pitchFamily="34" charset="-122"/>
              </a:rPr>
              <a:t>每台机器一块 </a:t>
            </a:r>
            <a:r>
              <a:rPr lang="en-US" altLang="zh-CN" sz="2400" dirty="0">
                <a:solidFill>
                  <a:schemeClr val="tx1"/>
                </a:solidFill>
                <a:latin typeface="Microsoft YaHei" panose="020B0503020204020204" pitchFamily="34" charset="-122"/>
                <a:ea typeface="Microsoft YaHei" panose="020B0503020204020204" pitchFamily="34" charset="-122"/>
              </a:rPr>
              <a:t>FPGA</a:t>
            </a:r>
            <a:r>
              <a:rPr lang="zh-CN" altLang="en-US" sz="2400" dirty="0">
                <a:solidFill>
                  <a:schemeClr val="tx1"/>
                </a:solidFill>
                <a:latin typeface="Microsoft YaHei" panose="020B0503020204020204" pitchFamily="34" charset="-122"/>
                <a:ea typeface="Microsoft YaHei" panose="020B0503020204020204" pitchFamily="34" charset="-122"/>
              </a:rPr>
              <a:t>，采用专用网络连接</a:t>
            </a:r>
            <a:endParaRPr lang="en-US" altLang="zh-CN" sz="2400" dirty="0">
              <a:solidFill>
                <a:schemeClr val="tx1"/>
              </a:solidFill>
              <a:latin typeface="Microsoft YaHei" panose="020B0503020204020204" pitchFamily="34" charset="-122"/>
              <a:ea typeface="Microsoft YaHei" panose="020B0503020204020204" pitchFamily="34" charset="-122"/>
            </a:endParaRPr>
          </a:p>
          <a:p>
            <a:pPr marL="457200" indent="-457200">
              <a:buFont typeface="+mj-lt"/>
              <a:buAutoNum type="arabicPeriod"/>
            </a:pPr>
            <a:r>
              <a:rPr lang="zh-CN" altLang="en-US" sz="2400" dirty="0">
                <a:solidFill>
                  <a:schemeClr val="tx1"/>
                </a:solidFill>
                <a:latin typeface="Microsoft YaHei" panose="020B0503020204020204" pitchFamily="34" charset="-122"/>
                <a:ea typeface="Microsoft YaHei" panose="020B0503020204020204" pitchFamily="34" charset="-122"/>
              </a:rPr>
              <a:t>每台机器一块 </a:t>
            </a:r>
            <a:r>
              <a:rPr lang="en-US" altLang="zh-CN" sz="2400" dirty="0">
                <a:solidFill>
                  <a:schemeClr val="tx1"/>
                </a:solidFill>
                <a:latin typeface="Microsoft YaHei" panose="020B0503020204020204" pitchFamily="34" charset="-122"/>
                <a:ea typeface="Microsoft YaHei" panose="020B0503020204020204" pitchFamily="34" charset="-122"/>
              </a:rPr>
              <a:t>FPGA</a:t>
            </a:r>
            <a:r>
              <a:rPr lang="zh-CN" altLang="en-US" sz="2400" dirty="0">
                <a:solidFill>
                  <a:schemeClr val="tx1"/>
                </a:solidFill>
                <a:latin typeface="Microsoft YaHei" panose="020B0503020204020204" pitchFamily="34" charset="-122"/>
                <a:ea typeface="Microsoft YaHei" panose="020B0503020204020204" pitchFamily="34" charset="-122"/>
              </a:rPr>
              <a:t>，放在网卡和交换机之间，共享服务器网络</a:t>
            </a:r>
          </a:p>
        </p:txBody>
      </p:sp>
      <p:sp>
        <p:nvSpPr>
          <p:cNvPr id="3" name="标题 2">
            <a:extLst>
              <a:ext uri="{FF2B5EF4-FFF2-40B4-BE49-F238E27FC236}">
                <a16:creationId xmlns:a16="http://schemas.microsoft.com/office/drawing/2014/main" id="{F671991B-3386-164B-976D-B589224B1FE4}"/>
              </a:ext>
            </a:extLst>
          </p:cNvPr>
          <p:cNvSpPr>
            <a:spLocks noGrp="1"/>
          </p:cNvSpPr>
          <p:nvPr>
            <p:ph type="title"/>
          </p:nvPr>
        </p:nvSpPr>
        <p:spPr/>
        <p:txBody>
          <a:bodyPr/>
          <a:lstStyle/>
          <a:p>
            <a:r>
              <a:rPr kumimoji="1" lang="zh-CN" altLang="en-US" dirty="0"/>
              <a:t>微软部署</a:t>
            </a:r>
            <a:r>
              <a:rPr kumimoji="1" lang="en-US" altLang="zh-CN" dirty="0"/>
              <a:t>FPGA</a:t>
            </a:r>
            <a:r>
              <a:rPr kumimoji="1" lang="zh-CN" altLang="en-US" dirty="0"/>
              <a:t>的三个阶段</a:t>
            </a:r>
          </a:p>
        </p:txBody>
      </p:sp>
      <p:pic>
        <p:nvPicPr>
          <p:cNvPr id="12290" name="Picture 2">
            <a:extLst>
              <a:ext uri="{FF2B5EF4-FFF2-40B4-BE49-F238E27FC236}">
                <a16:creationId xmlns:a16="http://schemas.microsoft.com/office/drawing/2014/main" id="{37E4ED08-508A-CB46-BB1A-1930F5EAE7E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60082" y="966049"/>
            <a:ext cx="4866481" cy="6031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17650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65CA093-EBA8-8646-8700-25AC3EED34F0}"/>
              </a:ext>
            </a:extLst>
          </p:cNvPr>
          <p:cNvSpPr>
            <a:spLocks noGrp="1"/>
          </p:cNvSpPr>
          <p:nvPr>
            <p:ph type="body" sz="quarter" idx="10"/>
          </p:nvPr>
        </p:nvSpPr>
        <p:spPr/>
        <p:txBody>
          <a:bodyPr/>
          <a:lstStyle/>
          <a:p>
            <a:endParaRPr kumimoji="1" lang="zh-CN" altLang="en-US"/>
          </a:p>
        </p:txBody>
      </p:sp>
      <p:sp>
        <p:nvSpPr>
          <p:cNvPr id="3" name="标题 2">
            <a:extLst>
              <a:ext uri="{FF2B5EF4-FFF2-40B4-BE49-F238E27FC236}">
                <a16:creationId xmlns:a16="http://schemas.microsoft.com/office/drawing/2014/main" id="{CB601E0D-8500-E942-902C-B29E867B4F75}"/>
              </a:ext>
            </a:extLst>
          </p:cNvPr>
          <p:cNvSpPr>
            <a:spLocks noGrp="1"/>
          </p:cNvSpPr>
          <p:nvPr>
            <p:ph type="title"/>
          </p:nvPr>
        </p:nvSpPr>
        <p:spPr/>
        <p:txBody>
          <a:bodyPr/>
          <a:lstStyle/>
          <a:p>
            <a:r>
              <a:rPr kumimoji="1" lang="zh-CN" altLang="en-US" dirty="0"/>
              <a:t>第二代</a:t>
            </a:r>
            <a:r>
              <a:rPr kumimoji="1" lang="en-US" altLang="zh-CN" dirty="0"/>
              <a:t>FPGA</a:t>
            </a:r>
            <a:r>
              <a:rPr kumimoji="1" lang="zh-CN" altLang="en-US" dirty="0"/>
              <a:t>间的互联</a:t>
            </a:r>
          </a:p>
        </p:txBody>
      </p:sp>
      <p:pic>
        <p:nvPicPr>
          <p:cNvPr id="15362" name="Picture 2">
            <a:extLst>
              <a:ext uri="{FF2B5EF4-FFF2-40B4-BE49-F238E27FC236}">
                <a16:creationId xmlns:a16="http://schemas.microsoft.com/office/drawing/2014/main" id="{A72E0979-CB04-B549-B956-29F92A2C878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1592262"/>
            <a:ext cx="9326563" cy="4668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23039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kumimoji="1" lang="zh-CN" altLang="en-US" dirty="0"/>
              <a:t>第三代：</a:t>
            </a:r>
            <a:r>
              <a:rPr kumimoji="1" lang="en-US" altLang="zh-CN" dirty="0"/>
              <a:t>Azure </a:t>
            </a:r>
            <a:r>
              <a:rPr kumimoji="1" lang="zh-CN" altLang="en-US" dirty="0"/>
              <a:t>云的 </a:t>
            </a:r>
            <a:r>
              <a:rPr kumimoji="1" lang="en-US" altLang="zh-CN" dirty="0"/>
              <a:t>FPGA </a:t>
            </a:r>
            <a:r>
              <a:rPr kumimoji="1" lang="zh-CN" altLang="en-US" dirty="0"/>
              <a:t>部署</a:t>
            </a:r>
            <a:endParaRPr lang="en-US" dirty="0"/>
          </a:p>
        </p:txBody>
      </p:sp>
      <p:sp>
        <p:nvSpPr>
          <p:cNvPr id="775" name="文本框 774"/>
          <p:cNvSpPr txBox="1"/>
          <p:nvPr/>
        </p:nvSpPr>
        <p:spPr>
          <a:xfrm>
            <a:off x="274638" y="6316662"/>
            <a:ext cx="6312497" cy="947952"/>
          </a:xfrm>
          <a:prstGeom prst="rect">
            <a:avLst/>
          </a:prstGeom>
          <a:noFill/>
        </p:spPr>
        <p:txBody>
          <a:bodyPr wrap="none" lIns="182880" tIns="146304" rIns="182880" bIns="146304" rtlCol="0">
            <a:spAutoFit/>
          </a:bodyPr>
          <a:lstStyle/>
          <a:p>
            <a:pPr>
              <a:lnSpc>
                <a:spcPct val="90000"/>
              </a:lnSpc>
              <a:spcAft>
                <a:spcPts val="600"/>
              </a:spcAft>
            </a:pPr>
            <a:r>
              <a:rPr kumimoji="1" lang="zh-CN" altLang="en-US" sz="1200" dirty="0">
                <a:gradFill>
                  <a:gsLst>
                    <a:gs pos="2917">
                      <a:schemeClr val="tx1"/>
                    </a:gs>
                    <a:gs pos="30000">
                      <a:schemeClr val="tx1"/>
                    </a:gs>
                  </a:gsLst>
                  <a:lin ang="5400000" scaled="0"/>
                </a:gradFill>
              </a:rPr>
              <a:t>来源：</a:t>
            </a:r>
            <a:r>
              <a:rPr kumimoji="1" lang="en-US" altLang="zh-CN" sz="1200" dirty="0">
                <a:gradFill>
                  <a:gsLst>
                    <a:gs pos="2917">
                      <a:schemeClr val="tx1"/>
                    </a:gs>
                    <a:gs pos="30000">
                      <a:schemeClr val="tx1"/>
                    </a:gs>
                  </a:gsLst>
                  <a:lin ang="5400000" scaled="0"/>
                </a:gradFill>
              </a:rPr>
              <a:t>A Reconfigurable Fabric for Accelerating Large-Scale Datacenter Services, ISCA’14</a:t>
            </a:r>
          </a:p>
          <a:p>
            <a:pPr>
              <a:lnSpc>
                <a:spcPct val="90000"/>
              </a:lnSpc>
              <a:spcAft>
                <a:spcPts val="600"/>
              </a:spcAft>
            </a:pPr>
            <a:r>
              <a:rPr lang="en-US" altLang="zh-CN" sz="1200" dirty="0"/>
              <a:t>           A Cloud-Scale Acceleration Architecture, MICRO’16</a:t>
            </a:r>
            <a:endParaRPr kumimoji="1" lang="en-US" altLang="zh-CN" sz="1200" dirty="0">
              <a:gradFill>
                <a:gsLst>
                  <a:gs pos="2917">
                    <a:schemeClr val="tx1"/>
                  </a:gs>
                  <a:gs pos="30000">
                    <a:schemeClr val="tx1"/>
                  </a:gs>
                </a:gsLst>
                <a:lin ang="5400000" scaled="0"/>
              </a:gradFill>
            </a:endParaRPr>
          </a:p>
          <a:p>
            <a:pPr>
              <a:lnSpc>
                <a:spcPct val="90000"/>
              </a:lnSpc>
              <a:spcAft>
                <a:spcPts val="600"/>
              </a:spcAft>
            </a:pPr>
            <a:endParaRPr kumimoji="1" lang="zh-CN" altLang="en-US" sz="1200" dirty="0">
              <a:gradFill>
                <a:gsLst>
                  <a:gs pos="2917">
                    <a:schemeClr val="tx1"/>
                  </a:gs>
                  <a:gs pos="30000">
                    <a:schemeClr val="tx1"/>
                  </a:gs>
                </a:gsLst>
                <a:lin ang="5400000" scaled="0"/>
              </a:gradFill>
            </a:endParaRPr>
          </a:p>
        </p:txBody>
      </p:sp>
      <p:grpSp>
        <p:nvGrpSpPr>
          <p:cNvPr id="873" name="Group 1"/>
          <p:cNvGrpSpPr/>
          <p:nvPr/>
        </p:nvGrpSpPr>
        <p:grpSpPr>
          <a:xfrm>
            <a:off x="249048" y="2811462"/>
            <a:ext cx="8859713" cy="3257284"/>
            <a:chOff x="249048" y="3128803"/>
            <a:chExt cx="8859713" cy="3257284"/>
          </a:xfrm>
        </p:grpSpPr>
        <p:sp>
          <p:nvSpPr>
            <p:cNvPr id="874" name="Rectangle 698"/>
            <p:cNvSpPr/>
            <p:nvPr/>
          </p:nvSpPr>
          <p:spPr bwMode="auto">
            <a:xfrm>
              <a:off x="5230414" y="3128803"/>
              <a:ext cx="3449936" cy="2838558"/>
            </a:xfrm>
            <a:prstGeom prst="rect">
              <a:avLst/>
            </a:prstGeom>
            <a:solidFill>
              <a:schemeClr val="bg1"/>
            </a:solid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875" name="Group 357"/>
            <p:cNvGrpSpPr/>
            <p:nvPr/>
          </p:nvGrpSpPr>
          <p:grpSpPr>
            <a:xfrm>
              <a:off x="977042" y="4380464"/>
              <a:ext cx="3659222" cy="1296479"/>
              <a:chOff x="655637" y="4106862"/>
              <a:chExt cx="4879378" cy="1728785"/>
            </a:xfrm>
            <a:solidFill>
              <a:schemeClr val="bg1">
                <a:lumMod val="75000"/>
              </a:schemeClr>
            </a:solidFill>
            <a:scene3d>
              <a:camera prst="orthographicFront">
                <a:rot lat="17099985" lon="21599989" rev="0"/>
              </a:camera>
              <a:lightRig rig="threePt" dir="t"/>
            </a:scene3d>
          </p:grpSpPr>
          <p:sp>
            <p:nvSpPr>
              <p:cNvPr id="1523" name="Oval 358"/>
              <p:cNvSpPr/>
              <p:nvPr/>
            </p:nvSpPr>
            <p:spPr bwMode="auto">
              <a:xfrm>
                <a:off x="1389290"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24" name="Oval 359"/>
              <p:cNvSpPr/>
              <p:nvPr/>
            </p:nvSpPr>
            <p:spPr bwMode="auto">
              <a:xfrm>
                <a:off x="1267017"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25" name="Oval 360"/>
              <p:cNvSpPr/>
              <p:nvPr/>
            </p:nvSpPr>
            <p:spPr bwMode="auto">
              <a:xfrm>
                <a:off x="1144741"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26" name="Oval 361"/>
              <p:cNvSpPr/>
              <p:nvPr/>
            </p:nvSpPr>
            <p:spPr bwMode="auto">
              <a:xfrm>
                <a:off x="1022465"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27" name="Oval 362"/>
              <p:cNvSpPr/>
              <p:nvPr/>
            </p:nvSpPr>
            <p:spPr bwMode="auto">
              <a:xfrm>
                <a:off x="900189"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28" name="Oval 363"/>
              <p:cNvSpPr/>
              <p:nvPr/>
            </p:nvSpPr>
            <p:spPr bwMode="auto">
              <a:xfrm>
                <a:off x="777913"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29" name="Oval 364"/>
              <p:cNvSpPr/>
              <p:nvPr/>
            </p:nvSpPr>
            <p:spPr bwMode="auto">
              <a:xfrm>
                <a:off x="655637"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30" name="Oval 365"/>
              <p:cNvSpPr/>
              <p:nvPr/>
            </p:nvSpPr>
            <p:spPr bwMode="auto">
              <a:xfrm>
                <a:off x="1650432"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31" name="Oval 366"/>
              <p:cNvSpPr/>
              <p:nvPr/>
            </p:nvSpPr>
            <p:spPr bwMode="auto">
              <a:xfrm>
                <a:off x="1528159"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32" name="Oval 367"/>
              <p:cNvSpPr/>
              <p:nvPr/>
            </p:nvSpPr>
            <p:spPr bwMode="auto">
              <a:xfrm>
                <a:off x="1405883"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33" name="Oval 368"/>
              <p:cNvSpPr/>
              <p:nvPr/>
            </p:nvSpPr>
            <p:spPr bwMode="auto">
              <a:xfrm>
                <a:off x="1283607"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34" name="Oval 369"/>
              <p:cNvSpPr/>
              <p:nvPr/>
            </p:nvSpPr>
            <p:spPr bwMode="auto">
              <a:xfrm>
                <a:off x="1161331"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35" name="Oval 370"/>
              <p:cNvSpPr/>
              <p:nvPr/>
            </p:nvSpPr>
            <p:spPr bwMode="auto">
              <a:xfrm>
                <a:off x="1039055"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36" name="Oval 371"/>
              <p:cNvSpPr/>
              <p:nvPr/>
            </p:nvSpPr>
            <p:spPr bwMode="auto">
              <a:xfrm>
                <a:off x="916779"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37" name="Oval 372"/>
              <p:cNvSpPr/>
              <p:nvPr/>
            </p:nvSpPr>
            <p:spPr bwMode="auto">
              <a:xfrm>
                <a:off x="1911574"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38" name="Oval 373"/>
              <p:cNvSpPr/>
              <p:nvPr/>
            </p:nvSpPr>
            <p:spPr bwMode="auto">
              <a:xfrm>
                <a:off x="1789301"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39" name="Oval 374"/>
              <p:cNvSpPr/>
              <p:nvPr/>
            </p:nvSpPr>
            <p:spPr bwMode="auto">
              <a:xfrm>
                <a:off x="1667025"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40" name="Oval 375"/>
              <p:cNvSpPr/>
              <p:nvPr/>
            </p:nvSpPr>
            <p:spPr bwMode="auto">
              <a:xfrm>
                <a:off x="1544749"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41" name="Oval 376"/>
              <p:cNvSpPr/>
              <p:nvPr/>
            </p:nvSpPr>
            <p:spPr bwMode="auto">
              <a:xfrm>
                <a:off x="1422473"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42" name="Oval 377"/>
              <p:cNvSpPr/>
              <p:nvPr/>
            </p:nvSpPr>
            <p:spPr bwMode="auto">
              <a:xfrm>
                <a:off x="1300197"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43" name="Oval 378"/>
              <p:cNvSpPr/>
              <p:nvPr/>
            </p:nvSpPr>
            <p:spPr bwMode="auto">
              <a:xfrm>
                <a:off x="1177921"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44" name="Oval 379"/>
              <p:cNvSpPr/>
              <p:nvPr/>
            </p:nvSpPr>
            <p:spPr bwMode="auto">
              <a:xfrm>
                <a:off x="2172716"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45" name="Oval 380"/>
              <p:cNvSpPr/>
              <p:nvPr/>
            </p:nvSpPr>
            <p:spPr bwMode="auto">
              <a:xfrm>
                <a:off x="2050443"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46" name="Oval 381"/>
              <p:cNvSpPr/>
              <p:nvPr/>
            </p:nvSpPr>
            <p:spPr bwMode="auto">
              <a:xfrm>
                <a:off x="1928167"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47" name="Oval 382"/>
              <p:cNvSpPr/>
              <p:nvPr/>
            </p:nvSpPr>
            <p:spPr bwMode="auto">
              <a:xfrm>
                <a:off x="1805891"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48" name="Oval 383"/>
              <p:cNvSpPr/>
              <p:nvPr/>
            </p:nvSpPr>
            <p:spPr bwMode="auto">
              <a:xfrm>
                <a:off x="1683615"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49" name="Oval 384"/>
              <p:cNvSpPr/>
              <p:nvPr/>
            </p:nvSpPr>
            <p:spPr bwMode="auto">
              <a:xfrm>
                <a:off x="1561339"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50" name="Oval 385"/>
              <p:cNvSpPr/>
              <p:nvPr/>
            </p:nvSpPr>
            <p:spPr bwMode="auto">
              <a:xfrm>
                <a:off x="1439063"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51" name="Oval 386"/>
              <p:cNvSpPr/>
              <p:nvPr/>
            </p:nvSpPr>
            <p:spPr bwMode="auto">
              <a:xfrm>
                <a:off x="2433858"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52" name="Oval 387"/>
              <p:cNvSpPr/>
              <p:nvPr/>
            </p:nvSpPr>
            <p:spPr bwMode="auto">
              <a:xfrm>
                <a:off x="2311585"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53" name="Oval 388"/>
              <p:cNvSpPr/>
              <p:nvPr/>
            </p:nvSpPr>
            <p:spPr bwMode="auto">
              <a:xfrm>
                <a:off x="2189309"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54" name="Oval 389"/>
              <p:cNvSpPr/>
              <p:nvPr/>
            </p:nvSpPr>
            <p:spPr bwMode="auto">
              <a:xfrm>
                <a:off x="2067033"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55" name="Oval 390"/>
              <p:cNvSpPr/>
              <p:nvPr/>
            </p:nvSpPr>
            <p:spPr bwMode="auto">
              <a:xfrm>
                <a:off x="1944757"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56" name="Oval 391"/>
              <p:cNvSpPr/>
              <p:nvPr/>
            </p:nvSpPr>
            <p:spPr bwMode="auto">
              <a:xfrm>
                <a:off x="1822481"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57" name="Oval 392"/>
              <p:cNvSpPr/>
              <p:nvPr/>
            </p:nvSpPr>
            <p:spPr bwMode="auto">
              <a:xfrm>
                <a:off x="1700205"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58" name="Oval 393"/>
              <p:cNvSpPr/>
              <p:nvPr/>
            </p:nvSpPr>
            <p:spPr bwMode="auto">
              <a:xfrm>
                <a:off x="2695000"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59" name="Oval 394"/>
              <p:cNvSpPr/>
              <p:nvPr/>
            </p:nvSpPr>
            <p:spPr bwMode="auto">
              <a:xfrm>
                <a:off x="2572727"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60" name="Oval 395"/>
              <p:cNvSpPr/>
              <p:nvPr/>
            </p:nvSpPr>
            <p:spPr bwMode="auto">
              <a:xfrm>
                <a:off x="2450451"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61" name="Oval 396"/>
              <p:cNvSpPr/>
              <p:nvPr/>
            </p:nvSpPr>
            <p:spPr bwMode="auto">
              <a:xfrm>
                <a:off x="2328175"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62" name="Oval 397"/>
              <p:cNvSpPr/>
              <p:nvPr/>
            </p:nvSpPr>
            <p:spPr bwMode="auto">
              <a:xfrm>
                <a:off x="2205899"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63" name="Oval 398"/>
              <p:cNvSpPr/>
              <p:nvPr/>
            </p:nvSpPr>
            <p:spPr bwMode="auto">
              <a:xfrm>
                <a:off x="2083623"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64" name="Oval 399"/>
              <p:cNvSpPr/>
              <p:nvPr/>
            </p:nvSpPr>
            <p:spPr bwMode="auto">
              <a:xfrm>
                <a:off x="1961347"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65" name="Oval 400"/>
              <p:cNvSpPr/>
              <p:nvPr/>
            </p:nvSpPr>
            <p:spPr bwMode="auto">
              <a:xfrm>
                <a:off x="2956142"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66" name="Oval 514"/>
              <p:cNvSpPr/>
              <p:nvPr/>
            </p:nvSpPr>
            <p:spPr bwMode="auto">
              <a:xfrm>
                <a:off x="2833869"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67" name="Oval 515"/>
              <p:cNvSpPr/>
              <p:nvPr/>
            </p:nvSpPr>
            <p:spPr bwMode="auto">
              <a:xfrm>
                <a:off x="2711593"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68" name="Oval 516"/>
              <p:cNvSpPr/>
              <p:nvPr/>
            </p:nvSpPr>
            <p:spPr bwMode="auto">
              <a:xfrm>
                <a:off x="2589317"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69" name="Oval 517"/>
              <p:cNvSpPr/>
              <p:nvPr/>
            </p:nvSpPr>
            <p:spPr bwMode="auto">
              <a:xfrm>
                <a:off x="2467041"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70" name="Oval 518"/>
              <p:cNvSpPr/>
              <p:nvPr/>
            </p:nvSpPr>
            <p:spPr bwMode="auto">
              <a:xfrm>
                <a:off x="2344765"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71" name="Oval 519"/>
              <p:cNvSpPr/>
              <p:nvPr/>
            </p:nvSpPr>
            <p:spPr bwMode="auto">
              <a:xfrm>
                <a:off x="2222489"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72" name="Oval 520"/>
              <p:cNvSpPr/>
              <p:nvPr/>
            </p:nvSpPr>
            <p:spPr bwMode="auto">
              <a:xfrm>
                <a:off x="3217284"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73" name="Oval 521"/>
              <p:cNvSpPr/>
              <p:nvPr/>
            </p:nvSpPr>
            <p:spPr bwMode="auto">
              <a:xfrm>
                <a:off x="3095011"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74" name="Oval 522"/>
              <p:cNvSpPr/>
              <p:nvPr/>
            </p:nvSpPr>
            <p:spPr bwMode="auto">
              <a:xfrm>
                <a:off x="2972735"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75" name="Oval 523"/>
              <p:cNvSpPr/>
              <p:nvPr/>
            </p:nvSpPr>
            <p:spPr bwMode="auto">
              <a:xfrm>
                <a:off x="2850459"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76" name="Oval 524"/>
              <p:cNvSpPr/>
              <p:nvPr/>
            </p:nvSpPr>
            <p:spPr bwMode="auto">
              <a:xfrm>
                <a:off x="2728183"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77" name="Oval 525"/>
              <p:cNvSpPr/>
              <p:nvPr/>
            </p:nvSpPr>
            <p:spPr bwMode="auto">
              <a:xfrm>
                <a:off x="2605907"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78" name="Oval 526"/>
              <p:cNvSpPr/>
              <p:nvPr/>
            </p:nvSpPr>
            <p:spPr bwMode="auto">
              <a:xfrm>
                <a:off x="2483631"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79" name="Oval 527"/>
              <p:cNvSpPr/>
              <p:nvPr/>
            </p:nvSpPr>
            <p:spPr bwMode="auto">
              <a:xfrm>
                <a:off x="3478426"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80" name="Oval 528"/>
              <p:cNvSpPr/>
              <p:nvPr/>
            </p:nvSpPr>
            <p:spPr bwMode="auto">
              <a:xfrm>
                <a:off x="3356153"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81" name="Oval 529"/>
              <p:cNvSpPr/>
              <p:nvPr/>
            </p:nvSpPr>
            <p:spPr bwMode="auto">
              <a:xfrm>
                <a:off x="3233877"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82" name="Oval 530"/>
              <p:cNvSpPr/>
              <p:nvPr/>
            </p:nvSpPr>
            <p:spPr bwMode="auto">
              <a:xfrm>
                <a:off x="3111601"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83" name="Oval 531"/>
              <p:cNvSpPr/>
              <p:nvPr/>
            </p:nvSpPr>
            <p:spPr bwMode="auto">
              <a:xfrm>
                <a:off x="2989325"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84" name="Oval 532"/>
              <p:cNvSpPr/>
              <p:nvPr/>
            </p:nvSpPr>
            <p:spPr bwMode="auto">
              <a:xfrm>
                <a:off x="2867049"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85" name="Oval 533"/>
              <p:cNvSpPr/>
              <p:nvPr/>
            </p:nvSpPr>
            <p:spPr bwMode="auto">
              <a:xfrm>
                <a:off x="2744773"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86" name="Oval 534"/>
              <p:cNvSpPr/>
              <p:nvPr/>
            </p:nvSpPr>
            <p:spPr bwMode="auto">
              <a:xfrm>
                <a:off x="3739568"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87" name="Oval 535"/>
              <p:cNvSpPr/>
              <p:nvPr/>
            </p:nvSpPr>
            <p:spPr bwMode="auto">
              <a:xfrm>
                <a:off x="3617295"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88" name="Oval 536"/>
              <p:cNvSpPr/>
              <p:nvPr/>
            </p:nvSpPr>
            <p:spPr bwMode="auto">
              <a:xfrm>
                <a:off x="3495019"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89" name="Oval 537"/>
              <p:cNvSpPr/>
              <p:nvPr/>
            </p:nvSpPr>
            <p:spPr bwMode="auto">
              <a:xfrm>
                <a:off x="3372743"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90" name="Oval 538"/>
              <p:cNvSpPr/>
              <p:nvPr/>
            </p:nvSpPr>
            <p:spPr bwMode="auto">
              <a:xfrm>
                <a:off x="3250467"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91" name="Oval 539"/>
              <p:cNvSpPr/>
              <p:nvPr/>
            </p:nvSpPr>
            <p:spPr bwMode="auto">
              <a:xfrm>
                <a:off x="3128191"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92" name="Oval 540"/>
              <p:cNvSpPr/>
              <p:nvPr/>
            </p:nvSpPr>
            <p:spPr bwMode="auto">
              <a:xfrm>
                <a:off x="3005915"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93" name="Oval 541"/>
              <p:cNvSpPr/>
              <p:nvPr/>
            </p:nvSpPr>
            <p:spPr bwMode="auto">
              <a:xfrm>
                <a:off x="4000710"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94" name="Oval 542"/>
              <p:cNvSpPr/>
              <p:nvPr/>
            </p:nvSpPr>
            <p:spPr bwMode="auto">
              <a:xfrm>
                <a:off x="3878437"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95" name="Oval 543"/>
              <p:cNvSpPr/>
              <p:nvPr/>
            </p:nvSpPr>
            <p:spPr bwMode="auto">
              <a:xfrm>
                <a:off x="3756161"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96" name="Oval 544"/>
              <p:cNvSpPr/>
              <p:nvPr/>
            </p:nvSpPr>
            <p:spPr bwMode="auto">
              <a:xfrm>
                <a:off x="3633885"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97" name="Oval 545"/>
              <p:cNvSpPr/>
              <p:nvPr/>
            </p:nvSpPr>
            <p:spPr bwMode="auto">
              <a:xfrm>
                <a:off x="3511609"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98" name="Oval 546"/>
              <p:cNvSpPr/>
              <p:nvPr/>
            </p:nvSpPr>
            <p:spPr bwMode="auto">
              <a:xfrm>
                <a:off x="3389333"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99" name="Oval 547"/>
              <p:cNvSpPr/>
              <p:nvPr/>
            </p:nvSpPr>
            <p:spPr bwMode="auto">
              <a:xfrm>
                <a:off x="3267057"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00" name="Oval 548"/>
              <p:cNvSpPr/>
              <p:nvPr/>
            </p:nvSpPr>
            <p:spPr bwMode="auto">
              <a:xfrm>
                <a:off x="4261852"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01" name="Oval 549"/>
              <p:cNvSpPr/>
              <p:nvPr/>
            </p:nvSpPr>
            <p:spPr bwMode="auto">
              <a:xfrm>
                <a:off x="4139579"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02" name="Oval 550"/>
              <p:cNvSpPr/>
              <p:nvPr/>
            </p:nvSpPr>
            <p:spPr bwMode="auto">
              <a:xfrm>
                <a:off x="4017303"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03" name="Oval 551"/>
              <p:cNvSpPr/>
              <p:nvPr/>
            </p:nvSpPr>
            <p:spPr bwMode="auto">
              <a:xfrm>
                <a:off x="3895027"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04" name="Oval 552"/>
              <p:cNvSpPr/>
              <p:nvPr/>
            </p:nvSpPr>
            <p:spPr bwMode="auto">
              <a:xfrm>
                <a:off x="3772751"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05" name="Oval 553"/>
              <p:cNvSpPr/>
              <p:nvPr/>
            </p:nvSpPr>
            <p:spPr bwMode="auto">
              <a:xfrm>
                <a:off x="3650475"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06" name="Oval 554"/>
              <p:cNvSpPr/>
              <p:nvPr/>
            </p:nvSpPr>
            <p:spPr bwMode="auto">
              <a:xfrm>
                <a:off x="3528199"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07" name="Oval 555"/>
              <p:cNvSpPr/>
              <p:nvPr/>
            </p:nvSpPr>
            <p:spPr bwMode="auto">
              <a:xfrm>
                <a:off x="4522994"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08" name="Oval 556"/>
              <p:cNvSpPr/>
              <p:nvPr/>
            </p:nvSpPr>
            <p:spPr bwMode="auto">
              <a:xfrm>
                <a:off x="4400721"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09" name="Oval 557"/>
              <p:cNvSpPr/>
              <p:nvPr/>
            </p:nvSpPr>
            <p:spPr bwMode="auto">
              <a:xfrm>
                <a:off x="4278445"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10" name="Oval 558"/>
              <p:cNvSpPr/>
              <p:nvPr/>
            </p:nvSpPr>
            <p:spPr bwMode="auto">
              <a:xfrm>
                <a:off x="4156169"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11" name="Oval 559"/>
              <p:cNvSpPr/>
              <p:nvPr/>
            </p:nvSpPr>
            <p:spPr bwMode="auto">
              <a:xfrm>
                <a:off x="4033893"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12" name="Oval 560"/>
              <p:cNvSpPr/>
              <p:nvPr/>
            </p:nvSpPr>
            <p:spPr bwMode="auto">
              <a:xfrm>
                <a:off x="3911617"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13" name="Oval 561"/>
              <p:cNvSpPr/>
              <p:nvPr/>
            </p:nvSpPr>
            <p:spPr bwMode="auto">
              <a:xfrm>
                <a:off x="3789341"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14" name="Oval 562"/>
              <p:cNvSpPr/>
              <p:nvPr/>
            </p:nvSpPr>
            <p:spPr bwMode="auto">
              <a:xfrm>
                <a:off x="4784136"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15" name="Oval 563"/>
              <p:cNvSpPr/>
              <p:nvPr/>
            </p:nvSpPr>
            <p:spPr bwMode="auto">
              <a:xfrm>
                <a:off x="4661863"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16" name="Oval 564"/>
              <p:cNvSpPr/>
              <p:nvPr/>
            </p:nvSpPr>
            <p:spPr bwMode="auto">
              <a:xfrm>
                <a:off x="4539587"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17" name="Oval 565"/>
              <p:cNvSpPr/>
              <p:nvPr/>
            </p:nvSpPr>
            <p:spPr bwMode="auto">
              <a:xfrm>
                <a:off x="4417311"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18" name="Oval 566"/>
              <p:cNvSpPr/>
              <p:nvPr/>
            </p:nvSpPr>
            <p:spPr bwMode="auto">
              <a:xfrm>
                <a:off x="4295035"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19" name="Oval 567"/>
              <p:cNvSpPr/>
              <p:nvPr/>
            </p:nvSpPr>
            <p:spPr bwMode="auto">
              <a:xfrm>
                <a:off x="4172759"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20" name="Oval 568"/>
              <p:cNvSpPr/>
              <p:nvPr/>
            </p:nvSpPr>
            <p:spPr bwMode="auto">
              <a:xfrm>
                <a:off x="4050483"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21" name="Oval 569"/>
              <p:cNvSpPr/>
              <p:nvPr/>
            </p:nvSpPr>
            <p:spPr bwMode="auto">
              <a:xfrm>
                <a:off x="5045278"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22" name="Oval 570"/>
              <p:cNvSpPr/>
              <p:nvPr/>
            </p:nvSpPr>
            <p:spPr bwMode="auto">
              <a:xfrm>
                <a:off x="4923005"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23" name="Oval 571"/>
              <p:cNvSpPr/>
              <p:nvPr/>
            </p:nvSpPr>
            <p:spPr bwMode="auto">
              <a:xfrm>
                <a:off x="4800729"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24" name="Oval 572"/>
              <p:cNvSpPr/>
              <p:nvPr/>
            </p:nvSpPr>
            <p:spPr bwMode="auto">
              <a:xfrm>
                <a:off x="4678453"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25" name="Oval 573"/>
              <p:cNvSpPr/>
              <p:nvPr/>
            </p:nvSpPr>
            <p:spPr bwMode="auto">
              <a:xfrm>
                <a:off x="4556177"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26" name="Oval 574"/>
              <p:cNvSpPr/>
              <p:nvPr/>
            </p:nvSpPr>
            <p:spPr bwMode="auto">
              <a:xfrm>
                <a:off x="4433901"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27" name="Oval 575"/>
              <p:cNvSpPr/>
              <p:nvPr/>
            </p:nvSpPr>
            <p:spPr bwMode="auto">
              <a:xfrm>
                <a:off x="4311625"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28" name="Oval 576"/>
              <p:cNvSpPr/>
              <p:nvPr/>
            </p:nvSpPr>
            <p:spPr bwMode="auto">
              <a:xfrm>
                <a:off x="5306415"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29" name="Oval 577"/>
              <p:cNvSpPr/>
              <p:nvPr/>
            </p:nvSpPr>
            <p:spPr bwMode="auto">
              <a:xfrm>
                <a:off x="5184142"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30" name="Oval 578"/>
              <p:cNvSpPr/>
              <p:nvPr/>
            </p:nvSpPr>
            <p:spPr bwMode="auto">
              <a:xfrm>
                <a:off x="5061866"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31" name="Oval 579"/>
              <p:cNvSpPr/>
              <p:nvPr/>
            </p:nvSpPr>
            <p:spPr bwMode="auto">
              <a:xfrm>
                <a:off x="4939590"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32" name="Oval 580"/>
              <p:cNvSpPr/>
              <p:nvPr/>
            </p:nvSpPr>
            <p:spPr bwMode="auto">
              <a:xfrm>
                <a:off x="4817314"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33" name="Oval 581"/>
              <p:cNvSpPr/>
              <p:nvPr/>
            </p:nvSpPr>
            <p:spPr bwMode="auto">
              <a:xfrm>
                <a:off x="4695038"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34" name="Oval 582"/>
              <p:cNvSpPr/>
              <p:nvPr/>
            </p:nvSpPr>
            <p:spPr bwMode="auto">
              <a:xfrm>
                <a:off x="4572762"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76" name="Group 132"/>
            <p:cNvGrpSpPr/>
            <p:nvPr/>
          </p:nvGrpSpPr>
          <p:grpSpPr>
            <a:xfrm>
              <a:off x="337159" y="4728867"/>
              <a:ext cx="3659222" cy="1296479"/>
              <a:chOff x="655637" y="4106862"/>
              <a:chExt cx="4879378" cy="1728785"/>
            </a:xfrm>
            <a:solidFill>
              <a:schemeClr val="bg1">
                <a:lumMod val="75000"/>
              </a:schemeClr>
            </a:solidFill>
            <a:scene3d>
              <a:camera prst="orthographicFront">
                <a:rot lat="17099985" lon="21599989" rev="0"/>
              </a:camera>
              <a:lightRig rig="threePt" dir="t"/>
            </a:scene3d>
          </p:grpSpPr>
          <p:sp>
            <p:nvSpPr>
              <p:cNvPr id="1411" name="Oval 3"/>
              <p:cNvSpPr/>
              <p:nvPr/>
            </p:nvSpPr>
            <p:spPr bwMode="auto">
              <a:xfrm>
                <a:off x="1389290"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12" name="Oval 4"/>
              <p:cNvSpPr/>
              <p:nvPr/>
            </p:nvSpPr>
            <p:spPr bwMode="auto">
              <a:xfrm>
                <a:off x="1267017"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13" name="Oval 5"/>
              <p:cNvSpPr/>
              <p:nvPr/>
            </p:nvSpPr>
            <p:spPr bwMode="auto">
              <a:xfrm>
                <a:off x="1144741"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14" name="Oval 6"/>
              <p:cNvSpPr/>
              <p:nvPr/>
            </p:nvSpPr>
            <p:spPr bwMode="auto">
              <a:xfrm>
                <a:off x="1022465"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15" name="Oval 7"/>
              <p:cNvSpPr/>
              <p:nvPr/>
            </p:nvSpPr>
            <p:spPr bwMode="auto">
              <a:xfrm>
                <a:off x="900189"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16" name="Oval 8"/>
              <p:cNvSpPr/>
              <p:nvPr/>
            </p:nvSpPr>
            <p:spPr bwMode="auto">
              <a:xfrm>
                <a:off x="777913"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17" name="Oval 9"/>
              <p:cNvSpPr/>
              <p:nvPr/>
            </p:nvSpPr>
            <p:spPr bwMode="auto">
              <a:xfrm>
                <a:off x="655637"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18" name="Oval 12"/>
              <p:cNvSpPr/>
              <p:nvPr/>
            </p:nvSpPr>
            <p:spPr bwMode="auto">
              <a:xfrm>
                <a:off x="1650432"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19" name="Oval 13"/>
              <p:cNvSpPr/>
              <p:nvPr/>
            </p:nvSpPr>
            <p:spPr bwMode="auto">
              <a:xfrm>
                <a:off x="1528159"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20" name="Oval 14"/>
              <p:cNvSpPr/>
              <p:nvPr/>
            </p:nvSpPr>
            <p:spPr bwMode="auto">
              <a:xfrm>
                <a:off x="1405883"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21" name="Oval 15"/>
              <p:cNvSpPr/>
              <p:nvPr/>
            </p:nvSpPr>
            <p:spPr bwMode="auto">
              <a:xfrm>
                <a:off x="1283607"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22" name="Oval 16"/>
              <p:cNvSpPr/>
              <p:nvPr/>
            </p:nvSpPr>
            <p:spPr bwMode="auto">
              <a:xfrm>
                <a:off x="1161331"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23" name="Oval 17"/>
              <p:cNvSpPr/>
              <p:nvPr/>
            </p:nvSpPr>
            <p:spPr bwMode="auto">
              <a:xfrm>
                <a:off x="1039055"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24" name="Oval 18"/>
              <p:cNvSpPr/>
              <p:nvPr/>
            </p:nvSpPr>
            <p:spPr bwMode="auto">
              <a:xfrm>
                <a:off x="916779"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25" name="Oval 20"/>
              <p:cNvSpPr/>
              <p:nvPr/>
            </p:nvSpPr>
            <p:spPr bwMode="auto">
              <a:xfrm>
                <a:off x="1911574"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26" name="Oval 21"/>
              <p:cNvSpPr/>
              <p:nvPr/>
            </p:nvSpPr>
            <p:spPr bwMode="auto">
              <a:xfrm>
                <a:off x="1789301"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27" name="Oval 22"/>
              <p:cNvSpPr/>
              <p:nvPr/>
            </p:nvSpPr>
            <p:spPr bwMode="auto">
              <a:xfrm>
                <a:off x="1667025"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28" name="Oval 23"/>
              <p:cNvSpPr/>
              <p:nvPr/>
            </p:nvSpPr>
            <p:spPr bwMode="auto">
              <a:xfrm>
                <a:off x="1544749"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29" name="Oval 24"/>
              <p:cNvSpPr/>
              <p:nvPr/>
            </p:nvSpPr>
            <p:spPr bwMode="auto">
              <a:xfrm>
                <a:off x="1422473"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30" name="Oval 25"/>
              <p:cNvSpPr/>
              <p:nvPr/>
            </p:nvSpPr>
            <p:spPr bwMode="auto">
              <a:xfrm>
                <a:off x="1300197"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31" name="Oval 26"/>
              <p:cNvSpPr/>
              <p:nvPr/>
            </p:nvSpPr>
            <p:spPr bwMode="auto">
              <a:xfrm>
                <a:off x="1177921"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32" name="Oval 28"/>
              <p:cNvSpPr/>
              <p:nvPr/>
            </p:nvSpPr>
            <p:spPr bwMode="auto">
              <a:xfrm>
                <a:off x="2172716"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33" name="Oval 29"/>
              <p:cNvSpPr/>
              <p:nvPr/>
            </p:nvSpPr>
            <p:spPr bwMode="auto">
              <a:xfrm>
                <a:off x="2050443"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34" name="Oval 30"/>
              <p:cNvSpPr/>
              <p:nvPr/>
            </p:nvSpPr>
            <p:spPr bwMode="auto">
              <a:xfrm>
                <a:off x="1928167"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35" name="Oval 31"/>
              <p:cNvSpPr/>
              <p:nvPr/>
            </p:nvSpPr>
            <p:spPr bwMode="auto">
              <a:xfrm>
                <a:off x="1805891"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36" name="Oval 32"/>
              <p:cNvSpPr/>
              <p:nvPr/>
            </p:nvSpPr>
            <p:spPr bwMode="auto">
              <a:xfrm>
                <a:off x="1683615"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37" name="Oval 33"/>
              <p:cNvSpPr/>
              <p:nvPr/>
            </p:nvSpPr>
            <p:spPr bwMode="auto">
              <a:xfrm>
                <a:off x="1561339"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38" name="Oval 34"/>
              <p:cNvSpPr/>
              <p:nvPr/>
            </p:nvSpPr>
            <p:spPr bwMode="auto">
              <a:xfrm>
                <a:off x="1439063"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39" name="Oval 36"/>
              <p:cNvSpPr/>
              <p:nvPr/>
            </p:nvSpPr>
            <p:spPr bwMode="auto">
              <a:xfrm>
                <a:off x="2433858"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40" name="Oval 37"/>
              <p:cNvSpPr/>
              <p:nvPr/>
            </p:nvSpPr>
            <p:spPr bwMode="auto">
              <a:xfrm>
                <a:off x="2311585"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41" name="Oval 38"/>
              <p:cNvSpPr/>
              <p:nvPr/>
            </p:nvSpPr>
            <p:spPr bwMode="auto">
              <a:xfrm>
                <a:off x="2189309"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42" name="Oval 39"/>
              <p:cNvSpPr/>
              <p:nvPr/>
            </p:nvSpPr>
            <p:spPr bwMode="auto">
              <a:xfrm>
                <a:off x="2067033"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43" name="Oval 40"/>
              <p:cNvSpPr/>
              <p:nvPr/>
            </p:nvSpPr>
            <p:spPr bwMode="auto">
              <a:xfrm>
                <a:off x="1944757"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44" name="Oval 41"/>
              <p:cNvSpPr/>
              <p:nvPr/>
            </p:nvSpPr>
            <p:spPr bwMode="auto">
              <a:xfrm>
                <a:off x="1822481"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45" name="Oval 42"/>
              <p:cNvSpPr/>
              <p:nvPr/>
            </p:nvSpPr>
            <p:spPr bwMode="auto">
              <a:xfrm>
                <a:off x="1700205"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46" name="Oval 44"/>
              <p:cNvSpPr/>
              <p:nvPr/>
            </p:nvSpPr>
            <p:spPr bwMode="auto">
              <a:xfrm>
                <a:off x="2695000"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47" name="Oval 45"/>
              <p:cNvSpPr/>
              <p:nvPr/>
            </p:nvSpPr>
            <p:spPr bwMode="auto">
              <a:xfrm>
                <a:off x="2572727"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48" name="Oval 46"/>
              <p:cNvSpPr/>
              <p:nvPr/>
            </p:nvSpPr>
            <p:spPr bwMode="auto">
              <a:xfrm>
                <a:off x="2450451"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49" name="Oval 47"/>
              <p:cNvSpPr/>
              <p:nvPr/>
            </p:nvSpPr>
            <p:spPr bwMode="auto">
              <a:xfrm>
                <a:off x="2328175"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50" name="Oval 48"/>
              <p:cNvSpPr/>
              <p:nvPr/>
            </p:nvSpPr>
            <p:spPr bwMode="auto">
              <a:xfrm>
                <a:off x="2205899"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51" name="Oval 49"/>
              <p:cNvSpPr/>
              <p:nvPr/>
            </p:nvSpPr>
            <p:spPr bwMode="auto">
              <a:xfrm>
                <a:off x="2083623"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52" name="Oval 50"/>
              <p:cNvSpPr/>
              <p:nvPr/>
            </p:nvSpPr>
            <p:spPr bwMode="auto">
              <a:xfrm>
                <a:off x="1961347"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53" name="Oval 52"/>
              <p:cNvSpPr/>
              <p:nvPr/>
            </p:nvSpPr>
            <p:spPr bwMode="auto">
              <a:xfrm>
                <a:off x="2956142"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54" name="Oval 53"/>
              <p:cNvSpPr/>
              <p:nvPr/>
            </p:nvSpPr>
            <p:spPr bwMode="auto">
              <a:xfrm>
                <a:off x="2833869"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55" name="Oval 54"/>
              <p:cNvSpPr/>
              <p:nvPr/>
            </p:nvSpPr>
            <p:spPr bwMode="auto">
              <a:xfrm>
                <a:off x="2711593"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56" name="Oval 55"/>
              <p:cNvSpPr/>
              <p:nvPr/>
            </p:nvSpPr>
            <p:spPr bwMode="auto">
              <a:xfrm>
                <a:off x="2589317"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57" name="Oval 56"/>
              <p:cNvSpPr/>
              <p:nvPr/>
            </p:nvSpPr>
            <p:spPr bwMode="auto">
              <a:xfrm>
                <a:off x="2467041"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58" name="Oval 57"/>
              <p:cNvSpPr/>
              <p:nvPr/>
            </p:nvSpPr>
            <p:spPr bwMode="auto">
              <a:xfrm>
                <a:off x="2344765"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59" name="Oval 58"/>
              <p:cNvSpPr/>
              <p:nvPr/>
            </p:nvSpPr>
            <p:spPr bwMode="auto">
              <a:xfrm>
                <a:off x="2222489"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60" name="Oval 60"/>
              <p:cNvSpPr/>
              <p:nvPr/>
            </p:nvSpPr>
            <p:spPr bwMode="auto">
              <a:xfrm>
                <a:off x="3217284"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61" name="Oval 61"/>
              <p:cNvSpPr/>
              <p:nvPr/>
            </p:nvSpPr>
            <p:spPr bwMode="auto">
              <a:xfrm>
                <a:off x="3095011"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62" name="Oval 62"/>
              <p:cNvSpPr/>
              <p:nvPr/>
            </p:nvSpPr>
            <p:spPr bwMode="auto">
              <a:xfrm>
                <a:off x="2972735"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63" name="Oval 63"/>
              <p:cNvSpPr/>
              <p:nvPr/>
            </p:nvSpPr>
            <p:spPr bwMode="auto">
              <a:xfrm>
                <a:off x="2850459"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64" name="Oval 64"/>
              <p:cNvSpPr/>
              <p:nvPr/>
            </p:nvSpPr>
            <p:spPr bwMode="auto">
              <a:xfrm>
                <a:off x="2728183"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65" name="Oval 65"/>
              <p:cNvSpPr/>
              <p:nvPr/>
            </p:nvSpPr>
            <p:spPr bwMode="auto">
              <a:xfrm>
                <a:off x="2605907"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66" name="Oval 66"/>
              <p:cNvSpPr/>
              <p:nvPr/>
            </p:nvSpPr>
            <p:spPr bwMode="auto">
              <a:xfrm>
                <a:off x="2483631"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67" name="Oval 68"/>
              <p:cNvSpPr/>
              <p:nvPr/>
            </p:nvSpPr>
            <p:spPr bwMode="auto">
              <a:xfrm>
                <a:off x="3478426"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68" name="Oval 69"/>
              <p:cNvSpPr/>
              <p:nvPr/>
            </p:nvSpPr>
            <p:spPr bwMode="auto">
              <a:xfrm>
                <a:off x="3356153"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69" name="Oval 70"/>
              <p:cNvSpPr/>
              <p:nvPr/>
            </p:nvSpPr>
            <p:spPr bwMode="auto">
              <a:xfrm>
                <a:off x="3233877"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70" name="Oval 71"/>
              <p:cNvSpPr/>
              <p:nvPr/>
            </p:nvSpPr>
            <p:spPr bwMode="auto">
              <a:xfrm>
                <a:off x="3111601"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71" name="Oval 72"/>
              <p:cNvSpPr/>
              <p:nvPr/>
            </p:nvSpPr>
            <p:spPr bwMode="auto">
              <a:xfrm>
                <a:off x="2989325"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72" name="Oval 73"/>
              <p:cNvSpPr/>
              <p:nvPr/>
            </p:nvSpPr>
            <p:spPr bwMode="auto">
              <a:xfrm>
                <a:off x="2867049"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73" name="Oval 74"/>
              <p:cNvSpPr/>
              <p:nvPr/>
            </p:nvSpPr>
            <p:spPr bwMode="auto">
              <a:xfrm>
                <a:off x="2744773"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74" name="Oval 76"/>
              <p:cNvSpPr/>
              <p:nvPr/>
            </p:nvSpPr>
            <p:spPr bwMode="auto">
              <a:xfrm>
                <a:off x="3739568"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75" name="Oval 77"/>
              <p:cNvSpPr/>
              <p:nvPr/>
            </p:nvSpPr>
            <p:spPr bwMode="auto">
              <a:xfrm>
                <a:off x="3617295"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76" name="Oval 78"/>
              <p:cNvSpPr/>
              <p:nvPr/>
            </p:nvSpPr>
            <p:spPr bwMode="auto">
              <a:xfrm>
                <a:off x="3495019"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77" name="Oval 79"/>
              <p:cNvSpPr/>
              <p:nvPr/>
            </p:nvSpPr>
            <p:spPr bwMode="auto">
              <a:xfrm>
                <a:off x="3372743"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78" name="Oval 80"/>
              <p:cNvSpPr/>
              <p:nvPr/>
            </p:nvSpPr>
            <p:spPr bwMode="auto">
              <a:xfrm>
                <a:off x="3250467"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79" name="Oval 81"/>
              <p:cNvSpPr/>
              <p:nvPr/>
            </p:nvSpPr>
            <p:spPr bwMode="auto">
              <a:xfrm>
                <a:off x="3128191"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80" name="Oval 82"/>
              <p:cNvSpPr/>
              <p:nvPr/>
            </p:nvSpPr>
            <p:spPr bwMode="auto">
              <a:xfrm>
                <a:off x="3005915"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81" name="Oval 84"/>
              <p:cNvSpPr/>
              <p:nvPr/>
            </p:nvSpPr>
            <p:spPr bwMode="auto">
              <a:xfrm>
                <a:off x="4000710"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82" name="Oval 85"/>
              <p:cNvSpPr/>
              <p:nvPr/>
            </p:nvSpPr>
            <p:spPr bwMode="auto">
              <a:xfrm>
                <a:off x="3878437"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83" name="Oval 86"/>
              <p:cNvSpPr/>
              <p:nvPr/>
            </p:nvSpPr>
            <p:spPr bwMode="auto">
              <a:xfrm>
                <a:off x="3756161"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84" name="Oval 87"/>
              <p:cNvSpPr/>
              <p:nvPr/>
            </p:nvSpPr>
            <p:spPr bwMode="auto">
              <a:xfrm>
                <a:off x="3633885"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85" name="Oval 88"/>
              <p:cNvSpPr/>
              <p:nvPr/>
            </p:nvSpPr>
            <p:spPr bwMode="auto">
              <a:xfrm>
                <a:off x="3511609"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86" name="Oval 89"/>
              <p:cNvSpPr/>
              <p:nvPr/>
            </p:nvSpPr>
            <p:spPr bwMode="auto">
              <a:xfrm>
                <a:off x="3389333"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87" name="Oval 90"/>
              <p:cNvSpPr/>
              <p:nvPr/>
            </p:nvSpPr>
            <p:spPr bwMode="auto">
              <a:xfrm>
                <a:off x="3267057"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88" name="Oval 92"/>
              <p:cNvSpPr/>
              <p:nvPr/>
            </p:nvSpPr>
            <p:spPr bwMode="auto">
              <a:xfrm>
                <a:off x="4261852"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89" name="Oval 93"/>
              <p:cNvSpPr/>
              <p:nvPr/>
            </p:nvSpPr>
            <p:spPr bwMode="auto">
              <a:xfrm>
                <a:off x="4139579"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90" name="Oval 94"/>
              <p:cNvSpPr/>
              <p:nvPr/>
            </p:nvSpPr>
            <p:spPr bwMode="auto">
              <a:xfrm>
                <a:off x="4017303"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91" name="Oval 95"/>
              <p:cNvSpPr/>
              <p:nvPr/>
            </p:nvSpPr>
            <p:spPr bwMode="auto">
              <a:xfrm>
                <a:off x="3895027"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92" name="Oval 96"/>
              <p:cNvSpPr/>
              <p:nvPr/>
            </p:nvSpPr>
            <p:spPr bwMode="auto">
              <a:xfrm>
                <a:off x="3772751"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93" name="Oval 97"/>
              <p:cNvSpPr/>
              <p:nvPr/>
            </p:nvSpPr>
            <p:spPr bwMode="auto">
              <a:xfrm>
                <a:off x="3650475"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94" name="Oval 98"/>
              <p:cNvSpPr/>
              <p:nvPr/>
            </p:nvSpPr>
            <p:spPr bwMode="auto">
              <a:xfrm>
                <a:off x="3528199"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95" name="Oval 100"/>
              <p:cNvSpPr/>
              <p:nvPr/>
            </p:nvSpPr>
            <p:spPr bwMode="auto">
              <a:xfrm>
                <a:off x="4522994"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96" name="Oval 101"/>
              <p:cNvSpPr/>
              <p:nvPr/>
            </p:nvSpPr>
            <p:spPr bwMode="auto">
              <a:xfrm>
                <a:off x="4400721"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97" name="Oval 102"/>
              <p:cNvSpPr/>
              <p:nvPr/>
            </p:nvSpPr>
            <p:spPr bwMode="auto">
              <a:xfrm>
                <a:off x="4278445"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98" name="Oval 103"/>
              <p:cNvSpPr/>
              <p:nvPr/>
            </p:nvSpPr>
            <p:spPr bwMode="auto">
              <a:xfrm>
                <a:off x="4156169"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99" name="Oval 104"/>
              <p:cNvSpPr/>
              <p:nvPr/>
            </p:nvSpPr>
            <p:spPr bwMode="auto">
              <a:xfrm>
                <a:off x="4033893"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00" name="Oval 105"/>
              <p:cNvSpPr/>
              <p:nvPr/>
            </p:nvSpPr>
            <p:spPr bwMode="auto">
              <a:xfrm>
                <a:off x="3911617"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01" name="Oval 106"/>
              <p:cNvSpPr/>
              <p:nvPr/>
            </p:nvSpPr>
            <p:spPr bwMode="auto">
              <a:xfrm>
                <a:off x="3789341"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02" name="Oval 108"/>
              <p:cNvSpPr/>
              <p:nvPr/>
            </p:nvSpPr>
            <p:spPr bwMode="auto">
              <a:xfrm>
                <a:off x="4784136"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03" name="Oval 109"/>
              <p:cNvSpPr/>
              <p:nvPr/>
            </p:nvSpPr>
            <p:spPr bwMode="auto">
              <a:xfrm>
                <a:off x="4661863"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04" name="Oval 110"/>
              <p:cNvSpPr/>
              <p:nvPr/>
            </p:nvSpPr>
            <p:spPr bwMode="auto">
              <a:xfrm>
                <a:off x="4539587"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05" name="Oval 111"/>
              <p:cNvSpPr/>
              <p:nvPr/>
            </p:nvSpPr>
            <p:spPr bwMode="auto">
              <a:xfrm>
                <a:off x="4417311"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06" name="Oval 112"/>
              <p:cNvSpPr/>
              <p:nvPr/>
            </p:nvSpPr>
            <p:spPr bwMode="auto">
              <a:xfrm>
                <a:off x="4295035"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07" name="Oval 113"/>
              <p:cNvSpPr/>
              <p:nvPr/>
            </p:nvSpPr>
            <p:spPr bwMode="auto">
              <a:xfrm>
                <a:off x="4172759"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08" name="Oval 114"/>
              <p:cNvSpPr/>
              <p:nvPr/>
            </p:nvSpPr>
            <p:spPr bwMode="auto">
              <a:xfrm>
                <a:off x="4050483"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09" name="Oval 116"/>
              <p:cNvSpPr/>
              <p:nvPr/>
            </p:nvSpPr>
            <p:spPr bwMode="auto">
              <a:xfrm>
                <a:off x="5045278"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10" name="Oval 117"/>
              <p:cNvSpPr/>
              <p:nvPr/>
            </p:nvSpPr>
            <p:spPr bwMode="auto">
              <a:xfrm>
                <a:off x="4923005"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11" name="Oval 118"/>
              <p:cNvSpPr/>
              <p:nvPr/>
            </p:nvSpPr>
            <p:spPr bwMode="auto">
              <a:xfrm>
                <a:off x="4800729"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12" name="Oval 119"/>
              <p:cNvSpPr/>
              <p:nvPr/>
            </p:nvSpPr>
            <p:spPr bwMode="auto">
              <a:xfrm>
                <a:off x="4678453"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13" name="Oval 120"/>
              <p:cNvSpPr/>
              <p:nvPr/>
            </p:nvSpPr>
            <p:spPr bwMode="auto">
              <a:xfrm>
                <a:off x="4556177"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14" name="Oval 121"/>
              <p:cNvSpPr/>
              <p:nvPr/>
            </p:nvSpPr>
            <p:spPr bwMode="auto">
              <a:xfrm>
                <a:off x="4433901"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15" name="Oval 122"/>
              <p:cNvSpPr/>
              <p:nvPr/>
            </p:nvSpPr>
            <p:spPr bwMode="auto">
              <a:xfrm>
                <a:off x="4311625"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16" name="Oval 124"/>
              <p:cNvSpPr/>
              <p:nvPr/>
            </p:nvSpPr>
            <p:spPr bwMode="auto">
              <a:xfrm>
                <a:off x="5306415"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17" name="Oval 125"/>
              <p:cNvSpPr/>
              <p:nvPr/>
            </p:nvSpPr>
            <p:spPr bwMode="auto">
              <a:xfrm>
                <a:off x="5184142"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18" name="Oval 126"/>
              <p:cNvSpPr/>
              <p:nvPr/>
            </p:nvSpPr>
            <p:spPr bwMode="auto">
              <a:xfrm>
                <a:off x="5061866"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19" name="Oval 127"/>
              <p:cNvSpPr/>
              <p:nvPr/>
            </p:nvSpPr>
            <p:spPr bwMode="auto">
              <a:xfrm>
                <a:off x="4939590"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20" name="Oval 128"/>
              <p:cNvSpPr/>
              <p:nvPr/>
            </p:nvSpPr>
            <p:spPr bwMode="auto">
              <a:xfrm>
                <a:off x="4817314"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21" name="Oval 129"/>
              <p:cNvSpPr/>
              <p:nvPr/>
            </p:nvSpPr>
            <p:spPr bwMode="auto">
              <a:xfrm>
                <a:off x="4695038"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22" name="Oval 130"/>
              <p:cNvSpPr/>
              <p:nvPr/>
            </p:nvSpPr>
            <p:spPr bwMode="auto">
              <a:xfrm>
                <a:off x="4572762"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77" name="Group 138"/>
            <p:cNvGrpSpPr/>
            <p:nvPr/>
          </p:nvGrpSpPr>
          <p:grpSpPr>
            <a:xfrm>
              <a:off x="328654" y="5586045"/>
              <a:ext cx="3037801" cy="373667"/>
              <a:chOff x="949094" y="5630862"/>
              <a:chExt cx="4323576" cy="531825"/>
            </a:xfrm>
          </p:grpSpPr>
          <p:sp>
            <p:nvSpPr>
              <p:cNvPr id="1406" name="Freeform 111"/>
              <p:cNvSpPr>
                <a:spLocks noChangeAspect="1"/>
              </p:cNvSpPr>
              <p:nvPr/>
            </p:nvSpPr>
            <p:spPr bwMode="black">
              <a:xfrm>
                <a:off x="949094" y="5630862"/>
                <a:ext cx="823386" cy="531825"/>
              </a:xfrm>
              <a:custGeom>
                <a:avLst/>
                <a:gdLst>
                  <a:gd name="connsiteX0" fmla="*/ 93529 w 794079"/>
                  <a:gd name="connsiteY0" fmla="*/ 409985 h 512894"/>
                  <a:gd name="connsiteX1" fmla="*/ 57350 w 794079"/>
                  <a:gd name="connsiteY1" fmla="*/ 446163 h 512894"/>
                  <a:gd name="connsiteX2" fmla="*/ 93529 w 794079"/>
                  <a:gd name="connsiteY2" fmla="*/ 482342 h 512894"/>
                  <a:gd name="connsiteX3" fmla="*/ 129707 w 794079"/>
                  <a:gd name="connsiteY3" fmla="*/ 446163 h 512894"/>
                  <a:gd name="connsiteX4" fmla="*/ 93529 w 794079"/>
                  <a:gd name="connsiteY4" fmla="*/ 409985 h 512894"/>
                  <a:gd name="connsiteX5" fmla="*/ 22935 w 794079"/>
                  <a:gd name="connsiteY5" fmla="*/ 375286 h 512894"/>
                  <a:gd name="connsiteX6" fmla="*/ 771144 w 794079"/>
                  <a:gd name="connsiteY6" fmla="*/ 375286 h 512894"/>
                  <a:gd name="connsiteX7" fmla="*/ 794079 w 794079"/>
                  <a:gd name="connsiteY7" fmla="*/ 398221 h 512894"/>
                  <a:gd name="connsiteX8" fmla="*/ 794079 w 794079"/>
                  <a:gd name="connsiteY8" fmla="*/ 489959 h 512894"/>
                  <a:gd name="connsiteX9" fmla="*/ 771144 w 794079"/>
                  <a:gd name="connsiteY9" fmla="*/ 512894 h 512894"/>
                  <a:gd name="connsiteX10" fmla="*/ 22935 w 794079"/>
                  <a:gd name="connsiteY10" fmla="*/ 512894 h 512894"/>
                  <a:gd name="connsiteX11" fmla="*/ 0 w 794079"/>
                  <a:gd name="connsiteY11" fmla="*/ 489959 h 512894"/>
                  <a:gd name="connsiteX12" fmla="*/ 0 w 794079"/>
                  <a:gd name="connsiteY12" fmla="*/ 398221 h 512894"/>
                  <a:gd name="connsiteX13" fmla="*/ 22935 w 794079"/>
                  <a:gd name="connsiteY13" fmla="*/ 375286 h 512894"/>
                  <a:gd name="connsiteX14" fmla="*/ 93529 w 794079"/>
                  <a:gd name="connsiteY14" fmla="*/ 222341 h 512894"/>
                  <a:gd name="connsiteX15" fmla="*/ 57350 w 794079"/>
                  <a:gd name="connsiteY15" fmla="*/ 258520 h 512894"/>
                  <a:gd name="connsiteX16" fmla="*/ 93529 w 794079"/>
                  <a:gd name="connsiteY16" fmla="*/ 294699 h 512894"/>
                  <a:gd name="connsiteX17" fmla="*/ 129707 w 794079"/>
                  <a:gd name="connsiteY17" fmla="*/ 258520 h 512894"/>
                  <a:gd name="connsiteX18" fmla="*/ 93529 w 794079"/>
                  <a:gd name="connsiteY18" fmla="*/ 222341 h 512894"/>
                  <a:gd name="connsiteX19" fmla="*/ 22935 w 794079"/>
                  <a:gd name="connsiteY19" fmla="*/ 187643 h 512894"/>
                  <a:gd name="connsiteX20" fmla="*/ 771144 w 794079"/>
                  <a:gd name="connsiteY20" fmla="*/ 187643 h 512894"/>
                  <a:gd name="connsiteX21" fmla="*/ 794079 w 794079"/>
                  <a:gd name="connsiteY21" fmla="*/ 210578 h 512894"/>
                  <a:gd name="connsiteX22" fmla="*/ 794079 w 794079"/>
                  <a:gd name="connsiteY22" fmla="*/ 302316 h 512894"/>
                  <a:gd name="connsiteX23" fmla="*/ 771144 w 794079"/>
                  <a:gd name="connsiteY23" fmla="*/ 325251 h 512894"/>
                  <a:gd name="connsiteX24" fmla="*/ 22935 w 794079"/>
                  <a:gd name="connsiteY24" fmla="*/ 325251 h 512894"/>
                  <a:gd name="connsiteX25" fmla="*/ 0 w 794079"/>
                  <a:gd name="connsiteY25" fmla="*/ 302316 h 512894"/>
                  <a:gd name="connsiteX26" fmla="*/ 0 w 794079"/>
                  <a:gd name="connsiteY26" fmla="*/ 210578 h 512894"/>
                  <a:gd name="connsiteX27" fmla="*/ 22935 w 794079"/>
                  <a:gd name="connsiteY27" fmla="*/ 187643 h 512894"/>
                  <a:gd name="connsiteX28" fmla="*/ 93529 w 794079"/>
                  <a:gd name="connsiteY28" fmla="*/ 34698 h 512894"/>
                  <a:gd name="connsiteX29" fmla="*/ 57350 w 794079"/>
                  <a:gd name="connsiteY29" fmla="*/ 70877 h 512894"/>
                  <a:gd name="connsiteX30" fmla="*/ 93529 w 794079"/>
                  <a:gd name="connsiteY30" fmla="*/ 107056 h 512894"/>
                  <a:gd name="connsiteX31" fmla="*/ 129707 w 794079"/>
                  <a:gd name="connsiteY31" fmla="*/ 70877 h 512894"/>
                  <a:gd name="connsiteX32" fmla="*/ 93529 w 794079"/>
                  <a:gd name="connsiteY32" fmla="*/ 34698 h 512894"/>
                  <a:gd name="connsiteX33" fmla="*/ 22935 w 794079"/>
                  <a:gd name="connsiteY33" fmla="*/ 0 h 512894"/>
                  <a:gd name="connsiteX34" fmla="*/ 771144 w 794079"/>
                  <a:gd name="connsiteY34" fmla="*/ 0 h 512894"/>
                  <a:gd name="connsiteX35" fmla="*/ 794079 w 794079"/>
                  <a:gd name="connsiteY35" fmla="*/ 22935 h 512894"/>
                  <a:gd name="connsiteX36" fmla="*/ 794079 w 794079"/>
                  <a:gd name="connsiteY36" fmla="*/ 114673 h 512894"/>
                  <a:gd name="connsiteX37" fmla="*/ 771144 w 794079"/>
                  <a:gd name="connsiteY37" fmla="*/ 137608 h 512894"/>
                  <a:gd name="connsiteX38" fmla="*/ 22935 w 794079"/>
                  <a:gd name="connsiteY38" fmla="*/ 137608 h 512894"/>
                  <a:gd name="connsiteX39" fmla="*/ 0 w 794079"/>
                  <a:gd name="connsiteY39" fmla="*/ 114673 h 512894"/>
                  <a:gd name="connsiteX40" fmla="*/ 0 w 794079"/>
                  <a:gd name="connsiteY40" fmla="*/ 22935 h 512894"/>
                  <a:gd name="connsiteX41" fmla="*/ 22935 w 794079"/>
                  <a:gd name="connsiteY41" fmla="*/ 0 h 51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4079" h="512894">
                    <a:moveTo>
                      <a:pt x="93529" y="409985"/>
                    </a:moveTo>
                    <a:cubicBezTo>
                      <a:pt x="73548" y="409985"/>
                      <a:pt x="57350" y="426182"/>
                      <a:pt x="57350" y="446163"/>
                    </a:cubicBezTo>
                    <a:cubicBezTo>
                      <a:pt x="57350" y="466144"/>
                      <a:pt x="73548" y="482342"/>
                      <a:pt x="93529" y="482342"/>
                    </a:cubicBezTo>
                    <a:cubicBezTo>
                      <a:pt x="113510" y="482342"/>
                      <a:pt x="129707" y="466144"/>
                      <a:pt x="129707" y="446163"/>
                    </a:cubicBezTo>
                    <a:cubicBezTo>
                      <a:pt x="129707" y="426182"/>
                      <a:pt x="113510" y="409985"/>
                      <a:pt x="93529" y="409985"/>
                    </a:cubicBezTo>
                    <a:close/>
                    <a:moveTo>
                      <a:pt x="22935" y="375286"/>
                    </a:moveTo>
                    <a:lnTo>
                      <a:pt x="771144" y="375286"/>
                    </a:lnTo>
                    <a:cubicBezTo>
                      <a:pt x="783811" y="375286"/>
                      <a:pt x="794079" y="385555"/>
                      <a:pt x="794079" y="398221"/>
                    </a:cubicBezTo>
                    <a:lnTo>
                      <a:pt x="794079" y="489959"/>
                    </a:lnTo>
                    <a:cubicBezTo>
                      <a:pt x="794079" y="502626"/>
                      <a:pt x="783811" y="512894"/>
                      <a:pt x="771144" y="512894"/>
                    </a:cubicBezTo>
                    <a:lnTo>
                      <a:pt x="22935" y="512894"/>
                    </a:lnTo>
                    <a:cubicBezTo>
                      <a:pt x="10269" y="512894"/>
                      <a:pt x="0" y="502626"/>
                      <a:pt x="0" y="489959"/>
                    </a:cubicBezTo>
                    <a:lnTo>
                      <a:pt x="0" y="398221"/>
                    </a:lnTo>
                    <a:cubicBezTo>
                      <a:pt x="0" y="385555"/>
                      <a:pt x="10269" y="375286"/>
                      <a:pt x="22935" y="375286"/>
                    </a:cubicBezTo>
                    <a:close/>
                    <a:moveTo>
                      <a:pt x="93529" y="222341"/>
                    </a:moveTo>
                    <a:cubicBezTo>
                      <a:pt x="73548" y="222341"/>
                      <a:pt x="57350" y="238539"/>
                      <a:pt x="57350" y="258520"/>
                    </a:cubicBezTo>
                    <a:cubicBezTo>
                      <a:pt x="57350" y="278501"/>
                      <a:pt x="73548" y="294699"/>
                      <a:pt x="93529" y="294699"/>
                    </a:cubicBezTo>
                    <a:cubicBezTo>
                      <a:pt x="113510" y="294699"/>
                      <a:pt x="129707" y="278501"/>
                      <a:pt x="129707" y="258520"/>
                    </a:cubicBezTo>
                    <a:cubicBezTo>
                      <a:pt x="129707" y="238539"/>
                      <a:pt x="113510" y="222341"/>
                      <a:pt x="93529" y="222341"/>
                    </a:cubicBezTo>
                    <a:close/>
                    <a:moveTo>
                      <a:pt x="22935" y="187643"/>
                    </a:moveTo>
                    <a:lnTo>
                      <a:pt x="771144" y="187643"/>
                    </a:lnTo>
                    <a:cubicBezTo>
                      <a:pt x="783811" y="187643"/>
                      <a:pt x="794079" y="197911"/>
                      <a:pt x="794079" y="210578"/>
                    </a:cubicBezTo>
                    <a:lnTo>
                      <a:pt x="794079" y="302316"/>
                    </a:lnTo>
                    <a:cubicBezTo>
                      <a:pt x="794079" y="314982"/>
                      <a:pt x="783811" y="325251"/>
                      <a:pt x="771144" y="325251"/>
                    </a:cubicBezTo>
                    <a:lnTo>
                      <a:pt x="22935" y="325251"/>
                    </a:lnTo>
                    <a:cubicBezTo>
                      <a:pt x="10269" y="325251"/>
                      <a:pt x="0" y="314982"/>
                      <a:pt x="0" y="302316"/>
                    </a:cubicBezTo>
                    <a:lnTo>
                      <a:pt x="0" y="210578"/>
                    </a:lnTo>
                    <a:cubicBezTo>
                      <a:pt x="0" y="197911"/>
                      <a:pt x="10269" y="187643"/>
                      <a:pt x="22935" y="187643"/>
                    </a:cubicBezTo>
                    <a:close/>
                    <a:moveTo>
                      <a:pt x="93529" y="34698"/>
                    </a:moveTo>
                    <a:cubicBezTo>
                      <a:pt x="73548" y="34698"/>
                      <a:pt x="57350" y="50896"/>
                      <a:pt x="57350" y="70877"/>
                    </a:cubicBezTo>
                    <a:cubicBezTo>
                      <a:pt x="57350" y="90858"/>
                      <a:pt x="73548" y="107056"/>
                      <a:pt x="93529" y="107056"/>
                    </a:cubicBezTo>
                    <a:cubicBezTo>
                      <a:pt x="113510" y="107056"/>
                      <a:pt x="129707" y="90858"/>
                      <a:pt x="129707" y="70877"/>
                    </a:cubicBezTo>
                    <a:cubicBezTo>
                      <a:pt x="129707" y="50896"/>
                      <a:pt x="113510" y="34698"/>
                      <a:pt x="93529" y="34698"/>
                    </a:cubicBezTo>
                    <a:close/>
                    <a:moveTo>
                      <a:pt x="22935" y="0"/>
                    </a:moveTo>
                    <a:lnTo>
                      <a:pt x="771144" y="0"/>
                    </a:lnTo>
                    <a:cubicBezTo>
                      <a:pt x="783811" y="0"/>
                      <a:pt x="794079" y="10268"/>
                      <a:pt x="794079" y="22935"/>
                    </a:cubicBezTo>
                    <a:lnTo>
                      <a:pt x="794079" y="114673"/>
                    </a:lnTo>
                    <a:cubicBezTo>
                      <a:pt x="794079" y="127339"/>
                      <a:pt x="783811" y="137608"/>
                      <a:pt x="771144" y="137608"/>
                    </a:cubicBezTo>
                    <a:lnTo>
                      <a:pt x="22935" y="137608"/>
                    </a:lnTo>
                    <a:cubicBezTo>
                      <a:pt x="10269" y="137608"/>
                      <a:pt x="0" y="127339"/>
                      <a:pt x="0" y="114673"/>
                    </a:cubicBezTo>
                    <a:lnTo>
                      <a:pt x="0" y="22935"/>
                    </a:lnTo>
                    <a:cubicBezTo>
                      <a:pt x="0" y="10268"/>
                      <a:pt x="10269" y="0"/>
                      <a:pt x="22935" y="0"/>
                    </a:cubicBez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53" tIns="107562" rIns="134453" bIns="107562" numCol="1" spcCol="0" rtlCol="0" fromWordArt="0" anchor="t" anchorCtr="0" forceAA="0" compatLnSpc="1">
                <a:prstTxWarp prst="textNoShape">
                  <a:avLst/>
                </a:prstTxWarp>
                <a:noAutofit/>
              </a:bodyPr>
              <a:lstStyle/>
              <a:p>
                <a:pPr algn="ctr" defTabSz="685512" fontAlgn="base">
                  <a:lnSpc>
                    <a:spcPct val="90000"/>
                  </a:lnSpc>
                  <a:spcBef>
                    <a:spcPct val="0"/>
                  </a:spcBef>
                  <a:spcAft>
                    <a:spcPct val="0"/>
                  </a:spcAft>
                  <a:defRPr/>
                </a:pPr>
                <a:endParaRPr lang="en-US" sz="1765"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07" name="Freeform 111"/>
              <p:cNvSpPr>
                <a:spLocks noChangeAspect="1"/>
              </p:cNvSpPr>
              <p:nvPr/>
            </p:nvSpPr>
            <p:spPr bwMode="black">
              <a:xfrm>
                <a:off x="1824141" y="5630862"/>
                <a:ext cx="823386" cy="531825"/>
              </a:xfrm>
              <a:custGeom>
                <a:avLst/>
                <a:gdLst>
                  <a:gd name="connsiteX0" fmla="*/ 93529 w 794079"/>
                  <a:gd name="connsiteY0" fmla="*/ 409985 h 512894"/>
                  <a:gd name="connsiteX1" fmla="*/ 57350 w 794079"/>
                  <a:gd name="connsiteY1" fmla="*/ 446163 h 512894"/>
                  <a:gd name="connsiteX2" fmla="*/ 93529 w 794079"/>
                  <a:gd name="connsiteY2" fmla="*/ 482342 h 512894"/>
                  <a:gd name="connsiteX3" fmla="*/ 129707 w 794079"/>
                  <a:gd name="connsiteY3" fmla="*/ 446163 h 512894"/>
                  <a:gd name="connsiteX4" fmla="*/ 93529 w 794079"/>
                  <a:gd name="connsiteY4" fmla="*/ 409985 h 512894"/>
                  <a:gd name="connsiteX5" fmla="*/ 22935 w 794079"/>
                  <a:gd name="connsiteY5" fmla="*/ 375286 h 512894"/>
                  <a:gd name="connsiteX6" fmla="*/ 771144 w 794079"/>
                  <a:gd name="connsiteY6" fmla="*/ 375286 h 512894"/>
                  <a:gd name="connsiteX7" fmla="*/ 794079 w 794079"/>
                  <a:gd name="connsiteY7" fmla="*/ 398221 h 512894"/>
                  <a:gd name="connsiteX8" fmla="*/ 794079 w 794079"/>
                  <a:gd name="connsiteY8" fmla="*/ 489959 h 512894"/>
                  <a:gd name="connsiteX9" fmla="*/ 771144 w 794079"/>
                  <a:gd name="connsiteY9" fmla="*/ 512894 h 512894"/>
                  <a:gd name="connsiteX10" fmla="*/ 22935 w 794079"/>
                  <a:gd name="connsiteY10" fmla="*/ 512894 h 512894"/>
                  <a:gd name="connsiteX11" fmla="*/ 0 w 794079"/>
                  <a:gd name="connsiteY11" fmla="*/ 489959 h 512894"/>
                  <a:gd name="connsiteX12" fmla="*/ 0 w 794079"/>
                  <a:gd name="connsiteY12" fmla="*/ 398221 h 512894"/>
                  <a:gd name="connsiteX13" fmla="*/ 22935 w 794079"/>
                  <a:gd name="connsiteY13" fmla="*/ 375286 h 512894"/>
                  <a:gd name="connsiteX14" fmla="*/ 93529 w 794079"/>
                  <a:gd name="connsiteY14" fmla="*/ 222341 h 512894"/>
                  <a:gd name="connsiteX15" fmla="*/ 57350 w 794079"/>
                  <a:gd name="connsiteY15" fmla="*/ 258520 h 512894"/>
                  <a:gd name="connsiteX16" fmla="*/ 93529 w 794079"/>
                  <a:gd name="connsiteY16" fmla="*/ 294699 h 512894"/>
                  <a:gd name="connsiteX17" fmla="*/ 129707 w 794079"/>
                  <a:gd name="connsiteY17" fmla="*/ 258520 h 512894"/>
                  <a:gd name="connsiteX18" fmla="*/ 93529 w 794079"/>
                  <a:gd name="connsiteY18" fmla="*/ 222341 h 512894"/>
                  <a:gd name="connsiteX19" fmla="*/ 22935 w 794079"/>
                  <a:gd name="connsiteY19" fmla="*/ 187643 h 512894"/>
                  <a:gd name="connsiteX20" fmla="*/ 771144 w 794079"/>
                  <a:gd name="connsiteY20" fmla="*/ 187643 h 512894"/>
                  <a:gd name="connsiteX21" fmla="*/ 794079 w 794079"/>
                  <a:gd name="connsiteY21" fmla="*/ 210578 h 512894"/>
                  <a:gd name="connsiteX22" fmla="*/ 794079 w 794079"/>
                  <a:gd name="connsiteY22" fmla="*/ 302316 h 512894"/>
                  <a:gd name="connsiteX23" fmla="*/ 771144 w 794079"/>
                  <a:gd name="connsiteY23" fmla="*/ 325251 h 512894"/>
                  <a:gd name="connsiteX24" fmla="*/ 22935 w 794079"/>
                  <a:gd name="connsiteY24" fmla="*/ 325251 h 512894"/>
                  <a:gd name="connsiteX25" fmla="*/ 0 w 794079"/>
                  <a:gd name="connsiteY25" fmla="*/ 302316 h 512894"/>
                  <a:gd name="connsiteX26" fmla="*/ 0 w 794079"/>
                  <a:gd name="connsiteY26" fmla="*/ 210578 h 512894"/>
                  <a:gd name="connsiteX27" fmla="*/ 22935 w 794079"/>
                  <a:gd name="connsiteY27" fmla="*/ 187643 h 512894"/>
                  <a:gd name="connsiteX28" fmla="*/ 93529 w 794079"/>
                  <a:gd name="connsiteY28" fmla="*/ 34698 h 512894"/>
                  <a:gd name="connsiteX29" fmla="*/ 57350 w 794079"/>
                  <a:gd name="connsiteY29" fmla="*/ 70877 h 512894"/>
                  <a:gd name="connsiteX30" fmla="*/ 93529 w 794079"/>
                  <a:gd name="connsiteY30" fmla="*/ 107056 h 512894"/>
                  <a:gd name="connsiteX31" fmla="*/ 129707 w 794079"/>
                  <a:gd name="connsiteY31" fmla="*/ 70877 h 512894"/>
                  <a:gd name="connsiteX32" fmla="*/ 93529 w 794079"/>
                  <a:gd name="connsiteY32" fmla="*/ 34698 h 512894"/>
                  <a:gd name="connsiteX33" fmla="*/ 22935 w 794079"/>
                  <a:gd name="connsiteY33" fmla="*/ 0 h 512894"/>
                  <a:gd name="connsiteX34" fmla="*/ 771144 w 794079"/>
                  <a:gd name="connsiteY34" fmla="*/ 0 h 512894"/>
                  <a:gd name="connsiteX35" fmla="*/ 794079 w 794079"/>
                  <a:gd name="connsiteY35" fmla="*/ 22935 h 512894"/>
                  <a:gd name="connsiteX36" fmla="*/ 794079 w 794079"/>
                  <a:gd name="connsiteY36" fmla="*/ 114673 h 512894"/>
                  <a:gd name="connsiteX37" fmla="*/ 771144 w 794079"/>
                  <a:gd name="connsiteY37" fmla="*/ 137608 h 512894"/>
                  <a:gd name="connsiteX38" fmla="*/ 22935 w 794079"/>
                  <a:gd name="connsiteY38" fmla="*/ 137608 h 512894"/>
                  <a:gd name="connsiteX39" fmla="*/ 0 w 794079"/>
                  <a:gd name="connsiteY39" fmla="*/ 114673 h 512894"/>
                  <a:gd name="connsiteX40" fmla="*/ 0 w 794079"/>
                  <a:gd name="connsiteY40" fmla="*/ 22935 h 512894"/>
                  <a:gd name="connsiteX41" fmla="*/ 22935 w 794079"/>
                  <a:gd name="connsiteY41" fmla="*/ 0 h 51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4079" h="512894">
                    <a:moveTo>
                      <a:pt x="93529" y="409985"/>
                    </a:moveTo>
                    <a:cubicBezTo>
                      <a:pt x="73548" y="409985"/>
                      <a:pt x="57350" y="426182"/>
                      <a:pt x="57350" y="446163"/>
                    </a:cubicBezTo>
                    <a:cubicBezTo>
                      <a:pt x="57350" y="466144"/>
                      <a:pt x="73548" y="482342"/>
                      <a:pt x="93529" y="482342"/>
                    </a:cubicBezTo>
                    <a:cubicBezTo>
                      <a:pt x="113510" y="482342"/>
                      <a:pt x="129707" y="466144"/>
                      <a:pt x="129707" y="446163"/>
                    </a:cubicBezTo>
                    <a:cubicBezTo>
                      <a:pt x="129707" y="426182"/>
                      <a:pt x="113510" y="409985"/>
                      <a:pt x="93529" y="409985"/>
                    </a:cubicBezTo>
                    <a:close/>
                    <a:moveTo>
                      <a:pt x="22935" y="375286"/>
                    </a:moveTo>
                    <a:lnTo>
                      <a:pt x="771144" y="375286"/>
                    </a:lnTo>
                    <a:cubicBezTo>
                      <a:pt x="783811" y="375286"/>
                      <a:pt x="794079" y="385555"/>
                      <a:pt x="794079" y="398221"/>
                    </a:cubicBezTo>
                    <a:lnTo>
                      <a:pt x="794079" y="489959"/>
                    </a:lnTo>
                    <a:cubicBezTo>
                      <a:pt x="794079" y="502626"/>
                      <a:pt x="783811" y="512894"/>
                      <a:pt x="771144" y="512894"/>
                    </a:cubicBezTo>
                    <a:lnTo>
                      <a:pt x="22935" y="512894"/>
                    </a:lnTo>
                    <a:cubicBezTo>
                      <a:pt x="10269" y="512894"/>
                      <a:pt x="0" y="502626"/>
                      <a:pt x="0" y="489959"/>
                    </a:cubicBezTo>
                    <a:lnTo>
                      <a:pt x="0" y="398221"/>
                    </a:lnTo>
                    <a:cubicBezTo>
                      <a:pt x="0" y="385555"/>
                      <a:pt x="10269" y="375286"/>
                      <a:pt x="22935" y="375286"/>
                    </a:cubicBezTo>
                    <a:close/>
                    <a:moveTo>
                      <a:pt x="93529" y="222341"/>
                    </a:moveTo>
                    <a:cubicBezTo>
                      <a:pt x="73548" y="222341"/>
                      <a:pt x="57350" y="238539"/>
                      <a:pt x="57350" y="258520"/>
                    </a:cubicBezTo>
                    <a:cubicBezTo>
                      <a:pt x="57350" y="278501"/>
                      <a:pt x="73548" y="294699"/>
                      <a:pt x="93529" y="294699"/>
                    </a:cubicBezTo>
                    <a:cubicBezTo>
                      <a:pt x="113510" y="294699"/>
                      <a:pt x="129707" y="278501"/>
                      <a:pt x="129707" y="258520"/>
                    </a:cubicBezTo>
                    <a:cubicBezTo>
                      <a:pt x="129707" y="238539"/>
                      <a:pt x="113510" y="222341"/>
                      <a:pt x="93529" y="222341"/>
                    </a:cubicBezTo>
                    <a:close/>
                    <a:moveTo>
                      <a:pt x="22935" y="187643"/>
                    </a:moveTo>
                    <a:lnTo>
                      <a:pt x="771144" y="187643"/>
                    </a:lnTo>
                    <a:cubicBezTo>
                      <a:pt x="783811" y="187643"/>
                      <a:pt x="794079" y="197911"/>
                      <a:pt x="794079" y="210578"/>
                    </a:cubicBezTo>
                    <a:lnTo>
                      <a:pt x="794079" y="302316"/>
                    </a:lnTo>
                    <a:cubicBezTo>
                      <a:pt x="794079" y="314982"/>
                      <a:pt x="783811" y="325251"/>
                      <a:pt x="771144" y="325251"/>
                    </a:cubicBezTo>
                    <a:lnTo>
                      <a:pt x="22935" y="325251"/>
                    </a:lnTo>
                    <a:cubicBezTo>
                      <a:pt x="10269" y="325251"/>
                      <a:pt x="0" y="314982"/>
                      <a:pt x="0" y="302316"/>
                    </a:cubicBezTo>
                    <a:lnTo>
                      <a:pt x="0" y="210578"/>
                    </a:lnTo>
                    <a:cubicBezTo>
                      <a:pt x="0" y="197911"/>
                      <a:pt x="10269" y="187643"/>
                      <a:pt x="22935" y="187643"/>
                    </a:cubicBezTo>
                    <a:close/>
                    <a:moveTo>
                      <a:pt x="93529" y="34698"/>
                    </a:moveTo>
                    <a:cubicBezTo>
                      <a:pt x="73548" y="34698"/>
                      <a:pt x="57350" y="50896"/>
                      <a:pt x="57350" y="70877"/>
                    </a:cubicBezTo>
                    <a:cubicBezTo>
                      <a:pt x="57350" y="90858"/>
                      <a:pt x="73548" y="107056"/>
                      <a:pt x="93529" y="107056"/>
                    </a:cubicBezTo>
                    <a:cubicBezTo>
                      <a:pt x="113510" y="107056"/>
                      <a:pt x="129707" y="90858"/>
                      <a:pt x="129707" y="70877"/>
                    </a:cubicBezTo>
                    <a:cubicBezTo>
                      <a:pt x="129707" y="50896"/>
                      <a:pt x="113510" y="34698"/>
                      <a:pt x="93529" y="34698"/>
                    </a:cubicBezTo>
                    <a:close/>
                    <a:moveTo>
                      <a:pt x="22935" y="0"/>
                    </a:moveTo>
                    <a:lnTo>
                      <a:pt x="771144" y="0"/>
                    </a:lnTo>
                    <a:cubicBezTo>
                      <a:pt x="783811" y="0"/>
                      <a:pt x="794079" y="10268"/>
                      <a:pt x="794079" y="22935"/>
                    </a:cubicBezTo>
                    <a:lnTo>
                      <a:pt x="794079" y="114673"/>
                    </a:lnTo>
                    <a:cubicBezTo>
                      <a:pt x="794079" y="127339"/>
                      <a:pt x="783811" y="137608"/>
                      <a:pt x="771144" y="137608"/>
                    </a:cubicBezTo>
                    <a:lnTo>
                      <a:pt x="22935" y="137608"/>
                    </a:lnTo>
                    <a:cubicBezTo>
                      <a:pt x="10269" y="137608"/>
                      <a:pt x="0" y="127339"/>
                      <a:pt x="0" y="114673"/>
                    </a:cubicBezTo>
                    <a:lnTo>
                      <a:pt x="0" y="22935"/>
                    </a:lnTo>
                    <a:cubicBezTo>
                      <a:pt x="0" y="10268"/>
                      <a:pt x="10269" y="0"/>
                      <a:pt x="22935" y="0"/>
                    </a:cubicBez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53" tIns="107562" rIns="134453" bIns="107562" numCol="1" spcCol="0" rtlCol="0" fromWordArt="0" anchor="t" anchorCtr="0" forceAA="0" compatLnSpc="1">
                <a:prstTxWarp prst="textNoShape">
                  <a:avLst/>
                </a:prstTxWarp>
                <a:noAutofit/>
              </a:bodyPr>
              <a:lstStyle/>
              <a:p>
                <a:pPr algn="ctr" defTabSz="685512" fontAlgn="base">
                  <a:lnSpc>
                    <a:spcPct val="90000"/>
                  </a:lnSpc>
                  <a:spcBef>
                    <a:spcPct val="0"/>
                  </a:spcBef>
                  <a:spcAft>
                    <a:spcPct val="0"/>
                  </a:spcAft>
                  <a:defRPr/>
                </a:pPr>
                <a:endParaRPr lang="en-US" sz="1765"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08" name="Freeform 111"/>
              <p:cNvSpPr>
                <a:spLocks noChangeAspect="1"/>
              </p:cNvSpPr>
              <p:nvPr/>
            </p:nvSpPr>
            <p:spPr bwMode="black">
              <a:xfrm>
                <a:off x="2699188" y="5630862"/>
                <a:ext cx="823386" cy="531825"/>
              </a:xfrm>
              <a:custGeom>
                <a:avLst/>
                <a:gdLst>
                  <a:gd name="connsiteX0" fmla="*/ 93529 w 794079"/>
                  <a:gd name="connsiteY0" fmla="*/ 409985 h 512894"/>
                  <a:gd name="connsiteX1" fmla="*/ 57350 w 794079"/>
                  <a:gd name="connsiteY1" fmla="*/ 446163 h 512894"/>
                  <a:gd name="connsiteX2" fmla="*/ 93529 w 794079"/>
                  <a:gd name="connsiteY2" fmla="*/ 482342 h 512894"/>
                  <a:gd name="connsiteX3" fmla="*/ 129707 w 794079"/>
                  <a:gd name="connsiteY3" fmla="*/ 446163 h 512894"/>
                  <a:gd name="connsiteX4" fmla="*/ 93529 w 794079"/>
                  <a:gd name="connsiteY4" fmla="*/ 409985 h 512894"/>
                  <a:gd name="connsiteX5" fmla="*/ 22935 w 794079"/>
                  <a:gd name="connsiteY5" fmla="*/ 375286 h 512894"/>
                  <a:gd name="connsiteX6" fmla="*/ 771144 w 794079"/>
                  <a:gd name="connsiteY6" fmla="*/ 375286 h 512894"/>
                  <a:gd name="connsiteX7" fmla="*/ 794079 w 794079"/>
                  <a:gd name="connsiteY7" fmla="*/ 398221 h 512894"/>
                  <a:gd name="connsiteX8" fmla="*/ 794079 w 794079"/>
                  <a:gd name="connsiteY8" fmla="*/ 489959 h 512894"/>
                  <a:gd name="connsiteX9" fmla="*/ 771144 w 794079"/>
                  <a:gd name="connsiteY9" fmla="*/ 512894 h 512894"/>
                  <a:gd name="connsiteX10" fmla="*/ 22935 w 794079"/>
                  <a:gd name="connsiteY10" fmla="*/ 512894 h 512894"/>
                  <a:gd name="connsiteX11" fmla="*/ 0 w 794079"/>
                  <a:gd name="connsiteY11" fmla="*/ 489959 h 512894"/>
                  <a:gd name="connsiteX12" fmla="*/ 0 w 794079"/>
                  <a:gd name="connsiteY12" fmla="*/ 398221 h 512894"/>
                  <a:gd name="connsiteX13" fmla="*/ 22935 w 794079"/>
                  <a:gd name="connsiteY13" fmla="*/ 375286 h 512894"/>
                  <a:gd name="connsiteX14" fmla="*/ 93529 w 794079"/>
                  <a:gd name="connsiteY14" fmla="*/ 222341 h 512894"/>
                  <a:gd name="connsiteX15" fmla="*/ 57350 w 794079"/>
                  <a:gd name="connsiteY15" fmla="*/ 258520 h 512894"/>
                  <a:gd name="connsiteX16" fmla="*/ 93529 w 794079"/>
                  <a:gd name="connsiteY16" fmla="*/ 294699 h 512894"/>
                  <a:gd name="connsiteX17" fmla="*/ 129707 w 794079"/>
                  <a:gd name="connsiteY17" fmla="*/ 258520 h 512894"/>
                  <a:gd name="connsiteX18" fmla="*/ 93529 w 794079"/>
                  <a:gd name="connsiteY18" fmla="*/ 222341 h 512894"/>
                  <a:gd name="connsiteX19" fmla="*/ 22935 w 794079"/>
                  <a:gd name="connsiteY19" fmla="*/ 187643 h 512894"/>
                  <a:gd name="connsiteX20" fmla="*/ 771144 w 794079"/>
                  <a:gd name="connsiteY20" fmla="*/ 187643 h 512894"/>
                  <a:gd name="connsiteX21" fmla="*/ 794079 w 794079"/>
                  <a:gd name="connsiteY21" fmla="*/ 210578 h 512894"/>
                  <a:gd name="connsiteX22" fmla="*/ 794079 w 794079"/>
                  <a:gd name="connsiteY22" fmla="*/ 302316 h 512894"/>
                  <a:gd name="connsiteX23" fmla="*/ 771144 w 794079"/>
                  <a:gd name="connsiteY23" fmla="*/ 325251 h 512894"/>
                  <a:gd name="connsiteX24" fmla="*/ 22935 w 794079"/>
                  <a:gd name="connsiteY24" fmla="*/ 325251 h 512894"/>
                  <a:gd name="connsiteX25" fmla="*/ 0 w 794079"/>
                  <a:gd name="connsiteY25" fmla="*/ 302316 h 512894"/>
                  <a:gd name="connsiteX26" fmla="*/ 0 w 794079"/>
                  <a:gd name="connsiteY26" fmla="*/ 210578 h 512894"/>
                  <a:gd name="connsiteX27" fmla="*/ 22935 w 794079"/>
                  <a:gd name="connsiteY27" fmla="*/ 187643 h 512894"/>
                  <a:gd name="connsiteX28" fmla="*/ 93529 w 794079"/>
                  <a:gd name="connsiteY28" fmla="*/ 34698 h 512894"/>
                  <a:gd name="connsiteX29" fmla="*/ 57350 w 794079"/>
                  <a:gd name="connsiteY29" fmla="*/ 70877 h 512894"/>
                  <a:gd name="connsiteX30" fmla="*/ 93529 w 794079"/>
                  <a:gd name="connsiteY30" fmla="*/ 107056 h 512894"/>
                  <a:gd name="connsiteX31" fmla="*/ 129707 w 794079"/>
                  <a:gd name="connsiteY31" fmla="*/ 70877 h 512894"/>
                  <a:gd name="connsiteX32" fmla="*/ 93529 w 794079"/>
                  <a:gd name="connsiteY32" fmla="*/ 34698 h 512894"/>
                  <a:gd name="connsiteX33" fmla="*/ 22935 w 794079"/>
                  <a:gd name="connsiteY33" fmla="*/ 0 h 512894"/>
                  <a:gd name="connsiteX34" fmla="*/ 771144 w 794079"/>
                  <a:gd name="connsiteY34" fmla="*/ 0 h 512894"/>
                  <a:gd name="connsiteX35" fmla="*/ 794079 w 794079"/>
                  <a:gd name="connsiteY35" fmla="*/ 22935 h 512894"/>
                  <a:gd name="connsiteX36" fmla="*/ 794079 w 794079"/>
                  <a:gd name="connsiteY36" fmla="*/ 114673 h 512894"/>
                  <a:gd name="connsiteX37" fmla="*/ 771144 w 794079"/>
                  <a:gd name="connsiteY37" fmla="*/ 137608 h 512894"/>
                  <a:gd name="connsiteX38" fmla="*/ 22935 w 794079"/>
                  <a:gd name="connsiteY38" fmla="*/ 137608 h 512894"/>
                  <a:gd name="connsiteX39" fmla="*/ 0 w 794079"/>
                  <a:gd name="connsiteY39" fmla="*/ 114673 h 512894"/>
                  <a:gd name="connsiteX40" fmla="*/ 0 w 794079"/>
                  <a:gd name="connsiteY40" fmla="*/ 22935 h 512894"/>
                  <a:gd name="connsiteX41" fmla="*/ 22935 w 794079"/>
                  <a:gd name="connsiteY41" fmla="*/ 0 h 51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4079" h="512894">
                    <a:moveTo>
                      <a:pt x="93529" y="409985"/>
                    </a:moveTo>
                    <a:cubicBezTo>
                      <a:pt x="73548" y="409985"/>
                      <a:pt x="57350" y="426182"/>
                      <a:pt x="57350" y="446163"/>
                    </a:cubicBezTo>
                    <a:cubicBezTo>
                      <a:pt x="57350" y="466144"/>
                      <a:pt x="73548" y="482342"/>
                      <a:pt x="93529" y="482342"/>
                    </a:cubicBezTo>
                    <a:cubicBezTo>
                      <a:pt x="113510" y="482342"/>
                      <a:pt x="129707" y="466144"/>
                      <a:pt x="129707" y="446163"/>
                    </a:cubicBezTo>
                    <a:cubicBezTo>
                      <a:pt x="129707" y="426182"/>
                      <a:pt x="113510" y="409985"/>
                      <a:pt x="93529" y="409985"/>
                    </a:cubicBezTo>
                    <a:close/>
                    <a:moveTo>
                      <a:pt x="22935" y="375286"/>
                    </a:moveTo>
                    <a:lnTo>
                      <a:pt x="771144" y="375286"/>
                    </a:lnTo>
                    <a:cubicBezTo>
                      <a:pt x="783811" y="375286"/>
                      <a:pt x="794079" y="385555"/>
                      <a:pt x="794079" y="398221"/>
                    </a:cubicBezTo>
                    <a:lnTo>
                      <a:pt x="794079" y="489959"/>
                    </a:lnTo>
                    <a:cubicBezTo>
                      <a:pt x="794079" y="502626"/>
                      <a:pt x="783811" y="512894"/>
                      <a:pt x="771144" y="512894"/>
                    </a:cubicBezTo>
                    <a:lnTo>
                      <a:pt x="22935" y="512894"/>
                    </a:lnTo>
                    <a:cubicBezTo>
                      <a:pt x="10269" y="512894"/>
                      <a:pt x="0" y="502626"/>
                      <a:pt x="0" y="489959"/>
                    </a:cubicBezTo>
                    <a:lnTo>
                      <a:pt x="0" y="398221"/>
                    </a:lnTo>
                    <a:cubicBezTo>
                      <a:pt x="0" y="385555"/>
                      <a:pt x="10269" y="375286"/>
                      <a:pt x="22935" y="375286"/>
                    </a:cubicBezTo>
                    <a:close/>
                    <a:moveTo>
                      <a:pt x="93529" y="222341"/>
                    </a:moveTo>
                    <a:cubicBezTo>
                      <a:pt x="73548" y="222341"/>
                      <a:pt x="57350" y="238539"/>
                      <a:pt x="57350" y="258520"/>
                    </a:cubicBezTo>
                    <a:cubicBezTo>
                      <a:pt x="57350" y="278501"/>
                      <a:pt x="73548" y="294699"/>
                      <a:pt x="93529" y="294699"/>
                    </a:cubicBezTo>
                    <a:cubicBezTo>
                      <a:pt x="113510" y="294699"/>
                      <a:pt x="129707" y="278501"/>
                      <a:pt x="129707" y="258520"/>
                    </a:cubicBezTo>
                    <a:cubicBezTo>
                      <a:pt x="129707" y="238539"/>
                      <a:pt x="113510" y="222341"/>
                      <a:pt x="93529" y="222341"/>
                    </a:cubicBezTo>
                    <a:close/>
                    <a:moveTo>
                      <a:pt x="22935" y="187643"/>
                    </a:moveTo>
                    <a:lnTo>
                      <a:pt x="771144" y="187643"/>
                    </a:lnTo>
                    <a:cubicBezTo>
                      <a:pt x="783811" y="187643"/>
                      <a:pt x="794079" y="197911"/>
                      <a:pt x="794079" y="210578"/>
                    </a:cubicBezTo>
                    <a:lnTo>
                      <a:pt x="794079" y="302316"/>
                    </a:lnTo>
                    <a:cubicBezTo>
                      <a:pt x="794079" y="314982"/>
                      <a:pt x="783811" y="325251"/>
                      <a:pt x="771144" y="325251"/>
                    </a:cubicBezTo>
                    <a:lnTo>
                      <a:pt x="22935" y="325251"/>
                    </a:lnTo>
                    <a:cubicBezTo>
                      <a:pt x="10269" y="325251"/>
                      <a:pt x="0" y="314982"/>
                      <a:pt x="0" y="302316"/>
                    </a:cubicBezTo>
                    <a:lnTo>
                      <a:pt x="0" y="210578"/>
                    </a:lnTo>
                    <a:cubicBezTo>
                      <a:pt x="0" y="197911"/>
                      <a:pt x="10269" y="187643"/>
                      <a:pt x="22935" y="187643"/>
                    </a:cubicBezTo>
                    <a:close/>
                    <a:moveTo>
                      <a:pt x="93529" y="34698"/>
                    </a:moveTo>
                    <a:cubicBezTo>
                      <a:pt x="73548" y="34698"/>
                      <a:pt x="57350" y="50896"/>
                      <a:pt x="57350" y="70877"/>
                    </a:cubicBezTo>
                    <a:cubicBezTo>
                      <a:pt x="57350" y="90858"/>
                      <a:pt x="73548" y="107056"/>
                      <a:pt x="93529" y="107056"/>
                    </a:cubicBezTo>
                    <a:cubicBezTo>
                      <a:pt x="113510" y="107056"/>
                      <a:pt x="129707" y="90858"/>
                      <a:pt x="129707" y="70877"/>
                    </a:cubicBezTo>
                    <a:cubicBezTo>
                      <a:pt x="129707" y="50896"/>
                      <a:pt x="113510" y="34698"/>
                      <a:pt x="93529" y="34698"/>
                    </a:cubicBezTo>
                    <a:close/>
                    <a:moveTo>
                      <a:pt x="22935" y="0"/>
                    </a:moveTo>
                    <a:lnTo>
                      <a:pt x="771144" y="0"/>
                    </a:lnTo>
                    <a:cubicBezTo>
                      <a:pt x="783811" y="0"/>
                      <a:pt x="794079" y="10268"/>
                      <a:pt x="794079" y="22935"/>
                    </a:cubicBezTo>
                    <a:lnTo>
                      <a:pt x="794079" y="114673"/>
                    </a:lnTo>
                    <a:cubicBezTo>
                      <a:pt x="794079" y="127339"/>
                      <a:pt x="783811" y="137608"/>
                      <a:pt x="771144" y="137608"/>
                    </a:cubicBezTo>
                    <a:lnTo>
                      <a:pt x="22935" y="137608"/>
                    </a:lnTo>
                    <a:cubicBezTo>
                      <a:pt x="10269" y="137608"/>
                      <a:pt x="0" y="127339"/>
                      <a:pt x="0" y="114673"/>
                    </a:cubicBezTo>
                    <a:lnTo>
                      <a:pt x="0" y="22935"/>
                    </a:lnTo>
                    <a:cubicBezTo>
                      <a:pt x="0" y="10268"/>
                      <a:pt x="10269" y="0"/>
                      <a:pt x="22935" y="0"/>
                    </a:cubicBez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53" tIns="107562" rIns="134453" bIns="107562" numCol="1" spcCol="0" rtlCol="0" fromWordArt="0" anchor="t" anchorCtr="0" forceAA="0" compatLnSpc="1">
                <a:prstTxWarp prst="textNoShape">
                  <a:avLst/>
                </a:prstTxWarp>
                <a:noAutofit/>
              </a:bodyPr>
              <a:lstStyle/>
              <a:p>
                <a:pPr algn="ctr" defTabSz="685512" fontAlgn="base">
                  <a:lnSpc>
                    <a:spcPct val="90000"/>
                  </a:lnSpc>
                  <a:spcBef>
                    <a:spcPct val="0"/>
                  </a:spcBef>
                  <a:spcAft>
                    <a:spcPct val="0"/>
                  </a:spcAft>
                  <a:defRPr/>
                </a:pPr>
                <a:endParaRPr lang="en-US" sz="1765"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09" name="Freeform 111"/>
              <p:cNvSpPr>
                <a:spLocks noChangeAspect="1"/>
              </p:cNvSpPr>
              <p:nvPr/>
            </p:nvSpPr>
            <p:spPr bwMode="black">
              <a:xfrm>
                <a:off x="3574235" y="5630862"/>
                <a:ext cx="823386" cy="531825"/>
              </a:xfrm>
              <a:custGeom>
                <a:avLst/>
                <a:gdLst>
                  <a:gd name="connsiteX0" fmla="*/ 93529 w 794079"/>
                  <a:gd name="connsiteY0" fmla="*/ 409985 h 512894"/>
                  <a:gd name="connsiteX1" fmla="*/ 57350 w 794079"/>
                  <a:gd name="connsiteY1" fmla="*/ 446163 h 512894"/>
                  <a:gd name="connsiteX2" fmla="*/ 93529 w 794079"/>
                  <a:gd name="connsiteY2" fmla="*/ 482342 h 512894"/>
                  <a:gd name="connsiteX3" fmla="*/ 129707 w 794079"/>
                  <a:gd name="connsiteY3" fmla="*/ 446163 h 512894"/>
                  <a:gd name="connsiteX4" fmla="*/ 93529 w 794079"/>
                  <a:gd name="connsiteY4" fmla="*/ 409985 h 512894"/>
                  <a:gd name="connsiteX5" fmla="*/ 22935 w 794079"/>
                  <a:gd name="connsiteY5" fmla="*/ 375286 h 512894"/>
                  <a:gd name="connsiteX6" fmla="*/ 771144 w 794079"/>
                  <a:gd name="connsiteY6" fmla="*/ 375286 h 512894"/>
                  <a:gd name="connsiteX7" fmla="*/ 794079 w 794079"/>
                  <a:gd name="connsiteY7" fmla="*/ 398221 h 512894"/>
                  <a:gd name="connsiteX8" fmla="*/ 794079 w 794079"/>
                  <a:gd name="connsiteY8" fmla="*/ 489959 h 512894"/>
                  <a:gd name="connsiteX9" fmla="*/ 771144 w 794079"/>
                  <a:gd name="connsiteY9" fmla="*/ 512894 h 512894"/>
                  <a:gd name="connsiteX10" fmla="*/ 22935 w 794079"/>
                  <a:gd name="connsiteY10" fmla="*/ 512894 h 512894"/>
                  <a:gd name="connsiteX11" fmla="*/ 0 w 794079"/>
                  <a:gd name="connsiteY11" fmla="*/ 489959 h 512894"/>
                  <a:gd name="connsiteX12" fmla="*/ 0 w 794079"/>
                  <a:gd name="connsiteY12" fmla="*/ 398221 h 512894"/>
                  <a:gd name="connsiteX13" fmla="*/ 22935 w 794079"/>
                  <a:gd name="connsiteY13" fmla="*/ 375286 h 512894"/>
                  <a:gd name="connsiteX14" fmla="*/ 93529 w 794079"/>
                  <a:gd name="connsiteY14" fmla="*/ 222341 h 512894"/>
                  <a:gd name="connsiteX15" fmla="*/ 57350 w 794079"/>
                  <a:gd name="connsiteY15" fmla="*/ 258520 h 512894"/>
                  <a:gd name="connsiteX16" fmla="*/ 93529 w 794079"/>
                  <a:gd name="connsiteY16" fmla="*/ 294699 h 512894"/>
                  <a:gd name="connsiteX17" fmla="*/ 129707 w 794079"/>
                  <a:gd name="connsiteY17" fmla="*/ 258520 h 512894"/>
                  <a:gd name="connsiteX18" fmla="*/ 93529 w 794079"/>
                  <a:gd name="connsiteY18" fmla="*/ 222341 h 512894"/>
                  <a:gd name="connsiteX19" fmla="*/ 22935 w 794079"/>
                  <a:gd name="connsiteY19" fmla="*/ 187643 h 512894"/>
                  <a:gd name="connsiteX20" fmla="*/ 771144 w 794079"/>
                  <a:gd name="connsiteY20" fmla="*/ 187643 h 512894"/>
                  <a:gd name="connsiteX21" fmla="*/ 794079 w 794079"/>
                  <a:gd name="connsiteY21" fmla="*/ 210578 h 512894"/>
                  <a:gd name="connsiteX22" fmla="*/ 794079 w 794079"/>
                  <a:gd name="connsiteY22" fmla="*/ 302316 h 512894"/>
                  <a:gd name="connsiteX23" fmla="*/ 771144 w 794079"/>
                  <a:gd name="connsiteY23" fmla="*/ 325251 h 512894"/>
                  <a:gd name="connsiteX24" fmla="*/ 22935 w 794079"/>
                  <a:gd name="connsiteY24" fmla="*/ 325251 h 512894"/>
                  <a:gd name="connsiteX25" fmla="*/ 0 w 794079"/>
                  <a:gd name="connsiteY25" fmla="*/ 302316 h 512894"/>
                  <a:gd name="connsiteX26" fmla="*/ 0 w 794079"/>
                  <a:gd name="connsiteY26" fmla="*/ 210578 h 512894"/>
                  <a:gd name="connsiteX27" fmla="*/ 22935 w 794079"/>
                  <a:gd name="connsiteY27" fmla="*/ 187643 h 512894"/>
                  <a:gd name="connsiteX28" fmla="*/ 93529 w 794079"/>
                  <a:gd name="connsiteY28" fmla="*/ 34698 h 512894"/>
                  <a:gd name="connsiteX29" fmla="*/ 57350 w 794079"/>
                  <a:gd name="connsiteY29" fmla="*/ 70877 h 512894"/>
                  <a:gd name="connsiteX30" fmla="*/ 93529 w 794079"/>
                  <a:gd name="connsiteY30" fmla="*/ 107056 h 512894"/>
                  <a:gd name="connsiteX31" fmla="*/ 129707 w 794079"/>
                  <a:gd name="connsiteY31" fmla="*/ 70877 h 512894"/>
                  <a:gd name="connsiteX32" fmla="*/ 93529 w 794079"/>
                  <a:gd name="connsiteY32" fmla="*/ 34698 h 512894"/>
                  <a:gd name="connsiteX33" fmla="*/ 22935 w 794079"/>
                  <a:gd name="connsiteY33" fmla="*/ 0 h 512894"/>
                  <a:gd name="connsiteX34" fmla="*/ 771144 w 794079"/>
                  <a:gd name="connsiteY34" fmla="*/ 0 h 512894"/>
                  <a:gd name="connsiteX35" fmla="*/ 794079 w 794079"/>
                  <a:gd name="connsiteY35" fmla="*/ 22935 h 512894"/>
                  <a:gd name="connsiteX36" fmla="*/ 794079 w 794079"/>
                  <a:gd name="connsiteY36" fmla="*/ 114673 h 512894"/>
                  <a:gd name="connsiteX37" fmla="*/ 771144 w 794079"/>
                  <a:gd name="connsiteY37" fmla="*/ 137608 h 512894"/>
                  <a:gd name="connsiteX38" fmla="*/ 22935 w 794079"/>
                  <a:gd name="connsiteY38" fmla="*/ 137608 h 512894"/>
                  <a:gd name="connsiteX39" fmla="*/ 0 w 794079"/>
                  <a:gd name="connsiteY39" fmla="*/ 114673 h 512894"/>
                  <a:gd name="connsiteX40" fmla="*/ 0 w 794079"/>
                  <a:gd name="connsiteY40" fmla="*/ 22935 h 512894"/>
                  <a:gd name="connsiteX41" fmla="*/ 22935 w 794079"/>
                  <a:gd name="connsiteY41" fmla="*/ 0 h 51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4079" h="512894">
                    <a:moveTo>
                      <a:pt x="93529" y="409985"/>
                    </a:moveTo>
                    <a:cubicBezTo>
                      <a:pt x="73548" y="409985"/>
                      <a:pt x="57350" y="426182"/>
                      <a:pt x="57350" y="446163"/>
                    </a:cubicBezTo>
                    <a:cubicBezTo>
                      <a:pt x="57350" y="466144"/>
                      <a:pt x="73548" y="482342"/>
                      <a:pt x="93529" y="482342"/>
                    </a:cubicBezTo>
                    <a:cubicBezTo>
                      <a:pt x="113510" y="482342"/>
                      <a:pt x="129707" y="466144"/>
                      <a:pt x="129707" y="446163"/>
                    </a:cubicBezTo>
                    <a:cubicBezTo>
                      <a:pt x="129707" y="426182"/>
                      <a:pt x="113510" y="409985"/>
                      <a:pt x="93529" y="409985"/>
                    </a:cubicBezTo>
                    <a:close/>
                    <a:moveTo>
                      <a:pt x="22935" y="375286"/>
                    </a:moveTo>
                    <a:lnTo>
                      <a:pt x="771144" y="375286"/>
                    </a:lnTo>
                    <a:cubicBezTo>
                      <a:pt x="783811" y="375286"/>
                      <a:pt x="794079" y="385555"/>
                      <a:pt x="794079" y="398221"/>
                    </a:cubicBezTo>
                    <a:lnTo>
                      <a:pt x="794079" y="489959"/>
                    </a:lnTo>
                    <a:cubicBezTo>
                      <a:pt x="794079" y="502626"/>
                      <a:pt x="783811" y="512894"/>
                      <a:pt x="771144" y="512894"/>
                    </a:cubicBezTo>
                    <a:lnTo>
                      <a:pt x="22935" y="512894"/>
                    </a:lnTo>
                    <a:cubicBezTo>
                      <a:pt x="10269" y="512894"/>
                      <a:pt x="0" y="502626"/>
                      <a:pt x="0" y="489959"/>
                    </a:cubicBezTo>
                    <a:lnTo>
                      <a:pt x="0" y="398221"/>
                    </a:lnTo>
                    <a:cubicBezTo>
                      <a:pt x="0" y="385555"/>
                      <a:pt x="10269" y="375286"/>
                      <a:pt x="22935" y="375286"/>
                    </a:cubicBezTo>
                    <a:close/>
                    <a:moveTo>
                      <a:pt x="93529" y="222341"/>
                    </a:moveTo>
                    <a:cubicBezTo>
                      <a:pt x="73548" y="222341"/>
                      <a:pt x="57350" y="238539"/>
                      <a:pt x="57350" y="258520"/>
                    </a:cubicBezTo>
                    <a:cubicBezTo>
                      <a:pt x="57350" y="278501"/>
                      <a:pt x="73548" y="294699"/>
                      <a:pt x="93529" y="294699"/>
                    </a:cubicBezTo>
                    <a:cubicBezTo>
                      <a:pt x="113510" y="294699"/>
                      <a:pt x="129707" y="278501"/>
                      <a:pt x="129707" y="258520"/>
                    </a:cubicBezTo>
                    <a:cubicBezTo>
                      <a:pt x="129707" y="238539"/>
                      <a:pt x="113510" y="222341"/>
                      <a:pt x="93529" y="222341"/>
                    </a:cubicBezTo>
                    <a:close/>
                    <a:moveTo>
                      <a:pt x="22935" y="187643"/>
                    </a:moveTo>
                    <a:lnTo>
                      <a:pt x="771144" y="187643"/>
                    </a:lnTo>
                    <a:cubicBezTo>
                      <a:pt x="783811" y="187643"/>
                      <a:pt x="794079" y="197911"/>
                      <a:pt x="794079" y="210578"/>
                    </a:cubicBezTo>
                    <a:lnTo>
                      <a:pt x="794079" y="302316"/>
                    </a:lnTo>
                    <a:cubicBezTo>
                      <a:pt x="794079" y="314982"/>
                      <a:pt x="783811" y="325251"/>
                      <a:pt x="771144" y="325251"/>
                    </a:cubicBezTo>
                    <a:lnTo>
                      <a:pt x="22935" y="325251"/>
                    </a:lnTo>
                    <a:cubicBezTo>
                      <a:pt x="10269" y="325251"/>
                      <a:pt x="0" y="314982"/>
                      <a:pt x="0" y="302316"/>
                    </a:cubicBezTo>
                    <a:lnTo>
                      <a:pt x="0" y="210578"/>
                    </a:lnTo>
                    <a:cubicBezTo>
                      <a:pt x="0" y="197911"/>
                      <a:pt x="10269" y="187643"/>
                      <a:pt x="22935" y="187643"/>
                    </a:cubicBezTo>
                    <a:close/>
                    <a:moveTo>
                      <a:pt x="93529" y="34698"/>
                    </a:moveTo>
                    <a:cubicBezTo>
                      <a:pt x="73548" y="34698"/>
                      <a:pt x="57350" y="50896"/>
                      <a:pt x="57350" y="70877"/>
                    </a:cubicBezTo>
                    <a:cubicBezTo>
                      <a:pt x="57350" y="90858"/>
                      <a:pt x="73548" y="107056"/>
                      <a:pt x="93529" y="107056"/>
                    </a:cubicBezTo>
                    <a:cubicBezTo>
                      <a:pt x="113510" y="107056"/>
                      <a:pt x="129707" y="90858"/>
                      <a:pt x="129707" y="70877"/>
                    </a:cubicBezTo>
                    <a:cubicBezTo>
                      <a:pt x="129707" y="50896"/>
                      <a:pt x="113510" y="34698"/>
                      <a:pt x="93529" y="34698"/>
                    </a:cubicBezTo>
                    <a:close/>
                    <a:moveTo>
                      <a:pt x="22935" y="0"/>
                    </a:moveTo>
                    <a:lnTo>
                      <a:pt x="771144" y="0"/>
                    </a:lnTo>
                    <a:cubicBezTo>
                      <a:pt x="783811" y="0"/>
                      <a:pt x="794079" y="10268"/>
                      <a:pt x="794079" y="22935"/>
                    </a:cubicBezTo>
                    <a:lnTo>
                      <a:pt x="794079" y="114673"/>
                    </a:lnTo>
                    <a:cubicBezTo>
                      <a:pt x="794079" y="127339"/>
                      <a:pt x="783811" y="137608"/>
                      <a:pt x="771144" y="137608"/>
                    </a:cubicBezTo>
                    <a:lnTo>
                      <a:pt x="22935" y="137608"/>
                    </a:lnTo>
                    <a:cubicBezTo>
                      <a:pt x="10269" y="137608"/>
                      <a:pt x="0" y="127339"/>
                      <a:pt x="0" y="114673"/>
                    </a:cubicBezTo>
                    <a:lnTo>
                      <a:pt x="0" y="22935"/>
                    </a:lnTo>
                    <a:cubicBezTo>
                      <a:pt x="0" y="10268"/>
                      <a:pt x="10269" y="0"/>
                      <a:pt x="22935" y="0"/>
                    </a:cubicBez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53" tIns="107562" rIns="134453" bIns="107562" numCol="1" spcCol="0" rtlCol="0" fromWordArt="0" anchor="t" anchorCtr="0" forceAA="0" compatLnSpc="1">
                <a:prstTxWarp prst="textNoShape">
                  <a:avLst/>
                </a:prstTxWarp>
                <a:noAutofit/>
              </a:bodyPr>
              <a:lstStyle/>
              <a:p>
                <a:pPr algn="ctr" defTabSz="685512" fontAlgn="base">
                  <a:lnSpc>
                    <a:spcPct val="90000"/>
                  </a:lnSpc>
                  <a:spcBef>
                    <a:spcPct val="0"/>
                  </a:spcBef>
                  <a:spcAft>
                    <a:spcPct val="0"/>
                  </a:spcAft>
                  <a:defRPr/>
                </a:pPr>
                <a:endParaRPr lang="en-US" sz="1765"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10" name="Freeform 111"/>
              <p:cNvSpPr>
                <a:spLocks noChangeAspect="1"/>
              </p:cNvSpPr>
              <p:nvPr/>
            </p:nvSpPr>
            <p:spPr bwMode="black">
              <a:xfrm>
                <a:off x="4449284" y="5630862"/>
                <a:ext cx="823386" cy="531825"/>
              </a:xfrm>
              <a:custGeom>
                <a:avLst/>
                <a:gdLst>
                  <a:gd name="connsiteX0" fmla="*/ 93529 w 794079"/>
                  <a:gd name="connsiteY0" fmla="*/ 409985 h 512894"/>
                  <a:gd name="connsiteX1" fmla="*/ 57350 w 794079"/>
                  <a:gd name="connsiteY1" fmla="*/ 446163 h 512894"/>
                  <a:gd name="connsiteX2" fmla="*/ 93529 w 794079"/>
                  <a:gd name="connsiteY2" fmla="*/ 482342 h 512894"/>
                  <a:gd name="connsiteX3" fmla="*/ 129707 w 794079"/>
                  <a:gd name="connsiteY3" fmla="*/ 446163 h 512894"/>
                  <a:gd name="connsiteX4" fmla="*/ 93529 w 794079"/>
                  <a:gd name="connsiteY4" fmla="*/ 409985 h 512894"/>
                  <a:gd name="connsiteX5" fmla="*/ 22935 w 794079"/>
                  <a:gd name="connsiteY5" fmla="*/ 375286 h 512894"/>
                  <a:gd name="connsiteX6" fmla="*/ 771144 w 794079"/>
                  <a:gd name="connsiteY6" fmla="*/ 375286 h 512894"/>
                  <a:gd name="connsiteX7" fmla="*/ 794079 w 794079"/>
                  <a:gd name="connsiteY7" fmla="*/ 398221 h 512894"/>
                  <a:gd name="connsiteX8" fmla="*/ 794079 w 794079"/>
                  <a:gd name="connsiteY8" fmla="*/ 489959 h 512894"/>
                  <a:gd name="connsiteX9" fmla="*/ 771144 w 794079"/>
                  <a:gd name="connsiteY9" fmla="*/ 512894 h 512894"/>
                  <a:gd name="connsiteX10" fmla="*/ 22935 w 794079"/>
                  <a:gd name="connsiteY10" fmla="*/ 512894 h 512894"/>
                  <a:gd name="connsiteX11" fmla="*/ 0 w 794079"/>
                  <a:gd name="connsiteY11" fmla="*/ 489959 h 512894"/>
                  <a:gd name="connsiteX12" fmla="*/ 0 w 794079"/>
                  <a:gd name="connsiteY12" fmla="*/ 398221 h 512894"/>
                  <a:gd name="connsiteX13" fmla="*/ 22935 w 794079"/>
                  <a:gd name="connsiteY13" fmla="*/ 375286 h 512894"/>
                  <a:gd name="connsiteX14" fmla="*/ 93529 w 794079"/>
                  <a:gd name="connsiteY14" fmla="*/ 222341 h 512894"/>
                  <a:gd name="connsiteX15" fmla="*/ 57350 w 794079"/>
                  <a:gd name="connsiteY15" fmla="*/ 258520 h 512894"/>
                  <a:gd name="connsiteX16" fmla="*/ 93529 w 794079"/>
                  <a:gd name="connsiteY16" fmla="*/ 294699 h 512894"/>
                  <a:gd name="connsiteX17" fmla="*/ 129707 w 794079"/>
                  <a:gd name="connsiteY17" fmla="*/ 258520 h 512894"/>
                  <a:gd name="connsiteX18" fmla="*/ 93529 w 794079"/>
                  <a:gd name="connsiteY18" fmla="*/ 222341 h 512894"/>
                  <a:gd name="connsiteX19" fmla="*/ 22935 w 794079"/>
                  <a:gd name="connsiteY19" fmla="*/ 187643 h 512894"/>
                  <a:gd name="connsiteX20" fmla="*/ 771144 w 794079"/>
                  <a:gd name="connsiteY20" fmla="*/ 187643 h 512894"/>
                  <a:gd name="connsiteX21" fmla="*/ 794079 w 794079"/>
                  <a:gd name="connsiteY21" fmla="*/ 210578 h 512894"/>
                  <a:gd name="connsiteX22" fmla="*/ 794079 w 794079"/>
                  <a:gd name="connsiteY22" fmla="*/ 302316 h 512894"/>
                  <a:gd name="connsiteX23" fmla="*/ 771144 w 794079"/>
                  <a:gd name="connsiteY23" fmla="*/ 325251 h 512894"/>
                  <a:gd name="connsiteX24" fmla="*/ 22935 w 794079"/>
                  <a:gd name="connsiteY24" fmla="*/ 325251 h 512894"/>
                  <a:gd name="connsiteX25" fmla="*/ 0 w 794079"/>
                  <a:gd name="connsiteY25" fmla="*/ 302316 h 512894"/>
                  <a:gd name="connsiteX26" fmla="*/ 0 w 794079"/>
                  <a:gd name="connsiteY26" fmla="*/ 210578 h 512894"/>
                  <a:gd name="connsiteX27" fmla="*/ 22935 w 794079"/>
                  <a:gd name="connsiteY27" fmla="*/ 187643 h 512894"/>
                  <a:gd name="connsiteX28" fmla="*/ 93529 w 794079"/>
                  <a:gd name="connsiteY28" fmla="*/ 34698 h 512894"/>
                  <a:gd name="connsiteX29" fmla="*/ 57350 w 794079"/>
                  <a:gd name="connsiteY29" fmla="*/ 70877 h 512894"/>
                  <a:gd name="connsiteX30" fmla="*/ 93529 w 794079"/>
                  <a:gd name="connsiteY30" fmla="*/ 107056 h 512894"/>
                  <a:gd name="connsiteX31" fmla="*/ 129707 w 794079"/>
                  <a:gd name="connsiteY31" fmla="*/ 70877 h 512894"/>
                  <a:gd name="connsiteX32" fmla="*/ 93529 w 794079"/>
                  <a:gd name="connsiteY32" fmla="*/ 34698 h 512894"/>
                  <a:gd name="connsiteX33" fmla="*/ 22935 w 794079"/>
                  <a:gd name="connsiteY33" fmla="*/ 0 h 512894"/>
                  <a:gd name="connsiteX34" fmla="*/ 771144 w 794079"/>
                  <a:gd name="connsiteY34" fmla="*/ 0 h 512894"/>
                  <a:gd name="connsiteX35" fmla="*/ 794079 w 794079"/>
                  <a:gd name="connsiteY35" fmla="*/ 22935 h 512894"/>
                  <a:gd name="connsiteX36" fmla="*/ 794079 w 794079"/>
                  <a:gd name="connsiteY36" fmla="*/ 114673 h 512894"/>
                  <a:gd name="connsiteX37" fmla="*/ 771144 w 794079"/>
                  <a:gd name="connsiteY37" fmla="*/ 137608 h 512894"/>
                  <a:gd name="connsiteX38" fmla="*/ 22935 w 794079"/>
                  <a:gd name="connsiteY38" fmla="*/ 137608 h 512894"/>
                  <a:gd name="connsiteX39" fmla="*/ 0 w 794079"/>
                  <a:gd name="connsiteY39" fmla="*/ 114673 h 512894"/>
                  <a:gd name="connsiteX40" fmla="*/ 0 w 794079"/>
                  <a:gd name="connsiteY40" fmla="*/ 22935 h 512894"/>
                  <a:gd name="connsiteX41" fmla="*/ 22935 w 794079"/>
                  <a:gd name="connsiteY41" fmla="*/ 0 h 51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4079" h="512894">
                    <a:moveTo>
                      <a:pt x="93529" y="409985"/>
                    </a:moveTo>
                    <a:cubicBezTo>
                      <a:pt x="73548" y="409985"/>
                      <a:pt x="57350" y="426182"/>
                      <a:pt x="57350" y="446163"/>
                    </a:cubicBezTo>
                    <a:cubicBezTo>
                      <a:pt x="57350" y="466144"/>
                      <a:pt x="73548" y="482342"/>
                      <a:pt x="93529" y="482342"/>
                    </a:cubicBezTo>
                    <a:cubicBezTo>
                      <a:pt x="113510" y="482342"/>
                      <a:pt x="129707" y="466144"/>
                      <a:pt x="129707" y="446163"/>
                    </a:cubicBezTo>
                    <a:cubicBezTo>
                      <a:pt x="129707" y="426182"/>
                      <a:pt x="113510" y="409985"/>
                      <a:pt x="93529" y="409985"/>
                    </a:cubicBezTo>
                    <a:close/>
                    <a:moveTo>
                      <a:pt x="22935" y="375286"/>
                    </a:moveTo>
                    <a:lnTo>
                      <a:pt x="771144" y="375286"/>
                    </a:lnTo>
                    <a:cubicBezTo>
                      <a:pt x="783811" y="375286"/>
                      <a:pt x="794079" y="385555"/>
                      <a:pt x="794079" y="398221"/>
                    </a:cubicBezTo>
                    <a:lnTo>
                      <a:pt x="794079" y="489959"/>
                    </a:lnTo>
                    <a:cubicBezTo>
                      <a:pt x="794079" y="502626"/>
                      <a:pt x="783811" y="512894"/>
                      <a:pt x="771144" y="512894"/>
                    </a:cubicBezTo>
                    <a:lnTo>
                      <a:pt x="22935" y="512894"/>
                    </a:lnTo>
                    <a:cubicBezTo>
                      <a:pt x="10269" y="512894"/>
                      <a:pt x="0" y="502626"/>
                      <a:pt x="0" y="489959"/>
                    </a:cubicBezTo>
                    <a:lnTo>
                      <a:pt x="0" y="398221"/>
                    </a:lnTo>
                    <a:cubicBezTo>
                      <a:pt x="0" y="385555"/>
                      <a:pt x="10269" y="375286"/>
                      <a:pt x="22935" y="375286"/>
                    </a:cubicBezTo>
                    <a:close/>
                    <a:moveTo>
                      <a:pt x="93529" y="222341"/>
                    </a:moveTo>
                    <a:cubicBezTo>
                      <a:pt x="73548" y="222341"/>
                      <a:pt x="57350" y="238539"/>
                      <a:pt x="57350" y="258520"/>
                    </a:cubicBezTo>
                    <a:cubicBezTo>
                      <a:pt x="57350" y="278501"/>
                      <a:pt x="73548" y="294699"/>
                      <a:pt x="93529" y="294699"/>
                    </a:cubicBezTo>
                    <a:cubicBezTo>
                      <a:pt x="113510" y="294699"/>
                      <a:pt x="129707" y="278501"/>
                      <a:pt x="129707" y="258520"/>
                    </a:cubicBezTo>
                    <a:cubicBezTo>
                      <a:pt x="129707" y="238539"/>
                      <a:pt x="113510" y="222341"/>
                      <a:pt x="93529" y="222341"/>
                    </a:cubicBezTo>
                    <a:close/>
                    <a:moveTo>
                      <a:pt x="22935" y="187643"/>
                    </a:moveTo>
                    <a:lnTo>
                      <a:pt x="771144" y="187643"/>
                    </a:lnTo>
                    <a:cubicBezTo>
                      <a:pt x="783811" y="187643"/>
                      <a:pt x="794079" y="197911"/>
                      <a:pt x="794079" y="210578"/>
                    </a:cubicBezTo>
                    <a:lnTo>
                      <a:pt x="794079" y="302316"/>
                    </a:lnTo>
                    <a:cubicBezTo>
                      <a:pt x="794079" y="314982"/>
                      <a:pt x="783811" y="325251"/>
                      <a:pt x="771144" y="325251"/>
                    </a:cubicBezTo>
                    <a:lnTo>
                      <a:pt x="22935" y="325251"/>
                    </a:lnTo>
                    <a:cubicBezTo>
                      <a:pt x="10269" y="325251"/>
                      <a:pt x="0" y="314982"/>
                      <a:pt x="0" y="302316"/>
                    </a:cubicBezTo>
                    <a:lnTo>
                      <a:pt x="0" y="210578"/>
                    </a:lnTo>
                    <a:cubicBezTo>
                      <a:pt x="0" y="197911"/>
                      <a:pt x="10269" y="187643"/>
                      <a:pt x="22935" y="187643"/>
                    </a:cubicBezTo>
                    <a:close/>
                    <a:moveTo>
                      <a:pt x="93529" y="34698"/>
                    </a:moveTo>
                    <a:cubicBezTo>
                      <a:pt x="73548" y="34698"/>
                      <a:pt x="57350" y="50896"/>
                      <a:pt x="57350" y="70877"/>
                    </a:cubicBezTo>
                    <a:cubicBezTo>
                      <a:pt x="57350" y="90858"/>
                      <a:pt x="73548" y="107056"/>
                      <a:pt x="93529" y="107056"/>
                    </a:cubicBezTo>
                    <a:cubicBezTo>
                      <a:pt x="113510" y="107056"/>
                      <a:pt x="129707" y="90858"/>
                      <a:pt x="129707" y="70877"/>
                    </a:cubicBezTo>
                    <a:cubicBezTo>
                      <a:pt x="129707" y="50896"/>
                      <a:pt x="113510" y="34698"/>
                      <a:pt x="93529" y="34698"/>
                    </a:cubicBezTo>
                    <a:close/>
                    <a:moveTo>
                      <a:pt x="22935" y="0"/>
                    </a:moveTo>
                    <a:lnTo>
                      <a:pt x="771144" y="0"/>
                    </a:lnTo>
                    <a:cubicBezTo>
                      <a:pt x="783811" y="0"/>
                      <a:pt x="794079" y="10268"/>
                      <a:pt x="794079" y="22935"/>
                    </a:cubicBezTo>
                    <a:lnTo>
                      <a:pt x="794079" y="114673"/>
                    </a:lnTo>
                    <a:cubicBezTo>
                      <a:pt x="794079" y="127339"/>
                      <a:pt x="783811" y="137608"/>
                      <a:pt x="771144" y="137608"/>
                    </a:cubicBezTo>
                    <a:lnTo>
                      <a:pt x="22935" y="137608"/>
                    </a:lnTo>
                    <a:cubicBezTo>
                      <a:pt x="10269" y="137608"/>
                      <a:pt x="0" y="127339"/>
                      <a:pt x="0" y="114673"/>
                    </a:cubicBezTo>
                    <a:lnTo>
                      <a:pt x="0" y="22935"/>
                    </a:lnTo>
                    <a:cubicBezTo>
                      <a:pt x="0" y="10268"/>
                      <a:pt x="10269" y="0"/>
                      <a:pt x="22935" y="0"/>
                    </a:cubicBez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53" tIns="107562" rIns="134453" bIns="107562" numCol="1" spcCol="0" rtlCol="0" fromWordArt="0" anchor="t" anchorCtr="0" forceAA="0" compatLnSpc="1">
                <a:prstTxWarp prst="textNoShape">
                  <a:avLst/>
                </a:prstTxWarp>
                <a:noAutofit/>
              </a:bodyPr>
              <a:lstStyle/>
              <a:p>
                <a:pPr algn="ctr" defTabSz="685512" fontAlgn="base">
                  <a:lnSpc>
                    <a:spcPct val="90000"/>
                  </a:lnSpc>
                  <a:spcBef>
                    <a:spcPct val="0"/>
                  </a:spcBef>
                  <a:spcAft>
                    <a:spcPct val="0"/>
                  </a:spcAft>
                  <a:defRPr/>
                </a:pPr>
                <a:endParaRPr lang="en-US" sz="1765"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pic>
          <p:nvPicPr>
            <p:cNvPr id="878" name="Picture 87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0216" y="4550155"/>
              <a:ext cx="192025" cy="662941"/>
            </a:xfrm>
            <a:prstGeom prst="rect">
              <a:avLst/>
            </a:prstGeom>
          </p:spPr>
        </p:pic>
        <p:sp>
          <p:nvSpPr>
            <p:cNvPr id="879" name="Rectangle 140"/>
            <p:cNvSpPr/>
            <p:nvPr/>
          </p:nvSpPr>
          <p:spPr>
            <a:xfrm>
              <a:off x="249048" y="5975783"/>
              <a:ext cx="2989921" cy="286232"/>
            </a:xfrm>
            <a:prstGeom prst="rect">
              <a:avLst/>
            </a:prstGeom>
          </p:spPr>
          <p:txBody>
            <a:bodyPr wrap="none">
              <a:spAutoFit/>
            </a:bodyPr>
            <a:lstStyle/>
            <a:p>
              <a:pPr defTabSz="699491">
                <a:lnSpc>
                  <a:spcPct val="90000"/>
                </a:lnSpc>
                <a:spcAft>
                  <a:spcPts val="440"/>
                </a:spcAft>
                <a:defRPr/>
              </a:pPr>
              <a:r>
                <a:rPr lang="en-US" altLang="zh-CN" sz="1400" dirty="0">
                  <a:solidFill>
                    <a:srgbClr val="505050">
                      <a:lumMod val="75000"/>
                    </a:srgbClr>
                  </a:solidFill>
                  <a:latin typeface="Segoe UI Semilight"/>
                </a:rPr>
                <a:t>CPU/GPU/TPU</a:t>
              </a:r>
              <a:r>
                <a:rPr lang="zh-CN" altLang="en-US" sz="1400" dirty="0">
                  <a:solidFill>
                    <a:srgbClr val="505050">
                      <a:lumMod val="75000"/>
                    </a:srgbClr>
                  </a:solidFill>
                  <a:latin typeface="Segoe UI Semilight"/>
                </a:rPr>
                <a:t> 计算 </a:t>
              </a:r>
              <a:r>
                <a:rPr lang="en-US" altLang="zh-CN" sz="1400" dirty="0">
                  <a:solidFill>
                    <a:srgbClr val="505050">
                      <a:lumMod val="75000"/>
                    </a:srgbClr>
                  </a:solidFill>
                  <a:latin typeface="Segoe UI Semilight"/>
                </a:rPr>
                <a:t>+</a:t>
              </a:r>
              <a:r>
                <a:rPr lang="zh-CN" altLang="en-US" sz="1400" dirty="0">
                  <a:solidFill>
                    <a:srgbClr val="505050">
                      <a:lumMod val="75000"/>
                    </a:srgbClr>
                  </a:solidFill>
                  <a:latin typeface="Segoe UI Semilight"/>
                </a:rPr>
                <a:t> </a:t>
              </a:r>
              <a:r>
                <a:rPr lang="en-US" altLang="zh-CN" sz="1400" dirty="0" err="1">
                  <a:solidFill>
                    <a:srgbClr val="505050">
                      <a:lumMod val="75000"/>
                    </a:srgbClr>
                  </a:solidFill>
                  <a:latin typeface="Segoe UI Semilight"/>
                </a:rPr>
                <a:t>NVMe</a:t>
              </a:r>
              <a:r>
                <a:rPr lang="zh-CN" altLang="en-US" sz="1400" dirty="0">
                  <a:solidFill>
                    <a:srgbClr val="505050">
                      <a:lumMod val="75000"/>
                    </a:srgbClr>
                  </a:solidFill>
                  <a:latin typeface="Segoe UI Semilight"/>
                </a:rPr>
                <a:t> </a:t>
              </a:r>
              <a:r>
                <a:rPr lang="en-US" altLang="zh-CN" sz="1400" dirty="0">
                  <a:solidFill>
                    <a:srgbClr val="505050">
                      <a:lumMod val="75000"/>
                    </a:srgbClr>
                  </a:solidFill>
                  <a:latin typeface="Segoe UI Semilight"/>
                </a:rPr>
                <a:t>SSD</a:t>
              </a:r>
              <a:r>
                <a:rPr lang="zh-CN" altLang="en-US" sz="1400" dirty="0">
                  <a:solidFill>
                    <a:srgbClr val="505050">
                      <a:lumMod val="75000"/>
                    </a:srgbClr>
                  </a:solidFill>
                  <a:latin typeface="Segoe UI Semilight"/>
                </a:rPr>
                <a:t> 存储</a:t>
              </a:r>
              <a:endParaRPr lang="en-US" sz="1400" dirty="0">
                <a:solidFill>
                  <a:srgbClr val="505050">
                    <a:lumMod val="75000"/>
                  </a:srgbClr>
                </a:solidFill>
                <a:latin typeface="Segoe UI Semilight"/>
              </a:endParaRPr>
            </a:p>
          </p:txBody>
        </p:sp>
        <p:sp>
          <p:nvSpPr>
            <p:cNvPr id="880" name="Arrow: Up-Down 10"/>
            <p:cNvSpPr/>
            <p:nvPr/>
          </p:nvSpPr>
          <p:spPr bwMode="auto">
            <a:xfrm>
              <a:off x="811339" y="5009184"/>
              <a:ext cx="345683" cy="507177"/>
            </a:xfrm>
            <a:prstGeom prst="upDownArrow">
              <a:avLst>
                <a:gd name="adj1" fmla="val 42221"/>
                <a:gd name="adj2" fmla="val 28607"/>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81" name="Parallelogram 583"/>
            <p:cNvSpPr/>
            <p:nvPr/>
          </p:nvSpPr>
          <p:spPr bwMode="auto">
            <a:xfrm rot="9060000">
              <a:off x="3183729" y="5244247"/>
              <a:ext cx="1650886" cy="349520"/>
            </a:xfrm>
            <a:custGeom>
              <a:avLst/>
              <a:gdLst>
                <a:gd name="connsiteX0" fmla="*/ 0 w 2180576"/>
                <a:gd name="connsiteY0" fmla="*/ 454401 h 454401"/>
                <a:gd name="connsiteX1" fmla="*/ 259427 w 2180576"/>
                <a:gd name="connsiteY1" fmla="*/ 0 h 454401"/>
                <a:gd name="connsiteX2" fmla="*/ 2180576 w 2180576"/>
                <a:gd name="connsiteY2" fmla="*/ 0 h 454401"/>
                <a:gd name="connsiteX3" fmla="*/ 1921149 w 2180576"/>
                <a:gd name="connsiteY3" fmla="*/ 454401 h 454401"/>
                <a:gd name="connsiteX4" fmla="*/ 0 w 2180576"/>
                <a:gd name="connsiteY4" fmla="*/ 454401 h 454401"/>
                <a:gd name="connsiteX0" fmla="*/ 0 w 2201368"/>
                <a:gd name="connsiteY0" fmla="*/ 436762 h 454401"/>
                <a:gd name="connsiteX1" fmla="*/ 280219 w 2201368"/>
                <a:gd name="connsiteY1" fmla="*/ 0 h 454401"/>
                <a:gd name="connsiteX2" fmla="*/ 2201368 w 2201368"/>
                <a:gd name="connsiteY2" fmla="*/ 0 h 454401"/>
                <a:gd name="connsiteX3" fmla="*/ 1941941 w 2201368"/>
                <a:gd name="connsiteY3" fmla="*/ 454401 h 454401"/>
                <a:gd name="connsiteX4" fmla="*/ 0 w 2201368"/>
                <a:gd name="connsiteY4" fmla="*/ 436762 h 454401"/>
                <a:gd name="connsiteX0" fmla="*/ 0 w 2201368"/>
                <a:gd name="connsiteY0" fmla="*/ 440650 h 458289"/>
                <a:gd name="connsiteX1" fmla="*/ 273203 w 2201368"/>
                <a:gd name="connsiteY1" fmla="*/ 0 h 458289"/>
                <a:gd name="connsiteX2" fmla="*/ 2201368 w 2201368"/>
                <a:gd name="connsiteY2" fmla="*/ 3888 h 458289"/>
                <a:gd name="connsiteX3" fmla="*/ 1941941 w 2201368"/>
                <a:gd name="connsiteY3" fmla="*/ 458289 h 458289"/>
                <a:gd name="connsiteX4" fmla="*/ 0 w 2201368"/>
                <a:gd name="connsiteY4" fmla="*/ 440650 h 458289"/>
                <a:gd name="connsiteX0" fmla="*/ 0 w 2201368"/>
                <a:gd name="connsiteY0" fmla="*/ 444539 h 462178"/>
                <a:gd name="connsiteX1" fmla="*/ 266187 w 2201368"/>
                <a:gd name="connsiteY1" fmla="*/ 0 h 462178"/>
                <a:gd name="connsiteX2" fmla="*/ 2201368 w 2201368"/>
                <a:gd name="connsiteY2" fmla="*/ 7777 h 462178"/>
                <a:gd name="connsiteX3" fmla="*/ 1941941 w 2201368"/>
                <a:gd name="connsiteY3" fmla="*/ 462178 h 462178"/>
                <a:gd name="connsiteX4" fmla="*/ 0 w 2201368"/>
                <a:gd name="connsiteY4" fmla="*/ 444539 h 462178"/>
                <a:gd name="connsiteX0" fmla="*/ 0 w 2201368"/>
                <a:gd name="connsiteY0" fmla="*/ 449724 h 467363"/>
                <a:gd name="connsiteX1" fmla="*/ 256834 w 2201368"/>
                <a:gd name="connsiteY1" fmla="*/ 0 h 467363"/>
                <a:gd name="connsiteX2" fmla="*/ 2201368 w 2201368"/>
                <a:gd name="connsiteY2" fmla="*/ 12962 h 467363"/>
                <a:gd name="connsiteX3" fmla="*/ 1941941 w 2201368"/>
                <a:gd name="connsiteY3" fmla="*/ 467363 h 467363"/>
                <a:gd name="connsiteX4" fmla="*/ 0 w 2201368"/>
                <a:gd name="connsiteY4" fmla="*/ 449724 h 467363"/>
                <a:gd name="connsiteX0" fmla="*/ 0 w 2201368"/>
                <a:gd name="connsiteY0" fmla="*/ 448428 h 466067"/>
                <a:gd name="connsiteX1" fmla="*/ 259172 w 2201368"/>
                <a:gd name="connsiteY1" fmla="*/ 0 h 466067"/>
                <a:gd name="connsiteX2" fmla="*/ 2201368 w 2201368"/>
                <a:gd name="connsiteY2" fmla="*/ 11666 h 466067"/>
                <a:gd name="connsiteX3" fmla="*/ 1941941 w 2201368"/>
                <a:gd name="connsiteY3" fmla="*/ 466067 h 466067"/>
                <a:gd name="connsiteX4" fmla="*/ 0 w 2201368"/>
                <a:gd name="connsiteY4" fmla="*/ 448428 h 466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1368" h="466067">
                  <a:moveTo>
                    <a:pt x="0" y="448428"/>
                  </a:moveTo>
                  <a:lnTo>
                    <a:pt x="259172" y="0"/>
                  </a:lnTo>
                  <a:lnTo>
                    <a:pt x="2201368" y="11666"/>
                  </a:lnTo>
                  <a:lnTo>
                    <a:pt x="1941941" y="466067"/>
                  </a:lnTo>
                  <a:lnTo>
                    <a:pt x="0" y="448428"/>
                  </a:ln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882" name="Group 156"/>
            <p:cNvGrpSpPr/>
            <p:nvPr/>
          </p:nvGrpSpPr>
          <p:grpSpPr>
            <a:xfrm>
              <a:off x="322872" y="3787375"/>
              <a:ext cx="4323620" cy="1638132"/>
              <a:chOff x="636585" y="3384832"/>
              <a:chExt cx="5765317" cy="2184362"/>
            </a:xfrm>
          </p:grpSpPr>
          <p:grpSp>
            <p:nvGrpSpPr>
              <p:cNvPr id="1180" name="Group 584"/>
              <p:cNvGrpSpPr/>
              <p:nvPr/>
            </p:nvGrpSpPr>
            <p:grpSpPr>
              <a:xfrm>
                <a:off x="1522524" y="3384832"/>
                <a:ext cx="4879378" cy="1728785"/>
                <a:chOff x="655637" y="4106862"/>
                <a:chExt cx="4879378" cy="1728785"/>
              </a:xfrm>
              <a:solidFill>
                <a:schemeClr val="tx2">
                  <a:lumMod val="50000"/>
                </a:schemeClr>
              </a:solidFill>
              <a:scene3d>
                <a:camera prst="orthographicFront">
                  <a:rot lat="17099985" lon="21599989" rev="0"/>
                </a:camera>
                <a:lightRig rig="threePt" dir="t"/>
              </a:scene3d>
            </p:grpSpPr>
            <p:sp>
              <p:nvSpPr>
                <p:cNvPr id="1294" name="Oval 585"/>
                <p:cNvSpPr/>
                <p:nvPr/>
              </p:nvSpPr>
              <p:spPr bwMode="auto">
                <a:xfrm>
                  <a:off x="1389290"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95" name="Oval 586"/>
                <p:cNvSpPr/>
                <p:nvPr/>
              </p:nvSpPr>
              <p:spPr bwMode="auto">
                <a:xfrm>
                  <a:off x="1267017"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96" name="Oval 587"/>
                <p:cNvSpPr/>
                <p:nvPr/>
              </p:nvSpPr>
              <p:spPr bwMode="auto">
                <a:xfrm>
                  <a:off x="1144741"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97" name="Oval 588"/>
                <p:cNvSpPr/>
                <p:nvPr/>
              </p:nvSpPr>
              <p:spPr bwMode="auto">
                <a:xfrm>
                  <a:off x="1022465"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98" name="Oval 589"/>
                <p:cNvSpPr/>
                <p:nvPr/>
              </p:nvSpPr>
              <p:spPr bwMode="auto">
                <a:xfrm>
                  <a:off x="900189"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99" name="Oval 590"/>
                <p:cNvSpPr/>
                <p:nvPr/>
              </p:nvSpPr>
              <p:spPr bwMode="auto">
                <a:xfrm>
                  <a:off x="777913"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00" name="Oval 591"/>
                <p:cNvSpPr/>
                <p:nvPr/>
              </p:nvSpPr>
              <p:spPr bwMode="auto">
                <a:xfrm>
                  <a:off x="655637"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01" name="Oval 592"/>
                <p:cNvSpPr/>
                <p:nvPr/>
              </p:nvSpPr>
              <p:spPr bwMode="auto">
                <a:xfrm>
                  <a:off x="1650432"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02" name="Oval 593"/>
                <p:cNvSpPr/>
                <p:nvPr/>
              </p:nvSpPr>
              <p:spPr bwMode="auto">
                <a:xfrm>
                  <a:off x="1528159"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03" name="Oval 594"/>
                <p:cNvSpPr/>
                <p:nvPr/>
              </p:nvSpPr>
              <p:spPr bwMode="auto">
                <a:xfrm>
                  <a:off x="1405883"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04" name="Oval 595"/>
                <p:cNvSpPr/>
                <p:nvPr/>
              </p:nvSpPr>
              <p:spPr bwMode="auto">
                <a:xfrm>
                  <a:off x="1283607"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05" name="Oval 596"/>
                <p:cNvSpPr/>
                <p:nvPr/>
              </p:nvSpPr>
              <p:spPr bwMode="auto">
                <a:xfrm>
                  <a:off x="1161331"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06" name="Oval 597"/>
                <p:cNvSpPr/>
                <p:nvPr/>
              </p:nvSpPr>
              <p:spPr bwMode="auto">
                <a:xfrm>
                  <a:off x="1039055"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07" name="Oval 598"/>
                <p:cNvSpPr/>
                <p:nvPr/>
              </p:nvSpPr>
              <p:spPr bwMode="auto">
                <a:xfrm>
                  <a:off x="916779"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08" name="Oval 599"/>
                <p:cNvSpPr/>
                <p:nvPr/>
              </p:nvSpPr>
              <p:spPr bwMode="auto">
                <a:xfrm>
                  <a:off x="1911574"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09" name="Oval 600"/>
                <p:cNvSpPr/>
                <p:nvPr/>
              </p:nvSpPr>
              <p:spPr bwMode="auto">
                <a:xfrm>
                  <a:off x="1789301"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10" name="Oval 601"/>
                <p:cNvSpPr/>
                <p:nvPr/>
              </p:nvSpPr>
              <p:spPr bwMode="auto">
                <a:xfrm>
                  <a:off x="1667025"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11" name="Oval 602"/>
                <p:cNvSpPr/>
                <p:nvPr/>
              </p:nvSpPr>
              <p:spPr bwMode="auto">
                <a:xfrm>
                  <a:off x="1544749"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12" name="Oval 603"/>
                <p:cNvSpPr/>
                <p:nvPr/>
              </p:nvSpPr>
              <p:spPr bwMode="auto">
                <a:xfrm>
                  <a:off x="1422473"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13" name="Oval 604"/>
                <p:cNvSpPr/>
                <p:nvPr/>
              </p:nvSpPr>
              <p:spPr bwMode="auto">
                <a:xfrm>
                  <a:off x="1300197"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14" name="Oval 605"/>
                <p:cNvSpPr/>
                <p:nvPr/>
              </p:nvSpPr>
              <p:spPr bwMode="auto">
                <a:xfrm>
                  <a:off x="1177921"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15" name="Oval 606"/>
                <p:cNvSpPr/>
                <p:nvPr/>
              </p:nvSpPr>
              <p:spPr bwMode="auto">
                <a:xfrm>
                  <a:off x="2172716"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16" name="Oval 607"/>
                <p:cNvSpPr/>
                <p:nvPr/>
              </p:nvSpPr>
              <p:spPr bwMode="auto">
                <a:xfrm>
                  <a:off x="2050443"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17" name="Oval 608"/>
                <p:cNvSpPr/>
                <p:nvPr/>
              </p:nvSpPr>
              <p:spPr bwMode="auto">
                <a:xfrm>
                  <a:off x="1928167"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18" name="Oval 609"/>
                <p:cNvSpPr/>
                <p:nvPr/>
              </p:nvSpPr>
              <p:spPr bwMode="auto">
                <a:xfrm>
                  <a:off x="1805891"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19" name="Oval 610"/>
                <p:cNvSpPr/>
                <p:nvPr/>
              </p:nvSpPr>
              <p:spPr bwMode="auto">
                <a:xfrm>
                  <a:off x="1683615"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20" name="Oval 611"/>
                <p:cNvSpPr/>
                <p:nvPr/>
              </p:nvSpPr>
              <p:spPr bwMode="auto">
                <a:xfrm>
                  <a:off x="1561339"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21" name="Oval 612"/>
                <p:cNvSpPr/>
                <p:nvPr/>
              </p:nvSpPr>
              <p:spPr bwMode="auto">
                <a:xfrm>
                  <a:off x="1439063"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22" name="Oval 613"/>
                <p:cNvSpPr/>
                <p:nvPr/>
              </p:nvSpPr>
              <p:spPr bwMode="auto">
                <a:xfrm>
                  <a:off x="2433858"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23" name="Oval 614"/>
                <p:cNvSpPr/>
                <p:nvPr/>
              </p:nvSpPr>
              <p:spPr bwMode="auto">
                <a:xfrm>
                  <a:off x="2311585"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24" name="Oval 615"/>
                <p:cNvSpPr/>
                <p:nvPr/>
              </p:nvSpPr>
              <p:spPr bwMode="auto">
                <a:xfrm>
                  <a:off x="2189309"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25" name="Oval 616"/>
                <p:cNvSpPr/>
                <p:nvPr/>
              </p:nvSpPr>
              <p:spPr bwMode="auto">
                <a:xfrm>
                  <a:off x="2067033"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26" name="Oval 617"/>
                <p:cNvSpPr/>
                <p:nvPr/>
              </p:nvSpPr>
              <p:spPr bwMode="auto">
                <a:xfrm>
                  <a:off x="1944757"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27" name="Oval 618"/>
                <p:cNvSpPr/>
                <p:nvPr/>
              </p:nvSpPr>
              <p:spPr bwMode="auto">
                <a:xfrm>
                  <a:off x="1822481"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28" name="Oval 619"/>
                <p:cNvSpPr/>
                <p:nvPr/>
              </p:nvSpPr>
              <p:spPr bwMode="auto">
                <a:xfrm>
                  <a:off x="1700205"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29" name="Oval 620"/>
                <p:cNvSpPr/>
                <p:nvPr/>
              </p:nvSpPr>
              <p:spPr bwMode="auto">
                <a:xfrm>
                  <a:off x="2695000"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30" name="Oval 621"/>
                <p:cNvSpPr/>
                <p:nvPr/>
              </p:nvSpPr>
              <p:spPr bwMode="auto">
                <a:xfrm>
                  <a:off x="2572727"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31" name="Oval 622"/>
                <p:cNvSpPr/>
                <p:nvPr/>
              </p:nvSpPr>
              <p:spPr bwMode="auto">
                <a:xfrm>
                  <a:off x="2450451"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32" name="Oval 623"/>
                <p:cNvSpPr/>
                <p:nvPr/>
              </p:nvSpPr>
              <p:spPr bwMode="auto">
                <a:xfrm>
                  <a:off x="2328175"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33" name="Oval 624"/>
                <p:cNvSpPr/>
                <p:nvPr/>
              </p:nvSpPr>
              <p:spPr bwMode="auto">
                <a:xfrm>
                  <a:off x="2205899"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34" name="Oval 625"/>
                <p:cNvSpPr/>
                <p:nvPr/>
              </p:nvSpPr>
              <p:spPr bwMode="auto">
                <a:xfrm>
                  <a:off x="2083623"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35" name="Oval 626"/>
                <p:cNvSpPr/>
                <p:nvPr/>
              </p:nvSpPr>
              <p:spPr bwMode="auto">
                <a:xfrm>
                  <a:off x="1961347"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36" name="Oval 627"/>
                <p:cNvSpPr/>
                <p:nvPr/>
              </p:nvSpPr>
              <p:spPr bwMode="auto">
                <a:xfrm>
                  <a:off x="2956142"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37" name="Oval 628"/>
                <p:cNvSpPr/>
                <p:nvPr/>
              </p:nvSpPr>
              <p:spPr bwMode="auto">
                <a:xfrm>
                  <a:off x="2833869"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38" name="Oval 629"/>
                <p:cNvSpPr/>
                <p:nvPr/>
              </p:nvSpPr>
              <p:spPr bwMode="auto">
                <a:xfrm>
                  <a:off x="2711593"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39" name="Oval 630"/>
                <p:cNvSpPr/>
                <p:nvPr/>
              </p:nvSpPr>
              <p:spPr bwMode="auto">
                <a:xfrm>
                  <a:off x="2589317"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40" name="Oval 631"/>
                <p:cNvSpPr/>
                <p:nvPr/>
              </p:nvSpPr>
              <p:spPr bwMode="auto">
                <a:xfrm>
                  <a:off x="2467041"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41" name="Oval 632"/>
                <p:cNvSpPr/>
                <p:nvPr/>
              </p:nvSpPr>
              <p:spPr bwMode="auto">
                <a:xfrm>
                  <a:off x="2344765"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42" name="Oval 633"/>
                <p:cNvSpPr/>
                <p:nvPr/>
              </p:nvSpPr>
              <p:spPr bwMode="auto">
                <a:xfrm>
                  <a:off x="2222489"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43" name="Oval 634"/>
                <p:cNvSpPr/>
                <p:nvPr/>
              </p:nvSpPr>
              <p:spPr bwMode="auto">
                <a:xfrm>
                  <a:off x="3217284"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44" name="Oval 635"/>
                <p:cNvSpPr/>
                <p:nvPr/>
              </p:nvSpPr>
              <p:spPr bwMode="auto">
                <a:xfrm>
                  <a:off x="3095011"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45" name="Oval 636"/>
                <p:cNvSpPr/>
                <p:nvPr/>
              </p:nvSpPr>
              <p:spPr bwMode="auto">
                <a:xfrm>
                  <a:off x="2972735"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46" name="Oval 637"/>
                <p:cNvSpPr/>
                <p:nvPr/>
              </p:nvSpPr>
              <p:spPr bwMode="auto">
                <a:xfrm>
                  <a:off x="2850459"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47" name="Oval 638"/>
                <p:cNvSpPr/>
                <p:nvPr/>
              </p:nvSpPr>
              <p:spPr bwMode="auto">
                <a:xfrm>
                  <a:off x="2728183"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48" name="Oval 639"/>
                <p:cNvSpPr/>
                <p:nvPr/>
              </p:nvSpPr>
              <p:spPr bwMode="auto">
                <a:xfrm>
                  <a:off x="2605907"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49" name="Oval 640"/>
                <p:cNvSpPr/>
                <p:nvPr/>
              </p:nvSpPr>
              <p:spPr bwMode="auto">
                <a:xfrm>
                  <a:off x="2483631"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50" name="Oval 641"/>
                <p:cNvSpPr/>
                <p:nvPr/>
              </p:nvSpPr>
              <p:spPr bwMode="auto">
                <a:xfrm>
                  <a:off x="3478426"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51" name="Oval 642"/>
                <p:cNvSpPr/>
                <p:nvPr/>
              </p:nvSpPr>
              <p:spPr bwMode="auto">
                <a:xfrm>
                  <a:off x="3356153"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52" name="Oval 643"/>
                <p:cNvSpPr/>
                <p:nvPr/>
              </p:nvSpPr>
              <p:spPr bwMode="auto">
                <a:xfrm>
                  <a:off x="3233877"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53" name="Oval 644"/>
                <p:cNvSpPr/>
                <p:nvPr/>
              </p:nvSpPr>
              <p:spPr bwMode="auto">
                <a:xfrm>
                  <a:off x="3111601"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54" name="Oval 645"/>
                <p:cNvSpPr/>
                <p:nvPr/>
              </p:nvSpPr>
              <p:spPr bwMode="auto">
                <a:xfrm>
                  <a:off x="2989325"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55" name="Oval 646"/>
                <p:cNvSpPr/>
                <p:nvPr/>
              </p:nvSpPr>
              <p:spPr bwMode="auto">
                <a:xfrm>
                  <a:off x="2867049"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56" name="Oval 647"/>
                <p:cNvSpPr/>
                <p:nvPr/>
              </p:nvSpPr>
              <p:spPr bwMode="auto">
                <a:xfrm>
                  <a:off x="2744773"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57" name="Oval 648"/>
                <p:cNvSpPr/>
                <p:nvPr/>
              </p:nvSpPr>
              <p:spPr bwMode="auto">
                <a:xfrm>
                  <a:off x="3739568"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58" name="Oval 649"/>
                <p:cNvSpPr/>
                <p:nvPr/>
              </p:nvSpPr>
              <p:spPr bwMode="auto">
                <a:xfrm>
                  <a:off x="3617295"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59" name="Oval 650"/>
                <p:cNvSpPr/>
                <p:nvPr/>
              </p:nvSpPr>
              <p:spPr bwMode="auto">
                <a:xfrm>
                  <a:off x="3495019"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60" name="Oval 651"/>
                <p:cNvSpPr/>
                <p:nvPr/>
              </p:nvSpPr>
              <p:spPr bwMode="auto">
                <a:xfrm>
                  <a:off x="3372743"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61" name="Oval 652"/>
                <p:cNvSpPr/>
                <p:nvPr/>
              </p:nvSpPr>
              <p:spPr bwMode="auto">
                <a:xfrm>
                  <a:off x="3250467"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62" name="Oval 653"/>
                <p:cNvSpPr/>
                <p:nvPr/>
              </p:nvSpPr>
              <p:spPr bwMode="auto">
                <a:xfrm>
                  <a:off x="3128191"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63" name="Oval 654"/>
                <p:cNvSpPr/>
                <p:nvPr/>
              </p:nvSpPr>
              <p:spPr bwMode="auto">
                <a:xfrm>
                  <a:off x="3005915"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64" name="Oval 655"/>
                <p:cNvSpPr/>
                <p:nvPr/>
              </p:nvSpPr>
              <p:spPr bwMode="auto">
                <a:xfrm>
                  <a:off x="4000710"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65" name="Oval 656"/>
                <p:cNvSpPr/>
                <p:nvPr/>
              </p:nvSpPr>
              <p:spPr bwMode="auto">
                <a:xfrm>
                  <a:off x="3878437"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66" name="Oval 657"/>
                <p:cNvSpPr/>
                <p:nvPr/>
              </p:nvSpPr>
              <p:spPr bwMode="auto">
                <a:xfrm>
                  <a:off x="3756161"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67" name="Oval 658"/>
                <p:cNvSpPr/>
                <p:nvPr/>
              </p:nvSpPr>
              <p:spPr bwMode="auto">
                <a:xfrm>
                  <a:off x="3633885"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68" name="Oval 659"/>
                <p:cNvSpPr/>
                <p:nvPr/>
              </p:nvSpPr>
              <p:spPr bwMode="auto">
                <a:xfrm>
                  <a:off x="3511609"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69" name="Oval 660"/>
                <p:cNvSpPr/>
                <p:nvPr/>
              </p:nvSpPr>
              <p:spPr bwMode="auto">
                <a:xfrm>
                  <a:off x="3389333"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70" name="Oval 661"/>
                <p:cNvSpPr/>
                <p:nvPr/>
              </p:nvSpPr>
              <p:spPr bwMode="auto">
                <a:xfrm>
                  <a:off x="3267057"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71" name="Oval 662"/>
                <p:cNvSpPr/>
                <p:nvPr/>
              </p:nvSpPr>
              <p:spPr bwMode="auto">
                <a:xfrm>
                  <a:off x="4261852"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72" name="Oval 663"/>
                <p:cNvSpPr/>
                <p:nvPr/>
              </p:nvSpPr>
              <p:spPr bwMode="auto">
                <a:xfrm>
                  <a:off x="4139579"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73" name="Oval 664"/>
                <p:cNvSpPr/>
                <p:nvPr/>
              </p:nvSpPr>
              <p:spPr bwMode="auto">
                <a:xfrm>
                  <a:off x="4017303"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74" name="Oval 665"/>
                <p:cNvSpPr/>
                <p:nvPr/>
              </p:nvSpPr>
              <p:spPr bwMode="auto">
                <a:xfrm>
                  <a:off x="3895027"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75" name="Oval 666"/>
                <p:cNvSpPr/>
                <p:nvPr/>
              </p:nvSpPr>
              <p:spPr bwMode="auto">
                <a:xfrm>
                  <a:off x="3772751"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76" name="Oval 667"/>
                <p:cNvSpPr/>
                <p:nvPr/>
              </p:nvSpPr>
              <p:spPr bwMode="auto">
                <a:xfrm>
                  <a:off x="3650475"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77" name="Oval 668"/>
                <p:cNvSpPr/>
                <p:nvPr/>
              </p:nvSpPr>
              <p:spPr bwMode="auto">
                <a:xfrm>
                  <a:off x="3528199"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78" name="Oval 669"/>
                <p:cNvSpPr/>
                <p:nvPr/>
              </p:nvSpPr>
              <p:spPr bwMode="auto">
                <a:xfrm>
                  <a:off x="4522994"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79" name="Oval 670"/>
                <p:cNvSpPr/>
                <p:nvPr/>
              </p:nvSpPr>
              <p:spPr bwMode="auto">
                <a:xfrm>
                  <a:off x="4400721"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80" name="Oval 671"/>
                <p:cNvSpPr/>
                <p:nvPr/>
              </p:nvSpPr>
              <p:spPr bwMode="auto">
                <a:xfrm>
                  <a:off x="4278445"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81" name="Oval 672"/>
                <p:cNvSpPr/>
                <p:nvPr/>
              </p:nvSpPr>
              <p:spPr bwMode="auto">
                <a:xfrm>
                  <a:off x="4156169"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82" name="Oval 673"/>
                <p:cNvSpPr/>
                <p:nvPr/>
              </p:nvSpPr>
              <p:spPr bwMode="auto">
                <a:xfrm>
                  <a:off x="4033893"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83" name="Oval 674"/>
                <p:cNvSpPr/>
                <p:nvPr/>
              </p:nvSpPr>
              <p:spPr bwMode="auto">
                <a:xfrm>
                  <a:off x="3911617"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84" name="Oval 675"/>
                <p:cNvSpPr/>
                <p:nvPr/>
              </p:nvSpPr>
              <p:spPr bwMode="auto">
                <a:xfrm>
                  <a:off x="3789341"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85" name="Oval 676"/>
                <p:cNvSpPr/>
                <p:nvPr/>
              </p:nvSpPr>
              <p:spPr bwMode="auto">
                <a:xfrm>
                  <a:off x="4784136"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86" name="Oval 677"/>
                <p:cNvSpPr/>
                <p:nvPr/>
              </p:nvSpPr>
              <p:spPr bwMode="auto">
                <a:xfrm>
                  <a:off x="4661863"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87" name="Oval 678"/>
                <p:cNvSpPr/>
                <p:nvPr/>
              </p:nvSpPr>
              <p:spPr bwMode="auto">
                <a:xfrm>
                  <a:off x="4539587"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88" name="Oval 679"/>
                <p:cNvSpPr/>
                <p:nvPr/>
              </p:nvSpPr>
              <p:spPr bwMode="auto">
                <a:xfrm>
                  <a:off x="4417311"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89" name="Oval 680"/>
                <p:cNvSpPr/>
                <p:nvPr/>
              </p:nvSpPr>
              <p:spPr bwMode="auto">
                <a:xfrm>
                  <a:off x="4295035"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90" name="Oval 681"/>
                <p:cNvSpPr/>
                <p:nvPr/>
              </p:nvSpPr>
              <p:spPr bwMode="auto">
                <a:xfrm>
                  <a:off x="4172759"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91" name="Oval 682"/>
                <p:cNvSpPr/>
                <p:nvPr/>
              </p:nvSpPr>
              <p:spPr bwMode="auto">
                <a:xfrm>
                  <a:off x="4050483"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92" name="Oval 683"/>
                <p:cNvSpPr/>
                <p:nvPr/>
              </p:nvSpPr>
              <p:spPr bwMode="auto">
                <a:xfrm>
                  <a:off x="5045278"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93" name="Oval 684"/>
                <p:cNvSpPr/>
                <p:nvPr/>
              </p:nvSpPr>
              <p:spPr bwMode="auto">
                <a:xfrm>
                  <a:off x="4923005"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94" name="Oval 685"/>
                <p:cNvSpPr/>
                <p:nvPr/>
              </p:nvSpPr>
              <p:spPr bwMode="auto">
                <a:xfrm>
                  <a:off x="4800729"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95" name="Oval 686"/>
                <p:cNvSpPr/>
                <p:nvPr/>
              </p:nvSpPr>
              <p:spPr bwMode="auto">
                <a:xfrm>
                  <a:off x="4678453"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96" name="Oval 687"/>
                <p:cNvSpPr/>
                <p:nvPr/>
              </p:nvSpPr>
              <p:spPr bwMode="auto">
                <a:xfrm>
                  <a:off x="4556177"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97" name="Oval 688"/>
                <p:cNvSpPr/>
                <p:nvPr/>
              </p:nvSpPr>
              <p:spPr bwMode="auto">
                <a:xfrm>
                  <a:off x="4433901"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98" name="Oval 689"/>
                <p:cNvSpPr/>
                <p:nvPr/>
              </p:nvSpPr>
              <p:spPr bwMode="auto">
                <a:xfrm>
                  <a:off x="4311625"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99" name="Oval 690"/>
                <p:cNvSpPr/>
                <p:nvPr/>
              </p:nvSpPr>
              <p:spPr bwMode="auto">
                <a:xfrm>
                  <a:off x="5306415"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00" name="Oval 691"/>
                <p:cNvSpPr/>
                <p:nvPr/>
              </p:nvSpPr>
              <p:spPr bwMode="auto">
                <a:xfrm>
                  <a:off x="5184142"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01" name="Oval 692"/>
                <p:cNvSpPr/>
                <p:nvPr/>
              </p:nvSpPr>
              <p:spPr bwMode="auto">
                <a:xfrm>
                  <a:off x="5061866"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02" name="Oval 693"/>
                <p:cNvSpPr/>
                <p:nvPr/>
              </p:nvSpPr>
              <p:spPr bwMode="auto">
                <a:xfrm>
                  <a:off x="4939590"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03" name="Oval 694"/>
                <p:cNvSpPr/>
                <p:nvPr/>
              </p:nvSpPr>
              <p:spPr bwMode="auto">
                <a:xfrm>
                  <a:off x="4817314"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04" name="Oval 695"/>
                <p:cNvSpPr/>
                <p:nvPr/>
              </p:nvSpPr>
              <p:spPr bwMode="auto">
                <a:xfrm>
                  <a:off x="4695038"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405" name="Oval 696"/>
                <p:cNvSpPr/>
                <p:nvPr/>
              </p:nvSpPr>
              <p:spPr bwMode="auto">
                <a:xfrm>
                  <a:off x="4572762"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81" name="Group 401"/>
              <p:cNvGrpSpPr/>
              <p:nvPr/>
            </p:nvGrpSpPr>
            <p:grpSpPr>
              <a:xfrm>
                <a:off x="636585" y="3840409"/>
                <a:ext cx="4879378" cy="1728785"/>
                <a:chOff x="655637" y="4106862"/>
                <a:chExt cx="4879378" cy="1728785"/>
              </a:xfrm>
              <a:solidFill>
                <a:schemeClr val="tx2">
                  <a:lumMod val="50000"/>
                </a:schemeClr>
              </a:solidFill>
              <a:scene3d>
                <a:camera prst="orthographicFront">
                  <a:rot lat="17099985" lon="21599989" rev="0"/>
                </a:camera>
                <a:lightRig rig="threePt" dir="t"/>
              </a:scene3d>
            </p:grpSpPr>
            <p:sp>
              <p:nvSpPr>
                <p:cNvPr id="1182" name="Oval 402"/>
                <p:cNvSpPr/>
                <p:nvPr/>
              </p:nvSpPr>
              <p:spPr bwMode="auto">
                <a:xfrm>
                  <a:off x="1389290"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83" name="Oval 403"/>
                <p:cNvSpPr/>
                <p:nvPr/>
              </p:nvSpPr>
              <p:spPr bwMode="auto">
                <a:xfrm>
                  <a:off x="1267017"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84" name="Oval 404"/>
                <p:cNvSpPr/>
                <p:nvPr/>
              </p:nvSpPr>
              <p:spPr bwMode="auto">
                <a:xfrm>
                  <a:off x="1144741"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85" name="Oval 405"/>
                <p:cNvSpPr/>
                <p:nvPr/>
              </p:nvSpPr>
              <p:spPr bwMode="auto">
                <a:xfrm>
                  <a:off x="1022465"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86" name="Oval 406"/>
                <p:cNvSpPr/>
                <p:nvPr/>
              </p:nvSpPr>
              <p:spPr bwMode="auto">
                <a:xfrm>
                  <a:off x="900189"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87" name="Oval 407"/>
                <p:cNvSpPr/>
                <p:nvPr/>
              </p:nvSpPr>
              <p:spPr bwMode="auto">
                <a:xfrm>
                  <a:off x="777913"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88" name="Oval 408"/>
                <p:cNvSpPr/>
                <p:nvPr/>
              </p:nvSpPr>
              <p:spPr bwMode="auto">
                <a:xfrm>
                  <a:off x="655637"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89" name="Oval 409"/>
                <p:cNvSpPr/>
                <p:nvPr/>
              </p:nvSpPr>
              <p:spPr bwMode="auto">
                <a:xfrm>
                  <a:off x="1650432"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90" name="Oval 410"/>
                <p:cNvSpPr/>
                <p:nvPr/>
              </p:nvSpPr>
              <p:spPr bwMode="auto">
                <a:xfrm>
                  <a:off x="1528159"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91" name="Oval 411"/>
                <p:cNvSpPr/>
                <p:nvPr/>
              </p:nvSpPr>
              <p:spPr bwMode="auto">
                <a:xfrm>
                  <a:off x="1405883"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92" name="Oval 412"/>
                <p:cNvSpPr/>
                <p:nvPr/>
              </p:nvSpPr>
              <p:spPr bwMode="auto">
                <a:xfrm>
                  <a:off x="1283607"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93" name="Oval 413"/>
                <p:cNvSpPr/>
                <p:nvPr/>
              </p:nvSpPr>
              <p:spPr bwMode="auto">
                <a:xfrm>
                  <a:off x="1161331"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94" name="Oval 414"/>
                <p:cNvSpPr/>
                <p:nvPr/>
              </p:nvSpPr>
              <p:spPr bwMode="auto">
                <a:xfrm>
                  <a:off x="1039055"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95" name="Oval 415"/>
                <p:cNvSpPr/>
                <p:nvPr/>
              </p:nvSpPr>
              <p:spPr bwMode="auto">
                <a:xfrm>
                  <a:off x="916779"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96" name="Oval 416"/>
                <p:cNvSpPr/>
                <p:nvPr/>
              </p:nvSpPr>
              <p:spPr bwMode="auto">
                <a:xfrm>
                  <a:off x="1911574"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97" name="Oval 417"/>
                <p:cNvSpPr/>
                <p:nvPr/>
              </p:nvSpPr>
              <p:spPr bwMode="auto">
                <a:xfrm>
                  <a:off x="1789301"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98" name="Oval 418"/>
                <p:cNvSpPr/>
                <p:nvPr/>
              </p:nvSpPr>
              <p:spPr bwMode="auto">
                <a:xfrm>
                  <a:off x="1667025"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99" name="Oval 419"/>
                <p:cNvSpPr/>
                <p:nvPr/>
              </p:nvSpPr>
              <p:spPr bwMode="auto">
                <a:xfrm>
                  <a:off x="1544749"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00" name="Oval 420"/>
                <p:cNvSpPr/>
                <p:nvPr/>
              </p:nvSpPr>
              <p:spPr bwMode="auto">
                <a:xfrm>
                  <a:off x="1422473"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01" name="Oval 421"/>
                <p:cNvSpPr/>
                <p:nvPr/>
              </p:nvSpPr>
              <p:spPr bwMode="auto">
                <a:xfrm>
                  <a:off x="1300197"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02" name="Oval 422"/>
                <p:cNvSpPr/>
                <p:nvPr/>
              </p:nvSpPr>
              <p:spPr bwMode="auto">
                <a:xfrm>
                  <a:off x="1177921"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03" name="Oval 423"/>
                <p:cNvSpPr/>
                <p:nvPr/>
              </p:nvSpPr>
              <p:spPr bwMode="auto">
                <a:xfrm>
                  <a:off x="2172716"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04" name="Oval 424"/>
                <p:cNvSpPr/>
                <p:nvPr/>
              </p:nvSpPr>
              <p:spPr bwMode="auto">
                <a:xfrm>
                  <a:off x="2050443"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05" name="Oval 425"/>
                <p:cNvSpPr/>
                <p:nvPr/>
              </p:nvSpPr>
              <p:spPr bwMode="auto">
                <a:xfrm>
                  <a:off x="1928167"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06" name="Oval 426"/>
                <p:cNvSpPr/>
                <p:nvPr/>
              </p:nvSpPr>
              <p:spPr bwMode="auto">
                <a:xfrm>
                  <a:off x="1805891"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07" name="Oval 427"/>
                <p:cNvSpPr/>
                <p:nvPr/>
              </p:nvSpPr>
              <p:spPr bwMode="auto">
                <a:xfrm>
                  <a:off x="1683615"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08" name="Oval 428"/>
                <p:cNvSpPr/>
                <p:nvPr/>
              </p:nvSpPr>
              <p:spPr bwMode="auto">
                <a:xfrm>
                  <a:off x="1561339"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09" name="Oval 429"/>
                <p:cNvSpPr/>
                <p:nvPr/>
              </p:nvSpPr>
              <p:spPr bwMode="auto">
                <a:xfrm>
                  <a:off x="1439063"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10" name="Oval 430"/>
                <p:cNvSpPr/>
                <p:nvPr/>
              </p:nvSpPr>
              <p:spPr bwMode="auto">
                <a:xfrm>
                  <a:off x="2433858"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11" name="Oval 431"/>
                <p:cNvSpPr/>
                <p:nvPr/>
              </p:nvSpPr>
              <p:spPr bwMode="auto">
                <a:xfrm>
                  <a:off x="2311585"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12" name="Oval 432"/>
                <p:cNvSpPr/>
                <p:nvPr/>
              </p:nvSpPr>
              <p:spPr bwMode="auto">
                <a:xfrm>
                  <a:off x="2189309"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13" name="Oval 433"/>
                <p:cNvSpPr/>
                <p:nvPr/>
              </p:nvSpPr>
              <p:spPr bwMode="auto">
                <a:xfrm>
                  <a:off x="2067033"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14" name="Oval 434"/>
                <p:cNvSpPr/>
                <p:nvPr/>
              </p:nvSpPr>
              <p:spPr bwMode="auto">
                <a:xfrm>
                  <a:off x="1944757"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15" name="Oval 435"/>
                <p:cNvSpPr/>
                <p:nvPr/>
              </p:nvSpPr>
              <p:spPr bwMode="auto">
                <a:xfrm>
                  <a:off x="1822481"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16" name="Oval 436"/>
                <p:cNvSpPr/>
                <p:nvPr/>
              </p:nvSpPr>
              <p:spPr bwMode="auto">
                <a:xfrm>
                  <a:off x="1700205"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17" name="Oval 437"/>
                <p:cNvSpPr/>
                <p:nvPr/>
              </p:nvSpPr>
              <p:spPr bwMode="auto">
                <a:xfrm>
                  <a:off x="2695000"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18" name="Oval 438"/>
                <p:cNvSpPr/>
                <p:nvPr/>
              </p:nvSpPr>
              <p:spPr bwMode="auto">
                <a:xfrm>
                  <a:off x="2572727"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19" name="Oval 439"/>
                <p:cNvSpPr/>
                <p:nvPr/>
              </p:nvSpPr>
              <p:spPr bwMode="auto">
                <a:xfrm>
                  <a:off x="2450451"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20" name="Oval 440"/>
                <p:cNvSpPr/>
                <p:nvPr/>
              </p:nvSpPr>
              <p:spPr bwMode="auto">
                <a:xfrm>
                  <a:off x="2328175"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21" name="Oval 441"/>
                <p:cNvSpPr/>
                <p:nvPr/>
              </p:nvSpPr>
              <p:spPr bwMode="auto">
                <a:xfrm>
                  <a:off x="2205899"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22" name="Oval 442"/>
                <p:cNvSpPr/>
                <p:nvPr/>
              </p:nvSpPr>
              <p:spPr bwMode="auto">
                <a:xfrm>
                  <a:off x="2083623"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23" name="Oval 443"/>
                <p:cNvSpPr/>
                <p:nvPr/>
              </p:nvSpPr>
              <p:spPr bwMode="auto">
                <a:xfrm>
                  <a:off x="1961347"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24" name="Oval 444"/>
                <p:cNvSpPr/>
                <p:nvPr/>
              </p:nvSpPr>
              <p:spPr bwMode="auto">
                <a:xfrm>
                  <a:off x="2956142"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25" name="Oval 445"/>
                <p:cNvSpPr/>
                <p:nvPr/>
              </p:nvSpPr>
              <p:spPr bwMode="auto">
                <a:xfrm>
                  <a:off x="2833869"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26" name="Oval 446"/>
                <p:cNvSpPr/>
                <p:nvPr/>
              </p:nvSpPr>
              <p:spPr bwMode="auto">
                <a:xfrm>
                  <a:off x="2711593"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27" name="Oval 447"/>
                <p:cNvSpPr/>
                <p:nvPr/>
              </p:nvSpPr>
              <p:spPr bwMode="auto">
                <a:xfrm>
                  <a:off x="2589317"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28" name="Oval 448"/>
                <p:cNvSpPr/>
                <p:nvPr/>
              </p:nvSpPr>
              <p:spPr bwMode="auto">
                <a:xfrm>
                  <a:off x="2467041"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29" name="Oval 449"/>
                <p:cNvSpPr/>
                <p:nvPr/>
              </p:nvSpPr>
              <p:spPr bwMode="auto">
                <a:xfrm>
                  <a:off x="2344765"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30" name="Oval 450"/>
                <p:cNvSpPr/>
                <p:nvPr/>
              </p:nvSpPr>
              <p:spPr bwMode="auto">
                <a:xfrm>
                  <a:off x="2222489"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31" name="Oval 451"/>
                <p:cNvSpPr/>
                <p:nvPr/>
              </p:nvSpPr>
              <p:spPr bwMode="auto">
                <a:xfrm>
                  <a:off x="3217284"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32" name="Oval 452"/>
                <p:cNvSpPr/>
                <p:nvPr/>
              </p:nvSpPr>
              <p:spPr bwMode="auto">
                <a:xfrm>
                  <a:off x="3095011"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33" name="Oval 453"/>
                <p:cNvSpPr/>
                <p:nvPr/>
              </p:nvSpPr>
              <p:spPr bwMode="auto">
                <a:xfrm>
                  <a:off x="2972735"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34" name="Oval 454"/>
                <p:cNvSpPr/>
                <p:nvPr/>
              </p:nvSpPr>
              <p:spPr bwMode="auto">
                <a:xfrm>
                  <a:off x="2850459"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35" name="Oval 455"/>
                <p:cNvSpPr/>
                <p:nvPr/>
              </p:nvSpPr>
              <p:spPr bwMode="auto">
                <a:xfrm>
                  <a:off x="2728183"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36" name="Oval 456"/>
                <p:cNvSpPr/>
                <p:nvPr/>
              </p:nvSpPr>
              <p:spPr bwMode="auto">
                <a:xfrm>
                  <a:off x="2605907"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37" name="Oval 457"/>
                <p:cNvSpPr/>
                <p:nvPr/>
              </p:nvSpPr>
              <p:spPr bwMode="auto">
                <a:xfrm>
                  <a:off x="2483631"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38" name="Oval 458"/>
                <p:cNvSpPr/>
                <p:nvPr/>
              </p:nvSpPr>
              <p:spPr bwMode="auto">
                <a:xfrm>
                  <a:off x="3478426"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39" name="Oval 459"/>
                <p:cNvSpPr/>
                <p:nvPr/>
              </p:nvSpPr>
              <p:spPr bwMode="auto">
                <a:xfrm>
                  <a:off x="3356153"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40" name="Oval 460"/>
                <p:cNvSpPr/>
                <p:nvPr/>
              </p:nvSpPr>
              <p:spPr bwMode="auto">
                <a:xfrm>
                  <a:off x="3233877"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41" name="Oval 461"/>
                <p:cNvSpPr/>
                <p:nvPr/>
              </p:nvSpPr>
              <p:spPr bwMode="auto">
                <a:xfrm>
                  <a:off x="3111601"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42" name="Oval 462"/>
                <p:cNvSpPr/>
                <p:nvPr/>
              </p:nvSpPr>
              <p:spPr bwMode="auto">
                <a:xfrm>
                  <a:off x="2989325"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43" name="Oval 463"/>
                <p:cNvSpPr/>
                <p:nvPr/>
              </p:nvSpPr>
              <p:spPr bwMode="auto">
                <a:xfrm>
                  <a:off x="2867049"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44" name="Oval 464"/>
                <p:cNvSpPr/>
                <p:nvPr/>
              </p:nvSpPr>
              <p:spPr bwMode="auto">
                <a:xfrm>
                  <a:off x="2744773"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45" name="Oval 465"/>
                <p:cNvSpPr/>
                <p:nvPr/>
              </p:nvSpPr>
              <p:spPr bwMode="auto">
                <a:xfrm>
                  <a:off x="3739568"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46" name="Oval 466"/>
                <p:cNvSpPr/>
                <p:nvPr/>
              </p:nvSpPr>
              <p:spPr bwMode="auto">
                <a:xfrm>
                  <a:off x="3617295"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47" name="Oval 467"/>
                <p:cNvSpPr/>
                <p:nvPr/>
              </p:nvSpPr>
              <p:spPr bwMode="auto">
                <a:xfrm>
                  <a:off x="3495019"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48" name="Oval 468"/>
                <p:cNvSpPr/>
                <p:nvPr/>
              </p:nvSpPr>
              <p:spPr bwMode="auto">
                <a:xfrm>
                  <a:off x="3372743"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49" name="Oval 469"/>
                <p:cNvSpPr/>
                <p:nvPr/>
              </p:nvSpPr>
              <p:spPr bwMode="auto">
                <a:xfrm>
                  <a:off x="3250467"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50" name="Oval 470"/>
                <p:cNvSpPr/>
                <p:nvPr/>
              </p:nvSpPr>
              <p:spPr bwMode="auto">
                <a:xfrm>
                  <a:off x="3128191"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51" name="Oval 471"/>
                <p:cNvSpPr/>
                <p:nvPr/>
              </p:nvSpPr>
              <p:spPr bwMode="auto">
                <a:xfrm>
                  <a:off x="3005915"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52" name="Oval 472"/>
                <p:cNvSpPr/>
                <p:nvPr/>
              </p:nvSpPr>
              <p:spPr bwMode="auto">
                <a:xfrm>
                  <a:off x="4000710"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53" name="Oval 473"/>
                <p:cNvSpPr/>
                <p:nvPr/>
              </p:nvSpPr>
              <p:spPr bwMode="auto">
                <a:xfrm>
                  <a:off x="3878437"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54" name="Oval 474"/>
                <p:cNvSpPr/>
                <p:nvPr/>
              </p:nvSpPr>
              <p:spPr bwMode="auto">
                <a:xfrm>
                  <a:off x="3756161"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55" name="Oval 475"/>
                <p:cNvSpPr/>
                <p:nvPr/>
              </p:nvSpPr>
              <p:spPr bwMode="auto">
                <a:xfrm>
                  <a:off x="3633885"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56" name="Oval 476"/>
                <p:cNvSpPr/>
                <p:nvPr/>
              </p:nvSpPr>
              <p:spPr bwMode="auto">
                <a:xfrm>
                  <a:off x="3511609"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57" name="Oval 477"/>
                <p:cNvSpPr/>
                <p:nvPr/>
              </p:nvSpPr>
              <p:spPr bwMode="auto">
                <a:xfrm>
                  <a:off x="3389333"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58" name="Oval 478"/>
                <p:cNvSpPr/>
                <p:nvPr/>
              </p:nvSpPr>
              <p:spPr bwMode="auto">
                <a:xfrm>
                  <a:off x="3267057"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59" name="Oval 479"/>
                <p:cNvSpPr/>
                <p:nvPr/>
              </p:nvSpPr>
              <p:spPr bwMode="auto">
                <a:xfrm>
                  <a:off x="4261852"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60" name="Oval 480"/>
                <p:cNvSpPr/>
                <p:nvPr/>
              </p:nvSpPr>
              <p:spPr bwMode="auto">
                <a:xfrm>
                  <a:off x="4139579"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61" name="Oval 481"/>
                <p:cNvSpPr/>
                <p:nvPr/>
              </p:nvSpPr>
              <p:spPr bwMode="auto">
                <a:xfrm>
                  <a:off x="4017303"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62" name="Oval 482"/>
                <p:cNvSpPr/>
                <p:nvPr/>
              </p:nvSpPr>
              <p:spPr bwMode="auto">
                <a:xfrm>
                  <a:off x="3895027"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63" name="Oval 483"/>
                <p:cNvSpPr/>
                <p:nvPr/>
              </p:nvSpPr>
              <p:spPr bwMode="auto">
                <a:xfrm>
                  <a:off x="3772751"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64" name="Oval 484"/>
                <p:cNvSpPr/>
                <p:nvPr/>
              </p:nvSpPr>
              <p:spPr bwMode="auto">
                <a:xfrm>
                  <a:off x="3650475"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65" name="Oval 485"/>
                <p:cNvSpPr/>
                <p:nvPr/>
              </p:nvSpPr>
              <p:spPr bwMode="auto">
                <a:xfrm>
                  <a:off x="3528199"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66" name="Oval 486"/>
                <p:cNvSpPr/>
                <p:nvPr/>
              </p:nvSpPr>
              <p:spPr bwMode="auto">
                <a:xfrm>
                  <a:off x="4522994"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67" name="Oval 487"/>
                <p:cNvSpPr/>
                <p:nvPr/>
              </p:nvSpPr>
              <p:spPr bwMode="auto">
                <a:xfrm>
                  <a:off x="4400721"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68" name="Oval 488"/>
                <p:cNvSpPr/>
                <p:nvPr/>
              </p:nvSpPr>
              <p:spPr bwMode="auto">
                <a:xfrm>
                  <a:off x="4278445"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69" name="Oval 489"/>
                <p:cNvSpPr/>
                <p:nvPr/>
              </p:nvSpPr>
              <p:spPr bwMode="auto">
                <a:xfrm>
                  <a:off x="4156169"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70" name="Oval 490"/>
                <p:cNvSpPr/>
                <p:nvPr/>
              </p:nvSpPr>
              <p:spPr bwMode="auto">
                <a:xfrm>
                  <a:off x="4033893"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71" name="Oval 491"/>
                <p:cNvSpPr/>
                <p:nvPr/>
              </p:nvSpPr>
              <p:spPr bwMode="auto">
                <a:xfrm>
                  <a:off x="3911617"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72" name="Oval 492"/>
                <p:cNvSpPr/>
                <p:nvPr/>
              </p:nvSpPr>
              <p:spPr bwMode="auto">
                <a:xfrm>
                  <a:off x="3789341"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73" name="Oval 493"/>
                <p:cNvSpPr/>
                <p:nvPr/>
              </p:nvSpPr>
              <p:spPr bwMode="auto">
                <a:xfrm>
                  <a:off x="4784136"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74" name="Oval 494"/>
                <p:cNvSpPr/>
                <p:nvPr/>
              </p:nvSpPr>
              <p:spPr bwMode="auto">
                <a:xfrm>
                  <a:off x="4661863"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75" name="Oval 495"/>
                <p:cNvSpPr/>
                <p:nvPr/>
              </p:nvSpPr>
              <p:spPr bwMode="auto">
                <a:xfrm>
                  <a:off x="4539587"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76" name="Oval 496"/>
                <p:cNvSpPr/>
                <p:nvPr/>
              </p:nvSpPr>
              <p:spPr bwMode="auto">
                <a:xfrm>
                  <a:off x="4417311"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77" name="Oval 497"/>
                <p:cNvSpPr/>
                <p:nvPr/>
              </p:nvSpPr>
              <p:spPr bwMode="auto">
                <a:xfrm>
                  <a:off x="4295035"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78" name="Oval 498"/>
                <p:cNvSpPr/>
                <p:nvPr/>
              </p:nvSpPr>
              <p:spPr bwMode="auto">
                <a:xfrm>
                  <a:off x="4172759"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79" name="Oval 499"/>
                <p:cNvSpPr/>
                <p:nvPr/>
              </p:nvSpPr>
              <p:spPr bwMode="auto">
                <a:xfrm>
                  <a:off x="4050483"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80" name="Oval 500"/>
                <p:cNvSpPr/>
                <p:nvPr/>
              </p:nvSpPr>
              <p:spPr bwMode="auto">
                <a:xfrm>
                  <a:off x="5045278"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81" name="Oval 501"/>
                <p:cNvSpPr/>
                <p:nvPr/>
              </p:nvSpPr>
              <p:spPr bwMode="auto">
                <a:xfrm>
                  <a:off x="4923005"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82" name="Oval 502"/>
                <p:cNvSpPr/>
                <p:nvPr/>
              </p:nvSpPr>
              <p:spPr bwMode="auto">
                <a:xfrm>
                  <a:off x="4800729"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83" name="Oval 503"/>
                <p:cNvSpPr/>
                <p:nvPr/>
              </p:nvSpPr>
              <p:spPr bwMode="auto">
                <a:xfrm>
                  <a:off x="4678453"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84" name="Oval 504"/>
                <p:cNvSpPr/>
                <p:nvPr/>
              </p:nvSpPr>
              <p:spPr bwMode="auto">
                <a:xfrm>
                  <a:off x="4556177"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85" name="Oval 505"/>
                <p:cNvSpPr/>
                <p:nvPr/>
              </p:nvSpPr>
              <p:spPr bwMode="auto">
                <a:xfrm>
                  <a:off x="4433901"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86" name="Oval 506"/>
                <p:cNvSpPr/>
                <p:nvPr/>
              </p:nvSpPr>
              <p:spPr bwMode="auto">
                <a:xfrm>
                  <a:off x="4311625"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87" name="Oval 507"/>
                <p:cNvSpPr/>
                <p:nvPr/>
              </p:nvSpPr>
              <p:spPr bwMode="auto">
                <a:xfrm>
                  <a:off x="5306415"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88" name="Oval 508"/>
                <p:cNvSpPr/>
                <p:nvPr/>
              </p:nvSpPr>
              <p:spPr bwMode="auto">
                <a:xfrm>
                  <a:off x="5184142"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89" name="Oval 509"/>
                <p:cNvSpPr/>
                <p:nvPr/>
              </p:nvSpPr>
              <p:spPr bwMode="auto">
                <a:xfrm>
                  <a:off x="5061866"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90" name="Oval 510"/>
                <p:cNvSpPr/>
                <p:nvPr/>
              </p:nvSpPr>
              <p:spPr bwMode="auto">
                <a:xfrm>
                  <a:off x="4939590"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91" name="Oval 511"/>
                <p:cNvSpPr/>
                <p:nvPr/>
              </p:nvSpPr>
              <p:spPr bwMode="auto">
                <a:xfrm>
                  <a:off x="4817314"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92" name="Oval 512"/>
                <p:cNvSpPr/>
                <p:nvPr/>
              </p:nvSpPr>
              <p:spPr bwMode="auto">
                <a:xfrm>
                  <a:off x="4695038"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93" name="Oval 513"/>
                <p:cNvSpPr/>
                <p:nvPr/>
              </p:nvSpPr>
              <p:spPr bwMode="auto">
                <a:xfrm>
                  <a:off x="4572762"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sp>
          <p:nvSpPr>
            <p:cNvPr id="883" name="Rectangle 699"/>
            <p:cNvSpPr/>
            <p:nvPr/>
          </p:nvSpPr>
          <p:spPr bwMode="auto">
            <a:xfrm>
              <a:off x="6223255" y="4158001"/>
              <a:ext cx="1330148" cy="352824"/>
            </a:xfrm>
            <a:prstGeom prst="rect">
              <a:avLst/>
            </a:prstGeom>
            <a:solidFill>
              <a:schemeClr val="bg1">
                <a:lumMod val="75000"/>
                <a:alpha val="4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en-US" sz="900" dirty="0">
                  <a:solidFill>
                    <a:srgbClr val="505050">
                      <a:lumMod val="75000"/>
                    </a:srgbClr>
                  </a:solidFill>
                  <a:latin typeface="Segoe UI Semibold" panose="020B0702040204020203" pitchFamily="34" charset="0"/>
                  <a:ea typeface="Segoe UI" pitchFamily="34" charset="0"/>
                  <a:cs typeface="Segoe UI Semibold" panose="020B0702040204020203" pitchFamily="34" charset="0"/>
                </a:rPr>
                <a:t>QPI</a:t>
              </a:r>
            </a:p>
          </p:txBody>
        </p:sp>
        <p:sp>
          <p:nvSpPr>
            <p:cNvPr id="884" name="Rectangle: Rounded Corners 701"/>
            <p:cNvSpPr/>
            <p:nvPr/>
          </p:nvSpPr>
          <p:spPr bwMode="auto">
            <a:xfrm>
              <a:off x="5480260" y="3427897"/>
              <a:ext cx="1001969" cy="294767"/>
            </a:xfrm>
            <a:prstGeom prst="roundRect">
              <a:avLst>
                <a:gd name="adj" fmla="val 0"/>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en-US" sz="120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DRAM</a:t>
              </a:r>
            </a:p>
          </p:txBody>
        </p:sp>
        <p:sp>
          <p:nvSpPr>
            <p:cNvPr id="885" name="Rectangle: Rounded Corners 702"/>
            <p:cNvSpPr/>
            <p:nvPr/>
          </p:nvSpPr>
          <p:spPr bwMode="auto">
            <a:xfrm>
              <a:off x="7306134" y="3427897"/>
              <a:ext cx="1001969" cy="294767"/>
            </a:xfrm>
            <a:prstGeom prst="roundRect">
              <a:avLst>
                <a:gd name="adj" fmla="val 0"/>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en-US" sz="120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DRAM</a:t>
              </a:r>
            </a:p>
          </p:txBody>
        </p:sp>
        <p:sp>
          <p:nvSpPr>
            <p:cNvPr id="886" name="Rectangle 703"/>
            <p:cNvSpPr/>
            <p:nvPr/>
          </p:nvSpPr>
          <p:spPr bwMode="auto">
            <a:xfrm>
              <a:off x="5762083" y="3722664"/>
              <a:ext cx="438324" cy="352824"/>
            </a:xfrm>
            <a:prstGeom prst="rect">
              <a:avLst/>
            </a:prstGeom>
            <a:solidFill>
              <a:schemeClr val="tx1">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87" name="Rectangle 704"/>
            <p:cNvSpPr/>
            <p:nvPr/>
          </p:nvSpPr>
          <p:spPr bwMode="auto">
            <a:xfrm>
              <a:off x="7584874" y="3722663"/>
              <a:ext cx="438324" cy="352824"/>
            </a:xfrm>
            <a:prstGeom prst="rect">
              <a:avLst/>
            </a:prstGeom>
            <a:solidFill>
              <a:schemeClr val="tx1">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888" name="Group 706"/>
            <p:cNvGrpSpPr/>
            <p:nvPr/>
          </p:nvGrpSpPr>
          <p:grpSpPr>
            <a:xfrm>
              <a:off x="5474805" y="5104686"/>
              <a:ext cx="1007424" cy="382629"/>
              <a:chOff x="332945" y="2365067"/>
              <a:chExt cx="953623" cy="395653"/>
            </a:xfrm>
            <a:solidFill>
              <a:schemeClr val="bg1">
                <a:lumMod val="50000"/>
              </a:schemeClr>
            </a:solidFill>
          </p:grpSpPr>
          <p:sp>
            <p:nvSpPr>
              <p:cNvPr id="1177" name="Rectangle 707"/>
              <p:cNvSpPr/>
              <p:nvPr/>
            </p:nvSpPr>
            <p:spPr>
              <a:xfrm>
                <a:off x="332945" y="2572314"/>
                <a:ext cx="226086" cy="18840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178" name="Rectangle 708"/>
              <p:cNvSpPr/>
              <p:nvPr/>
            </p:nvSpPr>
            <p:spPr>
              <a:xfrm>
                <a:off x="615552" y="2562896"/>
                <a:ext cx="169564" cy="19782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179" name="Rectangle 709"/>
              <p:cNvSpPr/>
              <p:nvPr/>
            </p:nvSpPr>
            <p:spPr>
              <a:xfrm>
                <a:off x="332945" y="2365067"/>
                <a:ext cx="953623" cy="329709"/>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普通网卡</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sp>
          <p:nvSpPr>
            <p:cNvPr id="889" name="Rectangle 710"/>
            <p:cNvSpPr/>
            <p:nvPr/>
          </p:nvSpPr>
          <p:spPr bwMode="auto">
            <a:xfrm>
              <a:off x="5751544" y="4569987"/>
              <a:ext cx="438324" cy="534700"/>
            </a:xfrm>
            <a:prstGeom prst="rect">
              <a:avLst/>
            </a:prstGeom>
            <a:solidFill>
              <a:schemeClr val="accent5">
                <a:alpha val="4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90" name="Freeform 73"/>
            <p:cNvSpPr>
              <a:spLocks noChangeAspect="1" noEditPoints="1"/>
            </p:cNvSpPr>
            <p:nvPr/>
          </p:nvSpPr>
          <p:spPr bwMode="black">
            <a:xfrm>
              <a:off x="5604287" y="3958846"/>
              <a:ext cx="753915" cy="753912"/>
            </a:xfrm>
            <a:custGeom>
              <a:avLst/>
              <a:gdLst>
                <a:gd name="T0" fmla="*/ 313 w 330"/>
                <a:gd name="T1" fmla="*/ 161 h 330"/>
                <a:gd name="T2" fmla="*/ 313 w 330"/>
                <a:gd name="T3" fmla="*/ 128 h 330"/>
                <a:gd name="T4" fmla="*/ 284 w 330"/>
                <a:gd name="T5" fmla="*/ 137 h 330"/>
                <a:gd name="T6" fmla="*/ 298 w 330"/>
                <a:gd name="T7" fmla="*/ 111 h 330"/>
                <a:gd name="T8" fmla="*/ 330 w 330"/>
                <a:gd name="T9" fmla="*/ 103 h 330"/>
                <a:gd name="T10" fmla="*/ 298 w 330"/>
                <a:gd name="T11" fmla="*/ 95 h 330"/>
                <a:gd name="T12" fmla="*/ 284 w 330"/>
                <a:gd name="T13" fmla="*/ 87 h 330"/>
                <a:gd name="T14" fmla="*/ 235 w 330"/>
                <a:gd name="T15" fmla="*/ 46 h 330"/>
                <a:gd name="T16" fmla="*/ 244 w 330"/>
                <a:gd name="T17" fmla="*/ 17 h 330"/>
                <a:gd name="T18" fmla="*/ 211 w 330"/>
                <a:gd name="T19" fmla="*/ 17 h 330"/>
                <a:gd name="T20" fmla="*/ 219 w 330"/>
                <a:gd name="T21" fmla="*/ 46 h 330"/>
                <a:gd name="T22" fmla="*/ 194 w 330"/>
                <a:gd name="T23" fmla="*/ 32 h 330"/>
                <a:gd name="T24" fmla="*/ 186 w 330"/>
                <a:gd name="T25" fmla="*/ 0 h 330"/>
                <a:gd name="T26" fmla="*/ 178 w 330"/>
                <a:gd name="T27" fmla="*/ 32 h 330"/>
                <a:gd name="T28" fmla="*/ 152 w 330"/>
                <a:gd name="T29" fmla="*/ 46 h 330"/>
                <a:gd name="T30" fmla="*/ 161 w 330"/>
                <a:gd name="T31" fmla="*/ 17 h 330"/>
                <a:gd name="T32" fmla="*/ 128 w 330"/>
                <a:gd name="T33" fmla="*/ 17 h 330"/>
                <a:gd name="T34" fmla="*/ 137 w 330"/>
                <a:gd name="T35" fmla="*/ 46 h 330"/>
                <a:gd name="T36" fmla="*/ 111 w 330"/>
                <a:gd name="T37" fmla="*/ 32 h 330"/>
                <a:gd name="T38" fmla="*/ 103 w 330"/>
                <a:gd name="T39" fmla="*/ 0 h 330"/>
                <a:gd name="T40" fmla="*/ 95 w 330"/>
                <a:gd name="T41" fmla="*/ 32 h 330"/>
                <a:gd name="T42" fmla="*/ 87 w 330"/>
                <a:gd name="T43" fmla="*/ 46 h 330"/>
                <a:gd name="T44" fmla="*/ 46 w 330"/>
                <a:gd name="T45" fmla="*/ 95 h 330"/>
                <a:gd name="T46" fmla="*/ 17 w 330"/>
                <a:gd name="T47" fmla="*/ 86 h 330"/>
                <a:gd name="T48" fmla="*/ 17 w 330"/>
                <a:gd name="T49" fmla="*/ 120 h 330"/>
                <a:gd name="T50" fmla="*/ 46 w 330"/>
                <a:gd name="T51" fmla="*/ 111 h 330"/>
                <a:gd name="T52" fmla="*/ 32 w 330"/>
                <a:gd name="T53" fmla="*/ 137 h 330"/>
                <a:gd name="T54" fmla="*/ 0 w 330"/>
                <a:gd name="T55" fmla="*/ 144 h 330"/>
                <a:gd name="T56" fmla="*/ 32 w 330"/>
                <a:gd name="T57" fmla="*/ 152 h 330"/>
                <a:gd name="T58" fmla="*/ 46 w 330"/>
                <a:gd name="T59" fmla="*/ 178 h 330"/>
                <a:gd name="T60" fmla="*/ 17 w 330"/>
                <a:gd name="T61" fmla="*/ 169 h 330"/>
                <a:gd name="T62" fmla="*/ 17 w 330"/>
                <a:gd name="T63" fmla="*/ 203 h 330"/>
                <a:gd name="T64" fmla="*/ 46 w 330"/>
                <a:gd name="T65" fmla="*/ 194 h 330"/>
                <a:gd name="T66" fmla="*/ 32 w 330"/>
                <a:gd name="T67" fmla="*/ 219 h 330"/>
                <a:gd name="T68" fmla="*/ 0 w 330"/>
                <a:gd name="T69" fmla="*/ 227 h 330"/>
                <a:gd name="T70" fmla="*/ 32 w 330"/>
                <a:gd name="T71" fmla="*/ 235 h 330"/>
                <a:gd name="T72" fmla="*/ 46 w 330"/>
                <a:gd name="T73" fmla="*/ 243 h 330"/>
                <a:gd name="T74" fmla="*/ 95 w 330"/>
                <a:gd name="T75" fmla="*/ 284 h 330"/>
                <a:gd name="T76" fmla="*/ 86 w 330"/>
                <a:gd name="T77" fmla="*/ 313 h 330"/>
                <a:gd name="T78" fmla="*/ 120 w 330"/>
                <a:gd name="T79" fmla="*/ 313 h 330"/>
                <a:gd name="T80" fmla="*/ 111 w 330"/>
                <a:gd name="T81" fmla="*/ 284 h 330"/>
                <a:gd name="T82" fmla="*/ 137 w 330"/>
                <a:gd name="T83" fmla="*/ 298 h 330"/>
                <a:gd name="T84" fmla="*/ 144 w 330"/>
                <a:gd name="T85" fmla="*/ 330 h 330"/>
                <a:gd name="T86" fmla="*/ 152 w 330"/>
                <a:gd name="T87" fmla="*/ 298 h 330"/>
                <a:gd name="T88" fmla="*/ 178 w 330"/>
                <a:gd name="T89" fmla="*/ 284 h 330"/>
                <a:gd name="T90" fmla="*/ 169 w 330"/>
                <a:gd name="T91" fmla="*/ 313 h 330"/>
                <a:gd name="T92" fmla="*/ 203 w 330"/>
                <a:gd name="T93" fmla="*/ 313 h 330"/>
                <a:gd name="T94" fmla="*/ 194 w 330"/>
                <a:gd name="T95" fmla="*/ 284 h 330"/>
                <a:gd name="T96" fmla="*/ 219 w 330"/>
                <a:gd name="T97" fmla="*/ 298 h 330"/>
                <a:gd name="T98" fmla="*/ 227 w 330"/>
                <a:gd name="T99" fmla="*/ 330 h 330"/>
                <a:gd name="T100" fmla="*/ 235 w 330"/>
                <a:gd name="T101" fmla="*/ 298 h 330"/>
                <a:gd name="T102" fmla="*/ 243 w 330"/>
                <a:gd name="T103" fmla="*/ 284 h 330"/>
                <a:gd name="T104" fmla="*/ 284 w 330"/>
                <a:gd name="T105" fmla="*/ 235 h 330"/>
                <a:gd name="T106" fmla="*/ 313 w 330"/>
                <a:gd name="T107" fmla="*/ 244 h 330"/>
                <a:gd name="T108" fmla="*/ 313 w 330"/>
                <a:gd name="T109" fmla="*/ 211 h 330"/>
                <a:gd name="T110" fmla="*/ 284 w 330"/>
                <a:gd name="T111" fmla="*/ 219 h 330"/>
                <a:gd name="T112" fmla="*/ 298 w 330"/>
                <a:gd name="T113" fmla="*/ 194 h 330"/>
                <a:gd name="T114" fmla="*/ 330 w 330"/>
                <a:gd name="T115" fmla="*/ 186 h 330"/>
                <a:gd name="T116" fmla="*/ 298 w 330"/>
                <a:gd name="T117" fmla="*/ 178 h 330"/>
                <a:gd name="T118" fmla="*/ 284 w 330"/>
                <a:gd name="T119" fmla="*/ 152 h 330"/>
                <a:gd name="T120" fmla="*/ 165 w 330"/>
                <a:gd name="T121" fmla="*/ 267 h 330"/>
                <a:gd name="T122" fmla="*/ 165 w 330"/>
                <a:gd name="T123" fmla="*/ 63 h 330"/>
                <a:gd name="T124" fmla="*/ 165 w 330"/>
                <a:gd name="T125" fmla="*/ 267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0" h="330">
                  <a:moveTo>
                    <a:pt x="298" y="152"/>
                  </a:moveTo>
                  <a:cubicBezTo>
                    <a:pt x="301" y="158"/>
                    <a:pt x="307" y="161"/>
                    <a:pt x="313" y="161"/>
                  </a:cubicBezTo>
                  <a:cubicBezTo>
                    <a:pt x="322" y="161"/>
                    <a:pt x="330" y="154"/>
                    <a:pt x="330" y="144"/>
                  </a:cubicBezTo>
                  <a:cubicBezTo>
                    <a:pt x="330" y="135"/>
                    <a:pt x="322" y="128"/>
                    <a:pt x="313" y="128"/>
                  </a:cubicBezTo>
                  <a:cubicBezTo>
                    <a:pt x="307" y="128"/>
                    <a:pt x="301" y="131"/>
                    <a:pt x="298" y="137"/>
                  </a:cubicBezTo>
                  <a:cubicBezTo>
                    <a:pt x="284" y="137"/>
                    <a:pt x="284" y="137"/>
                    <a:pt x="284" y="137"/>
                  </a:cubicBezTo>
                  <a:cubicBezTo>
                    <a:pt x="284" y="111"/>
                    <a:pt x="284" y="111"/>
                    <a:pt x="284" y="111"/>
                  </a:cubicBezTo>
                  <a:cubicBezTo>
                    <a:pt x="298" y="111"/>
                    <a:pt x="298" y="111"/>
                    <a:pt x="298" y="111"/>
                  </a:cubicBezTo>
                  <a:cubicBezTo>
                    <a:pt x="301" y="116"/>
                    <a:pt x="307" y="120"/>
                    <a:pt x="313" y="120"/>
                  </a:cubicBezTo>
                  <a:cubicBezTo>
                    <a:pt x="322" y="120"/>
                    <a:pt x="330" y="112"/>
                    <a:pt x="330" y="103"/>
                  </a:cubicBezTo>
                  <a:cubicBezTo>
                    <a:pt x="330" y="94"/>
                    <a:pt x="322" y="86"/>
                    <a:pt x="313" y="86"/>
                  </a:cubicBezTo>
                  <a:cubicBezTo>
                    <a:pt x="307" y="86"/>
                    <a:pt x="301" y="90"/>
                    <a:pt x="298" y="95"/>
                  </a:cubicBezTo>
                  <a:cubicBezTo>
                    <a:pt x="284" y="95"/>
                    <a:pt x="284" y="95"/>
                    <a:pt x="284" y="95"/>
                  </a:cubicBezTo>
                  <a:cubicBezTo>
                    <a:pt x="284" y="87"/>
                    <a:pt x="284" y="87"/>
                    <a:pt x="284" y="87"/>
                  </a:cubicBezTo>
                  <a:cubicBezTo>
                    <a:pt x="284" y="65"/>
                    <a:pt x="266" y="46"/>
                    <a:pt x="243" y="46"/>
                  </a:cubicBezTo>
                  <a:cubicBezTo>
                    <a:pt x="235" y="46"/>
                    <a:pt x="235" y="46"/>
                    <a:pt x="235" y="46"/>
                  </a:cubicBezTo>
                  <a:cubicBezTo>
                    <a:pt x="235" y="32"/>
                    <a:pt x="235" y="32"/>
                    <a:pt x="235" y="32"/>
                  </a:cubicBezTo>
                  <a:cubicBezTo>
                    <a:pt x="240" y="29"/>
                    <a:pt x="244" y="23"/>
                    <a:pt x="244" y="17"/>
                  </a:cubicBezTo>
                  <a:cubicBezTo>
                    <a:pt x="244" y="8"/>
                    <a:pt x="237" y="0"/>
                    <a:pt x="227" y="0"/>
                  </a:cubicBezTo>
                  <a:cubicBezTo>
                    <a:pt x="218" y="0"/>
                    <a:pt x="211" y="8"/>
                    <a:pt x="211" y="17"/>
                  </a:cubicBezTo>
                  <a:cubicBezTo>
                    <a:pt x="211" y="23"/>
                    <a:pt x="214" y="29"/>
                    <a:pt x="219" y="32"/>
                  </a:cubicBezTo>
                  <a:cubicBezTo>
                    <a:pt x="219" y="46"/>
                    <a:pt x="219" y="46"/>
                    <a:pt x="219" y="46"/>
                  </a:cubicBezTo>
                  <a:cubicBezTo>
                    <a:pt x="194" y="46"/>
                    <a:pt x="194" y="46"/>
                    <a:pt x="194" y="46"/>
                  </a:cubicBezTo>
                  <a:cubicBezTo>
                    <a:pt x="194" y="32"/>
                    <a:pt x="194" y="32"/>
                    <a:pt x="194" y="32"/>
                  </a:cubicBezTo>
                  <a:cubicBezTo>
                    <a:pt x="199" y="29"/>
                    <a:pt x="203" y="23"/>
                    <a:pt x="203" y="17"/>
                  </a:cubicBezTo>
                  <a:cubicBezTo>
                    <a:pt x="203" y="8"/>
                    <a:pt x="195" y="0"/>
                    <a:pt x="186" y="0"/>
                  </a:cubicBezTo>
                  <a:cubicBezTo>
                    <a:pt x="177" y="0"/>
                    <a:pt x="169" y="8"/>
                    <a:pt x="169" y="17"/>
                  </a:cubicBezTo>
                  <a:cubicBezTo>
                    <a:pt x="169" y="23"/>
                    <a:pt x="173" y="29"/>
                    <a:pt x="178" y="32"/>
                  </a:cubicBezTo>
                  <a:cubicBezTo>
                    <a:pt x="178" y="46"/>
                    <a:pt x="178" y="46"/>
                    <a:pt x="178" y="46"/>
                  </a:cubicBezTo>
                  <a:cubicBezTo>
                    <a:pt x="152" y="46"/>
                    <a:pt x="152" y="46"/>
                    <a:pt x="152" y="46"/>
                  </a:cubicBezTo>
                  <a:cubicBezTo>
                    <a:pt x="152" y="32"/>
                    <a:pt x="152" y="32"/>
                    <a:pt x="152" y="32"/>
                  </a:cubicBezTo>
                  <a:cubicBezTo>
                    <a:pt x="158" y="29"/>
                    <a:pt x="161" y="23"/>
                    <a:pt x="161" y="17"/>
                  </a:cubicBezTo>
                  <a:cubicBezTo>
                    <a:pt x="161" y="8"/>
                    <a:pt x="154" y="0"/>
                    <a:pt x="144" y="0"/>
                  </a:cubicBezTo>
                  <a:cubicBezTo>
                    <a:pt x="135" y="0"/>
                    <a:pt x="128" y="8"/>
                    <a:pt x="128" y="17"/>
                  </a:cubicBezTo>
                  <a:cubicBezTo>
                    <a:pt x="128" y="23"/>
                    <a:pt x="131" y="29"/>
                    <a:pt x="137" y="32"/>
                  </a:cubicBezTo>
                  <a:cubicBezTo>
                    <a:pt x="137" y="46"/>
                    <a:pt x="137" y="46"/>
                    <a:pt x="137" y="46"/>
                  </a:cubicBezTo>
                  <a:cubicBezTo>
                    <a:pt x="111" y="46"/>
                    <a:pt x="111" y="46"/>
                    <a:pt x="111" y="46"/>
                  </a:cubicBezTo>
                  <a:cubicBezTo>
                    <a:pt x="111" y="32"/>
                    <a:pt x="111" y="32"/>
                    <a:pt x="111" y="32"/>
                  </a:cubicBezTo>
                  <a:cubicBezTo>
                    <a:pt x="116" y="29"/>
                    <a:pt x="120" y="23"/>
                    <a:pt x="120" y="17"/>
                  </a:cubicBezTo>
                  <a:cubicBezTo>
                    <a:pt x="120" y="8"/>
                    <a:pt x="112" y="0"/>
                    <a:pt x="103" y="0"/>
                  </a:cubicBezTo>
                  <a:cubicBezTo>
                    <a:pt x="94" y="0"/>
                    <a:pt x="86" y="8"/>
                    <a:pt x="86" y="17"/>
                  </a:cubicBezTo>
                  <a:cubicBezTo>
                    <a:pt x="86" y="23"/>
                    <a:pt x="90" y="29"/>
                    <a:pt x="95" y="32"/>
                  </a:cubicBezTo>
                  <a:cubicBezTo>
                    <a:pt x="95" y="46"/>
                    <a:pt x="95" y="46"/>
                    <a:pt x="95" y="46"/>
                  </a:cubicBezTo>
                  <a:cubicBezTo>
                    <a:pt x="87" y="46"/>
                    <a:pt x="87" y="46"/>
                    <a:pt x="87" y="46"/>
                  </a:cubicBezTo>
                  <a:cubicBezTo>
                    <a:pt x="65" y="46"/>
                    <a:pt x="46" y="65"/>
                    <a:pt x="46" y="87"/>
                  </a:cubicBezTo>
                  <a:cubicBezTo>
                    <a:pt x="46" y="95"/>
                    <a:pt x="46" y="95"/>
                    <a:pt x="46" y="95"/>
                  </a:cubicBezTo>
                  <a:cubicBezTo>
                    <a:pt x="32" y="95"/>
                    <a:pt x="32" y="95"/>
                    <a:pt x="32" y="95"/>
                  </a:cubicBezTo>
                  <a:cubicBezTo>
                    <a:pt x="29" y="90"/>
                    <a:pt x="23" y="86"/>
                    <a:pt x="17" y="86"/>
                  </a:cubicBezTo>
                  <a:cubicBezTo>
                    <a:pt x="8" y="86"/>
                    <a:pt x="0" y="94"/>
                    <a:pt x="0" y="103"/>
                  </a:cubicBezTo>
                  <a:cubicBezTo>
                    <a:pt x="0" y="112"/>
                    <a:pt x="8" y="120"/>
                    <a:pt x="17" y="120"/>
                  </a:cubicBezTo>
                  <a:cubicBezTo>
                    <a:pt x="23" y="120"/>
                    <a:pt x="29" y="116"/>
                    <a:pt x="32" y="111"/>
                  </a:cubicBezTo>
                  <a:cubicBezTo>
                    <a:pt x="46" y="111"/>
                    <a:pt x="46" y="111"/>
                    <a:pt x="46" y="111"/>
                  </a:cubicBezTo>
                  <a:cubicBezTo>
                    <a:pt x="46" y="137"/>
                    <a:pt x="46" y="137"/>
                    <a:pt x="46" y="137"/>
                  </a:cubicBezTo>
                  <a:cubicBezTo>
                    <a:pt x="32" y="137"/>
                    <a:pt x="32" y="137"/>
                    <a:pt x="32" y="137"/>
                  </a:cubicBezTo>
                  <a:cubicBezTo>
                    <a:pt x="29" y="131"/>
                    <a:pt x="23" y="128"/>
                    <a:pt x="17" y="128"/>
                  </a:cubicBezTo>
                  <a:cubicBezTo>
                    <a:pt x="8" y="128"/>
                    <a:pt x="0" y="135"/>
                    <a:pt x="0" y="144"/>
                  </a:cubicBezTo>
                  <a:cubicBezTo>
                    <a:pt x="0" y="154"/>
                    <a:pt x="8" y="161"/>
                    <a:pt x="17" y="161"/>
                  </a:cubicBezTo>
                  <a:cubicBezTo>
                    <a:pt x="23" y="161"/>
                    <a:pt x="29" y="158"/>
                    <a:pt x="32" y="152"/>
                  </a:cubicBezTo>
                  <a:cubicBezTo>
                    <a:pt x="46" y="152"/>
                    <a:pt x="46" y="152"/>
                    <a:pt x="46" y="152"/>
                  </a:cubicBezTo>
                  <a:cubicBezTo>
                    <a:pt x="46" y="178"/>
                    <a:pt x="46" y="178"/>
                    <a:pt x="46" y="178"/>
                  </a:cubicBezTo>
                  <a:cubicBezTo>
                    <a:pt x="32" y="178"/>
                    <a:pt x="32" y="178"/>
                    <a:pt x="32" y="178"/>
                  </a:cubicBezTo>
                  <a:cubicBezTo>
                    <a:pt x="29" y="173"/>
                    <a:pt x="23" y="169"/>
                    <a:pt x="17" y="169"/>
                  </a:cubicBezTo>
                  <a:cubicBezTo>
                    <a:pt x="8" y="169"/>
                    <a:pt x="0" y="177"/>
                    <a:pt x="0" y="186"/>
                  </a:cubicBezTo>
                  <a:cubicBezTo>
                    <a:pt x="0" y="195"/>
                    <a:pt x="8" y="203"/>
                    <a:pt x="17" y="203"/>
                  </a:cubicBezTo>
                  <a:cubicBezTo>
                    <a:pt x="23" y="203"/>
                    <a:pt x="29" y="199"/>
                    <a:pt x="32" y="194"/>
                  </a:cubicBezTo>
                  <a:cubicBezTo>
                    <a:pt x="46" y="194"/>
                    <a:pt x="46" y="194"/>
                    <a:pt x="46" y="194"/>
                  </a:cubicBezTo>
                  <a:cubicBezTo>
                    <a:pt x="46" y="219"/>
                    <a:pt x="46" y="219"/>
                    <a:pt x="46" y="219"/>
                  </a:cubicBezTo>
                  <a:cubicBezTo>
                    <a:pt x="32" y="219"/>
                    <a:pt x="32" y="219"/>
                    <a:pt x="32" y="219"/>
                  </a:cubicBezTo>
                  <a:cubicBezTo>
                    <a:pt x="29" y="214"/>
                    <a:pt x="23" y="211"/>
                    <a:pt x="17" y="211"/>
                  </a:cubicBezTo>
                  <a:cubicBezTo>
                    <a:pt x="8" y="211"/>
                    <a:pt x="0" y="218"/>
                    <a:pt x="0" y="227"/>
                  </a:cubicBezTo>
                  <a:cubicBezTo>
                    <a:pt x="0" y="237"/>
                    <a:pt x="8" y="244"/>
                    <a:pt x="17" y="244"/>
                  </a:cubicBezTo>
                  <a:cubicBezTo>
                    <a:pt x="23" y="244"/>
                    <a:pt x="29" y="240"/>
                    <a:pt x="32" y="235"/>
                  </a:cubicBezTo>
                  <a:cubicBezTo>
                    <a:pt x="46" y="235"/>
                    <a:pt x="46" y="235"/>
                    <a:pt x="46" y="235"/>
                  </a:cubicBezTo>
                  <a:cubicBezTo>
                    <a:pt x="46" y="243"/>
                    <a:pt x="46" y="243"/>
                    <a:pt x="46" y="243"/>
                  </a:cubicBezTo>
                  <a:cubicBezTo>
                    <a:pt x="46" y="266"/>
                    <a:pt x="65" y="284"/>
                    <a:pt x="87" y="284"/>
                  </a:cubicBezTo>
                  <a:cubicBezTo>
                    <a:pt x="95" y="284"/>
                    <a:pt x="95" y="284"/>
                    <a:pt x="95" y="284"/>
                  </a:cubicBezTo>
                  <a:cubicBezTo>
                    <a:pt x="95" y="298"/>
                    <a:pt x="95" y="298"/>
                    <a:pt x="95" y="298"/>
                  </a:cubicBezTo>
                  <a:cubicBezTo>
                    <a:pt x="90" y="301"/>
                    <a:pt x="86" y="307"/>
                    <a:pt x="86" y="313"/>
                  </a:cubicBezTo>
                  <a:cubicBezTo>
                    <a:pt x="86" y="322"/>
                    <a:pt x="94" y="330"/>
                    <a:pt x="103" y="330"/>
                  </a:cubicBezTo>
                  <a:cubicBezTo>
                    <a:pt x="112" y="330"/>
                    <a:pt x="120" y="322"/>
                    <a:pt x="120" y="313"/>
                  </a:cubicBezTo>
                  <a:cubicBezTo>
                    <a:pt x="120" y="307"/>
                    <a:pt x="116" y="301"/>
                    <a:pt x="111" y="298"/>
                  </a:cubicBezTo>
                  <a:cubicBezTo>
                    <a:pt x="111" y="284"/>
                    <a:pt x="111" y="284"/>
                    <a:pt x="111" y="284"/>
                  </a:cubicBezTo>
                  <a:cubicBezTo>
                    <a:pt x="137" y="284"/>
                    <a:pt x="137" y="284"/>
                    <a:pt x="137" y="284"/>
                  </a:cubicBezTo>
                  <a:cubicBezTo>
                    <a:pt x="137" y="298"/>
                    <a:pt x="137" y="298"/>
                    <a:pt x="137" y="298"/>
                  </a:cubicBezTo>
                  <a:cubicBezTo>
                    <a:pt x="131" y="301"/>
                    <a:pt x="128" y="307"/>
                    <a:pt x="128" y="313"/>
                  </a:cubicBezTo>
                  <a:cubicBezTo>
                    <a:pt x="128" y="322"/>
                    <a:pt x="135" y="330"/>
                    <a:pt x="144" y="330"/>
                  </a:cubicBezTo>
                  <a:cubicBezTo>
                    <a:pt x="154" y="330"/>
                    <a:pt x="161" y="322"/>
                    <a:pt x="161" y="313"/>
                  </a:cubicBezTo>
                  <a:cubicBezTo>
                    <a:pt x="161" y="307"/>
                    <a:pt x="158" y="301"/>
                    <a:pt x="152" y="298"/>
                  </a:cubicBezTo>
                  <a:cubicBezTo>
                    <a:pt x="152" y="284"/>
                    <a:pt x="152" y="284"/>
                    <a:pt x="152" y="284"/>
                  </a:cubicBezTo>
                  <a:cubicBezTo>
                    <a:pt x="178" y="284"/>
                    <a:pt x="178" y="284"/>
                    <a:pt x="178" y="284"/>
                  </a:cubicBezTo>
                  <a:cubicBezTo>
                    <a:pt x="178" y="298"/>
                    <a:pt x="178" y="298"/>
                    <a:pt x="178" y="298"/>
                  </a:cubicBezTo>
                  <a:cubicBezTo>
                    <a:pt x="173" y="301"/>
                    <a:pt x="169" y="307"/>
                    <a:pt x="169" y="313"/>
                  </a:cubicBezTo>
                  <a:cubicBezTo>
                    <a:pt x="169" y="322"/>
                    <a:pt x="177" y="330"/>
                    <a:pt x="186" y="330"/>
                  </a:cubicBezTo>
                  <a:cubicBezTo>
                    <a:pt x="195" y="330"/>
                    <a:pt x="203" y="322"/>
                    <a:pt x="203" y="313"/>
                  </a:cubicBezTo>
                  <a:cubicBezTo>
                    <a:pt x="203" y="307"/>
                    <a:pt x="199" y="301"/>
                    <a:pt x="194" y="298"/>
                  </a:cubicBezTo>
                  <a:cubicBezTo>
                    <a:pt x="194" y="284"/>
                    <a:pt x="194" y="284"/>
                    <a:pt x="194" y="284"/>
                  </a:cubicBezTo>
                  <a:cubicBezTo>
                    <a:pt x="219" y="284"/>
                    <a:pt x="219" y="284"/>
                    <a:pt x="219" y="284"/>
                  </a:cubicBezTo>
                  <a:cubicBezTo>
                    <a:pt x="219" y="298"/>
                    <a:pt x="219" y="298"/>
                    <a:pt x="219" y="298"/>
                  </a:cubicBezTo>
                  <a:cubicBezTo>
                    <a:pt x="214" y="301"/>
                    <a:pt x="211" y="307"/>
                    <a:pt x="211" y="313"/>
                  </a:cubicBezTo>
                  <a:cubicBezTo>
                    <a:pt x="211" y="322"/>
                    <a:pt x="218" y="330"/>
                    <a:pt x="227" y="330"/>
                  </a:cubicBezTo>
                  <a:cubicBezTo>
                    <a:pt x="237" y="330"/>
                    <a:pt x="244" y="322"/>
                    <a:pt x="244" y="313"/>
                  </a:cubicBezTo>
                  <a:cubicBezTo>
                    <a:pt x="244" y="307"/>
                    <a:pt x="240" y="301"/>
                    <a:pt x="235" y="298"/>
                  </a:cubicBezTo>
                  <a:cubicBezTo>
                    <a:pt x="235" y="284"/>
                    <a:pt x="235" y="284"/>
                    <a:pt x="235" y="284"/>
                  </a:cubicBezTo>
                  <a:cubicBezTo>
                    <a:pt x="243" y="284"/>
                    <a:pt x="243" y="284"/>
                    <a:pt x="243" y="284"/>
                  </a:cubicBezTo>
                  <a:cubicBezTo>
                    <a:pt x="266" y="284"/>
                    <a:pt x="284" y="266"/>
                    <a:pt x="284" y="243"/>
                  </a:cubicBezTo>
                  <a:cubicBezTo>
                    <a:pt x="284" y="235"/>
                    <a:pt x="284" y="235"/>
                    <a:pt x="284" y="235"/>
                  </a:cubicBezTo>
                  <a:cubicBezTo>
                    <a:pt x="298" y="235"/>
                    <a:pt x="298" y="235"/>
                    <a:pt x="298" y="235"/>
                  </a:cubicBezTo>
                  <a:cubicBezTo>
                    <a:pt x="301" y="240"/>
                    <a:pt x="307" y="244"/>
                    <a:pt x="313" y="244"/>
                  </a:cubicBezTo>
                  <a:cubicBezTo>
                    <a:pt x="322" y="244"/>
                    <a:pt x="330" y="237"/>
                    <a:pt x="330" y="227"/>
                  </a:cubicBezTo>
                  <a:cubicBezTo>
                    <a:pt x="330" y="218"/>
                    <a:pt x="322" y="211"/>
                    <a:pt x="313" y="211"/>
                  </a:cubicBezTo>
                  <a:cubicBezTo>
                    <a:pt x="307" y="211"/>
                    <a:pt x="301" y="214"/>
                    <a:pt x="298" y="219"/>
                  </a:cubicBezTo>
                  <a:cubicBezTo>
                    <a:pt x="284" y="219"/>
                    <a:pt x="284" y="219"/>
                    <a:pt x="284" y="219"/>
                  </a:cubicBezTo>
                  <a:cubicBezTo>
                    <a:pt x="284" y="194"/>
                    <a:pt x="284" y="194"/>
                    <a:pt x="284" y="194"/>
                  </a:cubicBezTo>
                  <a:cubicBezTo>
                    <a:pt x="298" y="194"/>
                    <a:pt x="298" y="194"/>
                    <a:pt x="298" y="194"/>
                  </a:cubicBezTo>
                  <a:cubicBezTo>
                    <a:pt x="301" y="199"/>
                    <a:pt x="307" y="203"/>
                    <a:pt x="313" y="203"/>
                  </a:cubicBezTo>
                  <a:cubicBezTo>
                    <a:pt x="322" y="203"/>
                    <a:pt x="330" y="195"/>
                    <a:pt x="330" y="186"/>
                  </a:cubicBezTo>
                  <a:cubicBezTo>
                    <a:pt x="330" y="177"/>
                    <a:pt x="322" y="169"/>
                    <a:pt x="313" y="169"/>
                  </a:cubicBezTo>
                  <a:cubicBezTo>
                    <a:pt x="307" y="169"/>
                    <a:pt x="301" y="173"/>
                    <a:pt x="298" y="178"/>
                  </a:cubicBezTo>
                  <a:cubicBezTo>
                    <a:pt x="284" y="178"/>
                    <a:pt x="284" y="178"/>
                    <a:pt x="284" y="178"/>
                  </a:cubicBezTo>
                  <a:cubicBezTo>
                    <a:pt x="284" y="152"/>
                    <a:pt x="284" y="152"/>
                    <a:pt x="284" y="152"/>
                  </a:cubicBezTo>
                  <a:lnTo>
                    <a:pt x="298" y="152"/>
                  </a:lnTo>
                  <a:close/>
                  <a:moveTo>
                    <a:pt x="165" y="267"/>
                  </a:moveTo>
                  <a:cubicBezTo>
                    <a:pt x="109" y="267"/>
                    <a:pt x="63" y="221"/>
                    <a:pt x="63" y="165"/>
                  </a:cubicBezTo>
                  <a:cubicBezTo>
                    <a:pt x="63" y="109"/>
                    <a:pt x="109" y="63"/>
                    <a:pt x="165" y="63"/>
                  </a:cubicBezTo>
                  <a:cubicBezTo>
                    <a:pt x="221" y="63"/>
                    <a:pt x="267" y="109"/>
                    <a:pt x="267" y="165"/>
                  </a:cubicBezTo>
                  <a:cubicBezTo>
                    <a:pt x="267" y="221"/>
                    <a:pt x="221" y="267"/>
                    <a:pt x="165" y="267"/>
                  </a:cubicBezTo>
                  <a:close/>
                </a:path>
              </a:pathLst>
            </a:cu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53" tIns="107562" rIns="134453" bIns="107562" numCol="1" spcCol="0" rtlCol="0" fromWordArt="0" anchor="ctr" anchorCtr="0" forceAA="0" compatLnSpc="1">
              <a:prstTxWarp prst="textNoShape">
                <a:avLst/>
              </a:prstTxWarp>
              <a:noAutofit/>
            </a:bodyPr>
            <a:lstStyle/>
            <a:p>
              <a:pPr algn="ctr" defTabSz="685512" fontAlgn="base">
                <a:lnSpc>
                  <a:spcPct val="90000"/>
                </a:lnSpc>
                <a:spcBef>
                  <a:spcPct val="0"/>
                </a:spcBef>
                <a:spcAft>
                  <a:spcPct val="0"/>
                </a:spcAft>
                <a:defRPr/>
              </a:pPr>
              <a:r>
                <a:rPr lang="en-US" sz="900" dirty="0">
                  <a:solidFill>
                    <a:srgbClr val="505050">
                      <a:lumMod val="75000"/>
                    </a:srgbClr>
                  </a:solidFill>
                  <a:latin typeface="Segoe UI Semibold" panose="020B0702040204020203" pitchFamily="34" charset="0"/>
                  <a:ea typeface="Segoe UI" pitchFamily="34" charset="0"/>
                  <a:cs typeface="Segoe UI Semibold" panose="020B0702040204020203" pitchFamily="34" charset="0"/>
                </a:rPr>
                <a:t>CPU</a:t>
              </a:r>
            </a:p>
          </p:txBody>
        </p:sp>
        <p:grpSp>
          <p:nvGrpSpPr>
            <p:cNvPr id="891" name="highlighted CPUs"/>
            <p:cNvGrpSpPr/>
            <p:nvPr/>
          </p:nvGrpSpPr>
          <p:grpSpPr>
            <a:xfrm>
              <a:off x="322039" y="4125283"/>
              <a:ext cx="3659222" cy="1296479"/>
              <a:chOff x="655637" y="4106862"/>
              <a:chExt cx="4879378" cy="1728785"/>
            </a:xfrm>
            <a:noFill/>
            <a:scene3d>
              <a:camera prst="orthographicFront">
                <a:rot lat="17099985" lon="21599989" rev="0"/>
              </a:camera>
              <a:lightRig rig="threePt" dir="t"/>
            </a:scene3d>
          </p:grpSpPr>
          <p:sp>
            <p:nvSpPr>
              <p:cNvPr id="1065" name="Oval 172"/>
              <p:cNvSpPr/>
              <p:nvPr/>
            </p:nvSpPr>
            <p:spPr bwMode="auto">
              <a:xfrm>
                <a:off x="1389290" y="4106862"/>
                <a:ext cx="228600" cy="228600"/>
              </a:xfrm>
              <a:prstGeom prst="ellipse">
                <a:avLst/>
              </a:prstGeom>
              <a:solidFill>
                <a:schemeClr val="tx2"/>
              </a:solid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66" name="Oval 173"/>
              <p:cNvSpPr/>
              <p:nvPr/>
            </p:nvSpPr>
            <p:spPr bwMode="auto">
              <a:xfrm>
                <a:off x="1267017" y="4356893"/>
                <a:ext cx="228600" cy="228600"/>
              </a:xfrm>
              <a:prstGeom prst="ellipse">
                <a:avLst/>
              </a:prstGeom>
              <a:solidFill>
                <a:schemeClr val="tx2"/>
              </a:solid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67" name="Oval 174"/>
              <p:cNvSpPr/>
              <p:nvPr/>
            </p:nvSpPr>
            <p:spPr bwMode="auto">
              <a:xfrm>
                <a:off x="1144741" y="4606924"/>
                <a:ext cx="228600" cy="228600"/>
              </a:xfrm>
              <a:prstGeom prst="ellipse">
                <a:avLst/>
              </a:prstGeom>
              <a:solidFill>
                <a:schemeClr val="tx2"/>
              </a:solid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68" name="Oval 175"/>
              <p:cNvSpPr/>
              <p:nvPr/>
            </p:nvSpPr>
            <p:spPr bwMode="auto">
              <a:xfrm>
                <a:off x="1022465"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69" name="Oval 176"/>
              <p:cNvSpPr/>
              <p:nvPr/>
            </p:nvSpPr>
            <p:spPr bwMode="auto">
              <a:xfrm>
                <a:off x="900189"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70" name="Oval 177"/>
              <p:cNvSpPr/>
              <p:nvPr/>
            </p:nvSpPr>
            <p:spPr bwMode="auto">
              <a:xfrm>
                <a:off x="777913"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71" name="Oval 178"/>
              <p:cNvSpPr/>
              <p:nvPr/>
            </p:nvSpPr>
            <p:spPr bwMode="auto">
              <a:xfrm>
                <a:off x="655637" y="5607047"/>
                <a:ext cx="228600" cy="228600"/>
              </a:xfrm>
              <a:prstGeom prst="ellipse">
                <a:avLst/>
              </a:prstGeom>
              <a:no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72" name="Oval 179"/>
              <p:cNvSpPr/>
              <p:nvPr/>
            </p:nvSpPr>
            <p:spPr bwMode="auto">
              <a:xfrm>
                <a:off x="1650432" y="4106862"/>
                <a:ext cx="228600" cy="228600"/>
              </a:xfrm>
              <a:prstGeom prst="ellipse">
                <a:avLst/>
              </a:prstGeom>
              <a:solidFill>
                <a:schemeClr val="tx2"/>
              </a:solid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73" name="Oval 180"/>
              <p:cNvSpPr/>
              <p:nvPr/>
            </p:nvSpPr>
            <p:spPr bwMode="auto">
              <a:xfrm>
                <a:off x="1528159" y="4356893"/>
                <a:ext cx="228600" cy="228600"/>
              </a:xfrm>
              <a:prstGeom prst="ellipse">
                <a:avLst/>
              </a:prstGeom>
              <a:solidFill>
                <a:schemeClr val="tx2"/>
              </a:solid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74" name="Oval 181"/>
              <p:cNvSpPr/>
              <p:nvPr/>
            </p:nvSpPr>
            <p:spPr bwMode="auto">
              <a:xfrm>
                <a:off x="1405883" y="4606924"/>
                <a:ext cx="228600" cy="228600"/>
              </a:xfrm>
              <a:prstGeom prst="ellipse">
                <a:avLst/>
              </a:prstGeom>
              <a:solidFill>
                <a:schemeClr val="tx2"/>
              </a:solid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75" name="Oval 182"/>
              <p:cNvSpPr/>
              <p:nvPr/>
            </p:nvSpPr>
            <p:spPr bwMode="auto">
              <a:xfrm>
                <a:off x="1283607"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76" name="Oval 183"/>
              <p:cNvSpPr/>
              <p:nvPr/>
            </p:nvSpPr>
            <p:spPr bwMode="auto">
              <a:xfrm>
                <a:off x="1161331"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77" name="Oval 184"/>
              <p:cNvSpPr/>
              <p:nvPr/>
            </p:nvSpPr>
            <p:spPr bwMode="auto">
              <a:xfrm>
                <a:off x="1039055"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78" name="Oval 185"/>
              <p:cNvSpPr/>
              <p:nvPr/>
            </p:nvSpPr>
            <p:spPr bwMode="auto">
              <a:xfrm>
                <a:off x="916779" y="5607047"/>
                <a:ext cx="228600" cy="228600"/>
              </a:xfrm>
              <a:prstGeom prst="ellipse">
                <a:avLst/>
              </a:prstGeom>
              <a:no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79" name="Oval 186"/>
              <p:cNvSpPr/>
              <p:nvPr/>
            </p:nvSpPr>
            <p:spPr bwMode="auto">
              <a:xfrm>
                <a:off x="1911574" y="4106862"/>
                <a:ext cx="228600" cy="228600"/>
              </a:xfrm>
              <a:prstGeom prst="ellipse">
                <a:avLst/>
              </a:prstGeom>
              <a:solidFill>
                <a:schemeClr val="tx2"/>
              </a:solid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80" name="Oval 187"/>
              <p:cNvSpPr/>
              <p:nvPr/>
            </p:nvSpPr>
            <p:spPr bwMode="auto">
              <a:xfrm>
                <a:off x="1789301" y="4356893"/>
                <a:ext cx="228600" cy="228600"/>
              </a:xfrm>
              <a:prstGeom prst="ellipse">
                <a:avLst/>
              </a:prstGeom>
              <a:solidFill>
                <a:schemeClr val="tx2"/>
              </a:solid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81" name="Oval 188"/>
              <p:cNvSpPr/>
              <p:nvPr/>
            </p:nvSpPr>
            <p:spPr bwMode="auto">
              <a:xfrm>
                <a:off x="1667025" y="4606924"/>
                <a:ext cx="228600" cy="228600"/>
              </a:xfrm>
              <a:prstGeom prst="ellipse">
                <a:avLst/>
              </a:prstGeom>
              <a:solidFill>
                <a:schemeClr val="tx2"/>
              </a:solid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82" name="Oval 189"/>
              <p:cNvSpPr/>
              <p:nvPr/>
            </p:nvSpPr>
            <p:spPr bwMode="auto">
              <a:xfrm>
                <a:off x="1544749"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83" name="Oval 190"/>
              <p:cNvSpPr/>
              <p:nvPr/>
            </p:nvSpPr>
            <p:spPr bwMode="auto">
              <a:xfrm>
                <a:off x="1422473"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84" name="Oval 191"/>
              <p:cNvSpPr/>
              <p:nvPr/>
            </p:nvSpPr>
            <p:spPr bwMode="auto">
              <a:xfrm>
                <a:off x="1300197"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85" name="Oval 192"/>
              <p:cNvSpPr/>
              <p:nvPr/>
            </p:nvSpPr>
            <p:spPr bwMode="auto">
              <a:xfrm>
                <a:off x="1177921"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86" name="Oval 193"/>
              <p:cNvSpPr/>
              <p:nvPr/>
            </p:nvSpPr>
            <p:spPr bwMode="auto">
              <a:xfrm>
                <a:off x="2172716"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87" name="Oval 194"/>
              <p:cNvSpPr/>
              <p:nvPr/>
            </p:nvSpPr>
            <p:spPr bwMode="auto">
              <a:xfrm>
                <a:off x="2050443"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88" name="Oval 195"/>
              <p:cNvSpPr/>
              <p:nvPr/>
            </p:nvSpPr>
            <p:spPr bwMode="auto">
              <a:xfrm>
                <a:off x="1928167"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89" name="Oval 196"/>
              <p:cNvSpPr/>
              <p:nvPr/>
            </p:nvSpPr>
            <p:spPr bwMode="auto">
              <a:xfrm>
                <a:off x="1805891"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90" name="Oval 197"/>
              <p:cNvSpPr/>
              <p:nvPr/>
            </p:nvSpPr>
            <p:spPr bwMode="auto">
              <a:xfrm>
                <a:off x="1683615"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91" name="Oval 198"/>
              <p:cNvSpPr/>
              <p:nvPr/>
            </p:nvSpPr>
            <p:spPr bwMode="auto">
              <a:xfrm>
                <a:off x="1561339"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92" name="Oval 199"/>
              <p:cNvSpPr/>
              <p:nvPr/>
            </p:nvSpPr>
            <p:spPr bwMode="auto">
              <a:xfrm>
                <a:off x="1439063"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93" name="Oval 200"/>
              <p:cNvSpPr/>
              <p:nvPr/>
            </p:nvSpPr>
            <p:spPr bwMode="auto">
              <a:xfrm>
                <a:off x="2433858"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94" name="Oval 201"/>
              <p:cNvSpPr/>
              <p:nvPr/>
            </p:nvSpPr>
            <p:spPr bwMode="auto">
              <a:xfrm>
                <a:off x="2311585"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95" name="Oval 202"/>
              <p:cNvSpPr/>
              <p:nvPr/>
            </p:nvSpPr>
            <p:spPr bwMode="auto">
              <a:xfrm>
                <a:off x="2189309"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96" name="Oval 203"/>
              <p:cNvSpPr/>
              <p:nvPr/>
            </p:nvSpPr>
            <p:spPr bwMode="auto">
              <a:xfrm>
                <a:off x="2067033"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97" name="Oval 204"/>
              <p:cNvSpPr/>
              <p:nvPr/>
            </p:nvSpPr>
            <p:spPr bwMode="auto">
              <a:xfrm>
                <a:off x="1944757"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98" name="Oval 205"/>
              <p:cNvSpPr/>
              <p:nvPr/>
            </p:nvSpPr>
            <p:spPr bwMode="auto">
              <a:xfrm>
                <a:off x="1822481"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99" name="Oval 206"/>
              <p:cNvSpPr/>
              <p:nvPr/>
            </p:nvSpPr>
            <p:spPr bwMode="auto">
              <a:xfrm>
                <a:off x="1700205"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00" name="Oval 207"/>
              <p:cNvSpPr/>
              <p:nvPr/>
            </p:nvSpPr>
            <p:spPr bwMode="auto">
              <a:xfrm>
                <a:off x="2695000"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01" name="Oval 208"/>
              <p:cNvSpPr/>
              <p:nvPr/>
            </p:nvSpPr>
            <p:spPr bwMode="auto">
              <a:xfrm>
                <a:off x="2572727"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02" name="Oval 209"/>
              <p:cNvSpPr/>
              <p:nvPr/>
            </p:nvSpPr>
            <p:spPr bwMode="auto">
              <a:xfrm>
                <a:off x="2450451"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03" name="Oval 210"/>
              <p:cNvSpPr/>
              <p:nvPr/>
            </p:nvSpPr>
            <p:spPr bwMode="auto">
              <a:xfrm>
                <a:off x="2328175"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04" name="Oval 211"/>
              <p:cNvSpPr/>
              <p:nvPr/>
            </p:nvSpPr>
            <p:spPr bwMode="auto">
              <a:xfrm>
                <a:off x="2205899"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05" name="Oval 212"/>
              <p:cNvSpPr/>
              <p:nvPr/>
            </p:nvSpPr>
            <p:spPr bwMode="auto">
              <a:xfrm>
                <a:off x="2083623"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06" name="Oval 213"/>
              <p:cNvSpPr/>
              <p:nvPr/>
            </p:nvSpPr>
            <p:spPr bwMode="auto">
              <a:xfrm>
                <a:off x="1961347"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07" name="Oval 214"/>
              <p:cNvSpPr/>
              <p:nvPr/>
            </p:nvSpPr>
            <p:spPr bwMode="auto">
              <a:xfrm>
                <a:off x="2956142"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08" name="Oval 215"/>
              <p:cNvSpPr/>
              <p:nvPr/>
            </p:nvSpPr>
            <p:spPr bwMode="auto">
              <a:xfrm>
                <a:off x="2833869"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09" name="Oval 216"/>
              <p:cNvSpPr/>
              <p:nvPr/>
            </p:nvSpPr>
            <p:spPr bwMode="auto">
              <a:xfrm>
                <a:off x="2711593"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10" name="Oval 217"/>
              <p:cNvSpPr/>
              <p:nvPr/>
            </p:nvSpPr>
            <p:spPr bwMode="auto">
              <a:xfrm>
                <a:off x="2589317"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11" name="Oval 218"/>
              <p:cNvSpPr/>
              <p:nvPr/>
            </p:nvSpPr>
            <p:spPr bwMode="auto">
              <a:xfrm>
                <a:off x="2467041"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12" name="Oval 219"/>
              <p:cNvSpPr/>
              <p:nvPr/>
            </p:nvSpPr>
            <p:spPr bwMode="auto">
              <a:xfrm>
                <a:off x="2344765"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13" name="Oval 220"/>
              <p:cNvSpPr/>
              <p:nvPr/>
            </p:nvSpPr>
            <p:spPr bwMode="auto">
              <a:xfrm>
                <a:off x="2222489"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14" name="Oval 221"/>
              <p:cNvSpPr/>
              <p:nvPr/>
            </p:nvSpPr>
            <p:spPr bwMode="auto">
              <a:xfrm>
                <a:off x="3217284"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15" name="Oval 222"/>
              <p:cNvSpPr/>
              <p:nvPr/>
            </p:nvSpPr>
            <p:spPr bwMode="auto">
              <a:xfrm>
                <a:off x="3095011"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16" name="Oval 223"/>
              <p:cNvSpPr/>
              <p:nvPr/>
            </p:nvSpPr>
            <p:spPr bwMode="auto">
              <a:xfrm>
                <a:off x="2972735"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17" name="Oval 224"/>
              <p:cNvSpPr/>
              <p:nvPr/>
            </p:nvSpPr>
            <p:spPr bwMode="auto">
              <a:xfrm>
                <a:off x="2850459"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18" name="Oval 225"/>
              <p:cNvSpPr/>
              <p:nvPr/>
            </p:nvSpPr>
            <p:spPr bwMode="auto">
              <a:xfrm>
                <a:off x="2728183"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19" name="Oval 226"/>
              <p:cNvSpPr/>
              <p:nvPr/>
            </p:nvSpPr>
            <p:spPr bwMode="auto">
              <a:xfrm>
                <a:off x="2605907"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20" name="Oval 227"/>
              <p:cNvSpPr/>
              <p:nvPr/>
            </p:nvSpPr>
            <p:spPr bwMode="auto">
              <a:xfrm>
                <a:off x="2483631"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21" name="Oval 228"/>
              <p:cNvSpPr/>
              <p:nvPr/>
            </p:nvSpPr>
            <p:spPr bwMode="auto">
              <a:xfrm>
                <a:off x="3478426"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22" name="Oval 229"/>
              <p:cNvSpPr/>
              <p:nvPr/>
            </p:nvSpPr>
            <p:spPr bwMode="auto">
              <a:xfrm>
                <a:off x="3356153"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23" name="Oval 230"/>
              <p:cNvSpPr/>
              <p:nvPr/>
            </p:nvSpPr>
            <p:spPr bwMode="auto">
              <a:xfrm>
                <a:off x="3233877"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24" name="Oval 231"/>
              <p:cNvSpPr/>
              <p:nvPr/>
            </p:nvSpPr>
            <p:spPr bwMode="auto">
              <a:xfrm>
                <a:off x="3111601"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25" name="Oval 232"/>
              <p:cNvSpPr/>
              <p:nvPr/>
            </p:nvSpPr>
            <p:spPr bwMode="auto">
              <a:xfrm>
                <a:off x="2989325"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26" name="Oval 233"/>
              <p:cNvSpPr/>
              <p:nvPr/>
            </p:nvSpPr>
            <p:spPr bwMode="auto">
              <a:xfrm>
                <a:off x="2867049"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27" name="Oval 234"/>
              <p:cNvSpPr/>
              <p:nvPr/>
            </p:nvSpPr>
            <p:spPr bwMode="auto">
              <a:xfrm>
                <a:off x="2744773"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28" name="Oval 235"/>
              <p:cNvSpPr/>
              <p:nvPr/>
            </p:nvSpPr>
            <p:spPr bwMode="auto">
              <a:xfrm>
                <a:off x="3739568"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29" name="Oval 236"/>
              <p:cNvSpPr/>
              <p:nvPr/>
            </p:nvSpPr>
            <p:spPr bwMode="auto">
              <a:xfrm>
                <a:off x="3617295"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30" name="Oval 237"/>
              <p:cNvSpPr/>
              <p:nvPr/>
            </p:nvSpPr>
            <p:spPr bwMode="auto">
              <a:xfrm>
                <a:off x="3495019"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31" name="Oval 238"/>
              <p:cNvSpPr/>
              <p:nvPr/>
            </p:nvSpPr>
            <p:spPr bwMode="auto">
              <a:xfrm>
                <a:off x="3372743"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32" name="Oval 239"/>
              <p:cNvSpPr/>
              <p:nvPr/>
            </p:nvSpPr>
            <p:spPr bwMode="auto">
              <a:xfrm>
                <a:off x="3250467"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33" name="Oval 240"/>
              <p:cNvSpPr/>
              <p:nvPr/>
            </p:nvSpPr>
            <p:spPr bwMode="auto">
              <a:xfrm>
                <a:off x="3128191"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34" name="Oval 241"/>
              <p:cNvSpPr/>
              <p:nvPr/>
            </p:nvSpPr>
            <p:spPr bwMode="auto">
              <a:xfrm>
                <a:off x="3005915"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35" name="Oval 242"/>
              <p:cNvSpPr/>
              <p:nvPr/>
            </p:nvSpPr>
            <p:spPr bwMode="auto">
              <a:xfrm>
                <a:off x="4000710"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36" name="Oval 243"/>
              <p:cNvSpPr/>
              <p:nvPr/>
            </p:nvSpPr>
            <p:spPr bwMode="auto">
              <a:xfrm>
                <a:off x="3878437"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37" name="Oval 244"/>
              <p:cNvSpPr/>
              <p:nvPr/>
            </p:nvSpPr>
            <p:spPr bwMode="auto">
              <a:xfrm>
                <a:off x="3756161"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38" name="Oval 245"/>
              <p:cNvSpPr/>
              <p:nvPr/>
            </p:nvSpPr>
            <p:spPr bwMode="auto">
              <a:xfrm>
                <a:off x="3633885"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39" name="Oval 246"/>
              <p:cNvSpPr/>
              <p:nvPr/>
            </p:nvSpPr>
            <p:spPr bwMode="auto">
              <a:xfrm>
                <a:off x="3511609"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40" name="Oval 247"/>
              <p:cNvSpPr/>
              <p:nvPr/>
            </p:nvSpPr>
            <p:spPr bwMode="auto">
              <a:xfrm>
                <a:off x="3389333"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41" name="Oval 248"/>
              <p:cNvSpPr/>
              <p:nvPr/>
            </p:nvSpPr>
            <p:spPr bwMode="auto">
              <a:xfrm>
                <a:off x="3267057"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42" name="Oval 249"/>
              <p:cNvSpPr/>
              <p:nvPr/>
            </p:nvSpPr>
            <p:spPr bwMode="auto">
              <a:xfrm>
                <a:off x="4261852"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43" name="Oval 250"/>
              <p:cNvSpPr/>
              <p:nvPr/>
            </p:nvSpPr>
            <p:spPr bwMode="auto">
              <a:xfrm>
                <a:off x="4139579"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44" name="Oval 251"/>
              <p:cNvSpPr/>
              <p:nvPr/>
            </p:nvSpPr>
            <p:spPr bwMode="auto">
              <a:xfrm>
                <a:off x="4017303"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45" name="Oval 252"/>
              <p:cNvSpPr/>
              <p:nvPr/>
            </p:nvSpPr>
            <p:spPr bwMode="auto">
              <a:xfrm>
                <a:off x="3895027"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46" name="Oval 253"/>
              <p:cNvSpPr/>
              <p:nvPr/>
            </p:nvSpPr>
            <p:spPr bwMode="auto">
              <a:xfrm>
                <a:off x="3772751"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47" name="Oval 254"/>
              <p:cNvSpPr/>
              <p:nvPr/>
            </p:nvSpPr>
            <p:spPr bwMode="auto">
              <a:xfrm>
                <a:off x="3650475"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48" name="Oval 255"/>
              <p:cNvSpPr/>
              <p:nvPr/>
            </p:nvSpPr>
            <p:spPr bwMode="auto">
              <a:xfrm>
                <a:off x="3528199"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49" name="Oval 256"/>
              <p:cNvSpPr/>
              <p:nvPr/>
            </p:nvSpPr>
            <p:spPr bwMode="auto">
              <a:xfrm>
                <a:off x="4522994"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50" name="Oval 257"/>
              <p:cNvSpPr/>
              <p:nvPr/>
            </p:nvSpPr>
            <p:spPr bwMode="auto">
              <a:xfrm>
                <a:off x="4400721"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51" name="Oval 258"/>
              <p:cNvSpPr/>
              <p:nvPr/>
            </p:nvSpPr>
            <p:spPr bwMode="auto">
              <a:xfrm>
                <a:off x="4278445"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52" name="Oval 259"/>
              <p:cNvSpPr/>
              <p:nvPr/>
            </p:nvSpPr>
            <p:spPr bwMode="auto">
              <a:xfrm>
                <a:off x="4156169"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53" name="Oval 260"/>
              <p:cNvSpPr/>
              <p:nvPr/>
            </p:nvSpPr>
            <p:spPr bwMode="auto">
              <a:xfrm>
                <a:off x="4033893"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54" name="Oval 261"/>
              <p:cNvSpPr/>
              <p:nvPr/>
            </p:nvSpPr>
            <p:spPr bwMode="auto">
              <a:xfrm>
                <a:off x="3911617"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55" name="Oval 262"/>
              <p:cNvSpPr/>
              <p:nvPr/>
            </p:nvSpPr>
            <p:spPr bwMode="auto">
              <a:xfrm>
                <a:off x="3789341"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56" name="Oval 263"/>
              <p:cNvSpPr/>
              <p:nvPr/>
            </p:nvSpPr>
            <p:spPr bwMode="auto">
              <a:xfrm>
                <a:off x="4784136"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57" name="Oval 264"/>
              <p:cNvSpPr/>
              <p:nvPr/>
            </p:nvSpPr>
            <p:spPr bwMode="auto">
              <a:xfrm>
                <a:off x="4661863"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58" name="Oval 265"/>
              <p:cNvSpPr/>
              <p:nvPr/>
            </p:nvSpPr>
            <p:spPr bwMode="auto">
              <a:xfrm>
                <a:off x="4539587"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59" name="Oval 266"/>
              <p:cNvSpPr/>
              <p:nvPr/>
            </p:nvSpPr>
            <p:spPr bwMode="auto">
              <a:xfrm>
                <a:off x="4417311"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60" name="Oval 267"/>
              <p:cNvSpPr/>
              <p:nvPr/>
            </p:nvSpPr>
            <p:spPr bwMode="auto">
              <a:xfrm>
                <a:off x="4295035"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61" name="Oval 268"/>
              <p:cNvSpPr/>
              <p:nvPr/>
            </p:nvSpPr>
            <p:spPr bwMode="auto">
              <a:xfrm>
                <a:off x="4172759"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62" name="Oval 269"/>
              <p:cNvSpPr/>
              <p:nvPr/>
            </p:nvSpPr>
            <p:spPr bwMode="auto">
              <a:xfrm>
                <a:off x="4050483"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63" name="Oval 270"/>
              <p:cNvSpPr/>
              <p:nvPr/>
            </p:nvSpPr>
            <p:spPr bwMode="auto">
              <a:xfrm>
                <a:off x="5045278"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64" name="Oval 271"/>
              <p:cNvSpPr/>
              <p:nvPr/>
            </p:nvSpPr>
            <p:spPr bwMode="auto">
              <a:xfrm>
                <a:off x="4923005"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65" name="Oval 272"/>
              <p:cNvSpPr/>
              <p:nvPr/>
            </p:nvSpPr>
            <p:spPr bwMode="auto">
              <a:xfrm>
                <a:off x="4800729"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66" name="Oval 273"/>
              <p:cNvSpPr/>
              <p:nvPr/>
            </p:nvSpPr>
            <p:spPr bwMode="auto">
              <a:xfrm>
                <a:off x="4678453"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67" name="Oval 274"/>
              <p:cNvSpPr/>
              <p:nvPr/>
            </p:nvSpPr>
            <p:spPr bwMode="auto">
              <a:xfrm>
                <a:off x="4556177"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68" name="Oval 275"/>
              <p:cNvSpPr/>
              <p:nvPr/>
            </p:nvSpPr>
            <p:spPr bwMode="auto">
              <a:xfrm>
                <a:off x="4433901"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69" name="Oval 276"/>
              <p:cNvSpPr/>
              <p:nvPr/>
            </p:nvSpPr>
            <p:spPr bwMode="auto">
              <a:xfrm>
                <a:off x="4311625"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70" name="Oval 277"/>
              <p:cNvSpPr/>
              <p:nvPr/>
            </p:nvSpPr>
            <p:spPr bwMode="auto">
              <a:xfrm>
                <a:off x="5306415"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71" name="Oval 278"/>
              <p:cNvSpPr/>
              <p:nvPr/>
            </p:nvSpPr>
            <p:spPr bwMode="auto">
              <a:xfrm>
                <a:off x="5184142"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72" name="Oval 279"/>
              <p:cNvSpPr/>
              <p:nvPr/>
            </p:nvSpPr>
            <p:spPr bwMode="auto">
              <a:xfrm>
                <a:off x="5061866"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73" name="Oval 280"/>
              <p:cNvSpPr/>
              <p:nvPr/>
            </p:nvSpPr>
            <p:spPr bwMode="auto">
              <a:xfrm>
                <a:off x="4939590"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74" name="Oval 281"/>
              <p:cNvSpPr/>
              <p:nvPr/>
            </p:nvSpPr>
            <p:spPr bwMode="auto">
              <a:xfrm>
                <a:off x="4817314"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75" name="Oval 282"/>
              <p:cNvSpPr/>
              <p:nvPr/>
            </p:nvSpPr>
            <p:spPr bwMode="auto">
              <a:xfrm>
                <a:off x="4695038"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76" name="Oval 283"/>
              <p:cNvSpPr/>
              <p:nvPr/>
            </p:nvSpPr>
            <p:spPr bwMode="auto">
              <a:xfrm>
                <a:off x="4572762"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cxnSp>
          <p:nvCxnSpPr>
            <p:cNvPr id="892" name="Connector: Elbow 143"/>
            <p:cNvCxnSpPr>
              <a:cxnSpLocks/>
              <a:stCxn id="874" idx="1"/>
            </p:cNvCxnSpPr>
            <p:nvPr/>
          </p:nvCxnSpPr>
          <p:spPr>
            <a:xfrm rot="10800000" flipV="1">
              <a:off x="4083382" y="4548082"/>
              <a:ext cx="1147033" cy="311158"/>
            </a:xfrm>
            <a:prstGeom prst="bentConnector3">
              <a:avLst>
                <a:gd name="adj1" fmla="val 50000"/>
              </a:avLst>
            </a:prstGeom>
            <a:ln w="28575">
              <a:solidFill>
                <a:schemeClr val="tx2">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893" name="Freeform: Shape 753"/>
            <p:cNvSpPr/>
            <p:nvPr/>
          </p:nvSpPr>
          <p:spPr bwMode="auto">
            <a:xfrm>
              <a:off x="5874120" y="5412252"/>
              <a:ext cx="1551013" cy="860479"/>
            </a:xfrm>
            <a:custGeom>
              <a:avLst/>
              <a:gdLst>
                <a:gd name="connsiteX0" fmla="*/ 0 w 2068193"/>
                <a:gd name="connsiteY0" fmla="*/ 0 h 1147404"/>
                <a:gd name="connsiteX1" fmla="*/ 177747 w 2068193"/>
                <a:gd name="connsiteY1" fmla="*/ 0 h 1147404"/>
                <a:gd name="connsiteX2" fmla="*/ 177747 w 2068193"/>
                <a:gd name="connsiteY2" fmla="*/ 984061 h 1147404"/>
                <a:gd name="connsiteX3" fmla="*/ 1909100 w 2068193"/>
                <a:gd name="connsiteY3" fmla="*/ 984061 h 1147404"/>
                <a:gd name="connsiteX4" fmla="*/ 1909100 w 2068193"/>
                <a:gd name="connsiteY4" fmla="*/ 338898 h 1147404"/>
                <a:gd name="connsiteX5" fmla="*/ 2068193 w 2068193"/>
                <a:gd name="connsiteY5" fmla="*/ 338898 h 1147404"/>
                <a:gd name="connsiteX6" fmla="*/ 2068193 w 2068193"/>
                <a:gd name="connsiteY6" fmla="*/ 1147404 h 1147404"/>
                <a:gd name="connsiteX7" fmla="*/ 1909514 w 2068193"/>
                <a:gd name="connsiteY7" fmla="*/ 1147404 h 1147404"/>
                <a:gd name="connsiteX8" fmla="*/ 1909100 w 2068193"/>
                <a:gd name="connsiteY8" fmla="*/ 1147404 h 1147404"/>
                <a:gd name="connsiteX9" fmla="*/ 0 w 2068193"/>
                <a:gd name="connsiteY9" fmla="*/ 1147404 h 1147404"/>
                <a:gd name="connsiteX10" fmla="*/ 0 w 2068193"/>
                <a:gd name="connsiteY10" fmla="*/ 1017537 h 1147404"/>
                <a:gd name="connsiteX11" fmla="*/ 0 w 2068193"/>
                <a:gd name="connsiteY11" fmla="*/ 984061 h 114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8193" h="1147404">
                  <a:moveTo>
                    <a:pt x="0" y="0"/>
                  </a:moveTo>
                  <a:lnTo>
                    <a:pt x="177747" y="0"/>
                  </a:lnTo>
                  <a:lnTo>
                    <a:pt x="177747" y="984061"/>
                  </a:lnTo>
                  <a:lnTo>
                    <a:pt x="1909100" y="984061"/>
                  </a:lnTo>
                  <a:lnTo>
                    <a:pt x="1909100" y="338898"/>
                  </a:lnTo>
                  <a:lnTo>
                    <a:pt x="2068193" y="338898"/>
                  </a:lnTo>
                  <a:lnTo>
                    <a:pt x="2068193" y="1147404"/>
                  </a:lnTo>
                  <a:lnTo>
                    <a:pt x="1909514" y="1147404"/>
                  </a:lnTo>
                  <a:lnTo>
                    <a:pt x="1909100" y="1147404"/>
                  </a:lnTo>
                  <a:lnTo>
                    <a:pt x="0" y="1147404"/>
                  </a:lnTo>
                  <a:lnTo>
                    <a:pt x="0" y="1017537"/>
                  </a:lnTo>
                  <a:lnTo>
                    <a:pt x="0" y="984061"/>
                  </a:lnTo>
                  <a:close/>
                </a:path>
              </a:pathLst>
            </a:custGeom>
            <a:solidFill>
              <a:schemeClr val="accent1">
                <a:alpha val="3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r>
                <a:rPr lang="en-US" dirty="0">
                  <a:gradFill>
                    <a:gsLst>
                      <a:gs pos="0">
                        <a:srgbClr val="FFFFFF"/>
                      </a:gs>
                      <a:gs pos="100000">
                        <a:srgbClr val="FFFFFF"/>
                      </a:gs>
                    </a:gsLst>
                    <a:lin ang="5400000" scaled="0"/>
                  </a:gradFill>
                  <a:latin typeface="Segoe UI Semilight"/>
                  <a:ea typeface="Segoe UI" pitchFamily="34" charset="0"/>
                  <a:cs typeface="Segoe UI" pitchFamily="34" charset="0"/>
                </a:rPr>
                <a:t>1</a:t>
              </a:r>
            </a:p>
          </p:txBody>
        </p:sp>
        <p:sp>
          <p:nvSpPr>
            <p:cNvPr id="894" name="TextBox 751"/>
            <p:cNvSpPr txBox="1"/>
            <p:nvPr/>
          </p:nvSpPr>
          <p:spPr>
            <a:xfrm>
              <a:off x="6279352" y="6050223"/>
              <a:ext cx="740549" cy="335843"/>
            </a:xfrm>
            <a:prstGeom prst="rect">
              <a:avLst/>
            </a:prstGeom>
            <a:noFill/>
          </p:spPr>
          <p:txBody>
            <a:bodyPr wrap="square" lIns="137148" tIns="109719" rIns="137148" bIns="109719" rtlCol="0">
              <a:spAutoFit/>
            </a:bodyPr>
            <a:lstStyle/>
            <a:p>
              <a:pPr algn="ctr" defTabSz="699491">
                <a:lnSpc>
                  <a:spcPct val="90000"/>
                </a:lnSpc>
                <a:spcAft>
                  <a:spcPts val="450"/>
                </a:spcAft>
                <a:defRPr/>
              </a:pPr>
              <a:r>
                <a:rPr lang="en-US" sz="825" dirty="0">
                  <a:solidFill>
                    <a:srgbClr val="505050">
                      <a:lumMod val="75000"/>
                    </a:srgbClr>
                  </a:solidFill>
                  <a:latin typeface="Segoe UI Semibold" panose="020B0702040204020203" pitchFamily="34" charset="0"/>
                  <a:cs typeface="Segoe UI Semibold" panose="020B0702040204020203" pitchFamily="34" charset="0"/>
                </a:rPr>
                <a:t>40Gb/s</a:t>
              </a:r>
            </a:p>
          </p:txBody>
        </p:sp>
        <p:sp>
          <p:nvSpPr>
            <p:cNvPr id="895" name="Freeform: Shape 755"/>
            <p:cNvSpPr/>
            <p:nvPr/>
          </p:nvSpPr>
          <p:spPr bwMode="auto">
            <a:xfrm>
              <a:off x="7804035" y="5412252"/>
              <a:ext cx="1304726" cy="860479"/>
            </a:xfrm>
            <a:custGeom>
              <a:avLst/>
              <a:gdLst>
                <a:gd name="connsiteX0" fmla="*/ 0 w 1739782"/>
                <a:gd name="connsiteY0" fmla="*/ 0 h 1147404"/>
                <a:gd name="connsiteX1" fmla="*/ 177747 w 1739782"/>
                <a:gd name="connsiteY1" fmla="*/ 0 h 1147404"/>
                <a:gd name="connsiteX2" fmla="*/ 177747 w 1739782"/>
                <a:gd name="connsiteY2" fmla="*/ 984061 h 1147404"/>
                <a:gd name="connsiteX3" fmla="*/ 1739782 w 1739782"/>
                <a:gd name="connsiteY3" fmla="*/ 984061 h 1147404"/>
                <a:gd name="connsiteX4" fmla="*/ 1739782 w 1739782"/>
                <a:gd name="connsiteY4" fmla="*/ 1147404 h 1147404"/>
                <a:gd name="connsiteX5" fmla="*/ 0 w 1739782"/>
                <a:gd name="connsiteY5" fmla="*/ 1147404 h 1147404"/>
                <a:gd name="connsiteX6" fmla="*/ 0 w 1739782"/>
                <a:gd name="connsiteY6" fmla="*/ 1017537 h 1147404"/>
                <a:gd name="connsiteX7" fmla="*/ 0 w 1739782"/>
                <a:gd name="connsiteY7" fmla="*/ 984061 h 114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9782" h="1147404">
                  <a:moveTo>
                    <a:pt x="0" y="0"/>
                  </a:moveTo>
                  <a:lnTo>
                    <a:pt x="177747" y="0"/>
                  </a:lnTo>
                  <a:lnTo>
                    <a:pt x="177747" y="984061"/>
                  </a:lnTo>
                  <a:lnTo>
                    <a:pt x="1739782" y="984061"/>
                  </a:lnTo>
                  <a:lnTo>
                    <a:pt x="1739782" y="1147404"/>
                  </a:lnTo>
                  <a:lnTo>
                    <a:pt x="0" y="1147404"/>
                  </a:lnTo>
                  <a:lnTo>
                    <a:pt x="0" y="1017537"/>
                  </a:lnTo>
                  <a:lnTo>
                    <a:pt x="0" y="984061"/>
                  </a:lnTo>
                  <a:close/>
                </a:path>
              </a:pathLst>
            </a:custGeom>
            <a:solidFill>
              <a:schemeClr val="accent1">
                <a:alpha val="3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r>
                <a:rPr lang="en-US" dirty="0">
                  <a:gradFill>
                    <a:gsLst>
                      <a:gs pos="0">
                        <a:srgbClr val="FFFFFF"/>
                      </a:gs>
                      <a:gs pos="100000">
                        <a:srgbClr val="FFFFFF"/>
                      </a:gs>
                    </a:gsLst>
                    <a:lin ang="5400000" scaled="0"/>
                  </a:gradFill>
                  <a:latin typeface="Segoe UI Semilight"/>
                  <a:ea typeface="Segoe UI" pitchFamily="34" charset="0"/>
                  <a:cs typeface="Segoe UI" pitchFamily="34" charset="0"/>
                </a:rPr>
                <a:t>2</a:t>
              </a:r>
            </a:p>
          </p:txBody>
        </p:sp>
        <p:sp>
          <p:nvSpPr>
            <p:cNvPr id="896" name="Rounded Rectangle 94"/>
            <p:cNvSpPr/>
            <p:nvPr/>
          </p:nvSpPr>
          <p:spPr bwMode="auto">
            <a:xfrm>
              <a:off x="8706726" y="6089704"/>
              <a:ext cx="402035" cy="224854"/>
            </a:xfrm>
            <a:prstGeom prst="roundRect">
              <a:avLst>
                <a:gd name="adj" fmla="val 0"/>
              </a:avLst>
            </a:prstGeom>
            <a:solidFill>
              <a:schemeClr val="bg1">
                <a:lumMod val="95000"/>
              </a:schemeClr>
            </a:solidFill>
            <a:ln>
              <a:solidFill>
                <a:schemeClr val="tx2"/>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34282" rIns="0" bIns="34282" numCol="1" rtlCol="0" anchor="ctr" anchorCtr="0" compatLnSpc="1">
              <a:prstTxWarp prst="textNoShape">
                <a:avLst/>
              </a:prstTxWarp>
            </a:bodyPr>
            <a:lstStyle/>
            <a:p>
              <a:pPr algn="ctr" defTabSz="685385" fontAlgn="base">
                <a:spcBef>
                  <a:spcPct val="0"/>
                </a:spcBef>
                <a:spcAft>
                  <a:spcPct val="0"/>
                </a:spcAft>
                <a:defRPr/>
              </a:pPr>
              <a:r>
                <a:rPr lang="zh-CN" altLang="en-US" sz="1176" dirty="0">
                  <a:solidFill>
                    <a:srgbClr val="0078D7"/>
                  </a:solidFill>
                  <a:latin typeface="Segoe UI Semilight"/>
                </a:rPr>
                <a:t>网络</a:t>
              </a:r>
              <a:endParaRPr lang="en-US" sz="1470" dirty="0">
                <a:solidFill>
                  <a:srgbClr val="0078D7"/>
                </a:solidFill>
                <a:latin typeface="Segoe UI Semilight"/>
              </a:endParaRPr>
            </a:p>
          </p:txBody>
        </p:sp>
        <p:sp>
          <p:nvSpPr>
            <p:cNvPr id="897" name="TextBox 757"/>
            <p:cNvSpPr txBox="1"/>
            <p:nvPr/>
          </p:nvSpPr>
          <p:spPr>
            <a:xfrm>
              <a:off x="5495158" y="4678761"/>
              <a:ext cx="954978" cy="335843"/>
            </a:xfrm>
            <a:prstGeom prst="rect">
              <a:avLst/>
            </a:prstGeom>
            <a:noFill/>
          </p:spPr>
          <p:txBody>
            <a:bodyPr wrap="square" lIns="137148" tIns="109719" rIns="137148" bIns="109719" rtlCol="0">
              <a:spAutoFit/>
            </a:bodyPr>
            <a:lstStyle/>
            <a:p>
              <a:pPr algn="ctr" defTabSz="699491">
                <a:lnSpc>
                  <a:spcPct val="90000"/>
                </a:lnSpc>
                <a:spcAft>
                  <a:spcPts val="450"/>
                </a:spcAft>
                <a:defRPr/>
              </a:pPr>
              <a:r>
                <a:rPr lang="en-US" sz="825" dirty="0">
                  <a:gradFill>
                    <a:gsLst>
                      <a:gs pos="2917">
                        <a:srgbClr val="505050"/>
                      </a:gs>
                      <a:gs pos="30000">
                        <a:srgbClr val="505050"/>
                      </a:gs>
                    </a:gsLst>
                    <a:lin ang="5400000" scaled="0"/>
                  </a:gradFill>
                  <a:latin typeface="Segoe UI Semibold" panose="020B0702040204020203" pitchFamily="34" charset="0"/>
                  <a:cs typeface="Segoe UI Semibold" panose="020B0702040204020203" pitchFamily="34" charset="0"/>
                </a:rPr>
                <a:t>Gen3 x8</a:t>
              </a:r>
            </a:p>
          </p:txBody>
        </p:sp>
        <p:sp>
          <p:nvSpPr>
            <p:cNvPr id="898" name="Rectangle 758"/>
            <p:cNvSpPr/>
            <p:nvPr/>
          </p:nvSpPr>
          <p:spPr bwMode="auto">
            <a:xfrm>
              <a:off x="7582933" y="4565178"/>
              <a:ext cx="438324" cy="422434"/>
            </a:xfrm>
            <a:prstGeom prst="rect">
              <a:avLst/>
            </a:prstGeom>
            <a:solidFill>
              <a:schemeClr val="accent5">
                <a:alpha val="4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99" name="TextBox 759"/>
            <p:cNvSpPr txBox="1"/>
            <p:nvPr/>
          </p:nvSpPr>
          <p:spPr>
            <a:xfrm>
              <a:off x="7326547" y="4673952"/>
              <a:ext cx="954978" cy="335843"/>
            </a:xfrm>
            <a:prstGeom prst="rect">
              <a:avLst/>
            </a:prstGeom>
            <a:noFill/>
          </p:spPr>
          <p:txBody>
            <a:bodyPr wrap="square" lIns="137148" tIns="109719" rIns="137148" bIns="109719" rtlCol="0">
              <a:spAutoFit/>
            </a:bodyPr>
            <a:lstStyle/>
            <a:p>
              <a:pPr algn="ctr" defTabSz="699491">
                <a:lnSpc>
                  <a:spcPct val="90000"/>
                </a:lnSpc>
                <a:spcAft>
                  <a:spcPts val="450"/>
                </a:spcAft>
                <a:defRPr/>
              </a:pPr>
              <a:r>
                <a:rPr lang="en-US" sz="825" dirty="0">
                  <a:gradFill>
                    <a:gsLst>
                      <a:gs pos="2917">
                        <a:srgbClr val="505050"/>
                      </a:gs>
                      <a:gs pos="30000">
                        <a:srgbClr val="505050"/>
                      </a:gs>
                    </a:gsLst>
                    <a:lin ang="5400000" scaled="0"/>
                  </a:gradFill>
                  <a:latin typeface="Segoe UI Semibold" panose="020B0702040204020203" pitchFamily="34" charset="0"/>
                  <a:cs typeface="Segoe UI Semibold" panose="020B0702040204020203" pitchFamily="34" charset="0"/>
                </a:rPr>
                <a:t>Gen3 2x8</a:t>
              </a:r>
            </a:p>
          </p:txBody>
        </p:sp>
        <p:grpSp>
          <p:nvGrpSpPr>
            <p:cNvPr id="900" name="Group 151"/>
            <p:cNvGrpSpPr/>
            <p:nvPr/>
          </p:nvGrpSpPr>
          <p:grpSpPr>
            <a:xfrm>
              <a:off x="7137430" y="4963446"/>
              <a:ext cx="1371484" cy="801630"/>
              <a:chOff x="9723437" y="4953059"/>
              <a:chExt cx="1828800" cy="1068931"/>
            </a:xfrm>
          </p:grpSpPr>
          <p:sp>
            <p:nvSpPr>
              <p:cNvPr id="1038" name="Rectangle 145"/>
              <p:cNvSpPr/>
              <p:nvPr/>
            </p:nvSpPr>
            <p:spPr bwMode="auto">
              <a:xfrm>
                <a:off x="9723437" y="4953059"/>
                <a:ext cx="1828800" cy="1068931"/>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39" name="Rectangle 756"/>
              <p:cNvSpPr/>
              <p:nvPr/>
            </p:nvSpPr>
            <p:spPr bwMode="auto">
              <a:xfrm>
                <a:off x="10563076" y="5292414"/>
                <a:ext cx="486752" cy="470472"/>
              </a:xfrm>
              <a:prstGeom prst="rect">
                <a:avLst/>
              </a:prstGeom>
              <a:solidFill>
                <a:schemeClr val="tx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1040" name="Group 83"/>
              <p:cNvGrpSpPr/>
              <p:nvPr/>
            </p:nvGrpSpPr>
            <p:grpSpPr>
              <a:xfrm>
                <a:off x="9903591" y="5121199"/>
                <a:ext cx="810446" cy="792926"/>
                <a:chOff x="10157218" y="5167111"/>
                <a:chExt cx="793750" cy="776592"/>
              </a:xfrm>
            </p:grpSpPr>
            <p:grpSp>
              <p:nvGrpSpPr>
                <p:cNvPr id="1042" name="Group 67"/>
                <p:cNvGrpSpPr/>
                <p:nvPr/>
              </p:nvGrpSpPr>
              <p:grpSpPr>
                <a:xfrm>
                  <a:off x="10157218" y="5167111"/>
                  <a:ext cx="793750" cy="776592"/>
                  <a:chOff x="6061147" y="1903843"/>
                  <a:chExt cx="1459325" cy="1427779"/>
                </a:xfrm>
                <a:solidFill>
                  <a:schemeClr val="tx2">
                    <a:lumMod val="75000"/>
                  </a:schemeClr>
                </a:solidFill>
              </p:grpSpPr>
              <p:sp>
                <p:nvSpPr>
                  <p:cNvPr id="1044" name="Rectangle 35"/>
                  <p:cNvSpPr/>
                  <p:nvPr/>
                </p:nvSpPr>
                <p:spPr bwMode="auto">
                  <a:xfrm>
                    <a:off x="6287602" y="2125662"/>
                    <a:ext cx="990600" cy="9906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1045" name="Picture 198" descr="Azure automation.png"/>
                  <p:cNvPicPr>
                    <a:picLocks noChangeAspect="1"/>
                  </p:cNvPicPr>
                  <p:nvPr/>
                </p:nvPicPr>
                <p:blipFill>
                  <a:blip r:embed="rId4" cstate="screen">
                    <a:biLevel thresh="25000"/>
                    <a:extLst>
                      <a:ext uri="{28A0092B-C50C-407E-A947-70E740481C1C}">
                        <a14:useLocalDpi xmlns:a14="http://schemas.microsoft.com/office/drawing/2010/main"/>
                      </a:ext>
                    </a:extLst>
                  </a:blip>
                  <a:srcRect/>
                  <a:stretch>
                    <a:fillRect/>
                  </a:stretch>
                </p:blipFill>
                <p:spPr bwMode="auto">
                  <a:xfrm>
                    <a:off x="6497674" y="2198548"/>
                    <a:ext cx="545200" cy="5471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46" name="Rectangle 43"/>
                  <p:cNvSpPr/>
                  <p:nvPr/>
                </p:nvSpPr>
                <p:spPr bwMode="auto">
                  <a:xfrm>
                    <a:off x="6592402" y="1903843"/>
                    <a:ext cx="159235" cy="15923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47" name="Rectangle 731"/>
                  <p:cNvSpPr/>
                  <p:nvPr/>
                </p:nvSpPr>
                <p:spPr bwMode="auto">
                  <a:xfrm>
                    <a:off x="6827837" y="1903843"/>
                    <a:ext cx="159235" cy="15923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48" name="Rectangle 732"/>
                  <p:cNvSpPr/>
                  <p:nvPr/>
                </p:nvSpPr>
                <p:spPr bwMode="auto">
                  <a:xfrm>
                    <a:off x="7014340" y="1903843"/>
                    <a:ext cx="159235" cy="15923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49" name="Rectangle 733"/>
                  <p:cNvSpPr/>
                  <p:nvPr/>
                </p:nvSpPr>
                <p:spPr bwMode="auto">
                  <a:xfrm>
                    <a:off x="6405900" y="1903843"/>
                    <a:ext cx="159235" cy="15923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1050" name="Group 51"/>
                  <p:cNvGrpSpPr/>
                  <p:nvPr/>
                </p:nvGrpSpPr>
                <p:grpSpPr>
                  <a:xfrm>
                    <a:off x="6405900" y="3172387"/>
                    <a:ext cx="767675" cy="159235"/>
                    <a:chOff x="6558300" y="2056243"/>
                    <a:chExt cx="767675" cy="159235"/>
                  </a:xfrm>
                  <a:grpFill/>
                </p:grpSpPr>
                <p:sp>
                  <p:nvSpPr>
                    <p:cNvPr id="1061" name="Rectangle 734"/>
                    <p:cNvSpPr/>
                    <p:nvPr/>
                  </p:nvSpPr>
                  <p:spPr bwMode="auto">
                    <a:xfrm>
                      <a:off x="6744802" y="2056243"/>
                      <a:ext cx="159235" cy="15923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62" name="Rectangle 735"/>
                    <p:cNvSpPr/>
                    <p:nvPr/>
                  </p:nvSpPr>
                  <p:spPr bwMode="auto">
                    <a:xfrm>
                      <a:off x="6980237" y="2056243"/>
                      <a:ext cx="159235" cy="15923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63" name="Rectangle 736"/>
                    <p:cNvSpPr/>
                    <p:nvPr/>
                  </p:nvSpPr>
                  <p:spPr bwMode="auto">
                    <a:xfrm>
                      <a:off x="7166740" y="2056243"/>
                      <a:ext cx="159235" cy="15923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64" name="Rectangle 737"/>
                    <p:cNvSpPr/>
                    <p:nvPr/>
                  </p:nvSpPr>
                  <p:spPr bwMode="auto">
                    <a:xfrm>
                      <a:off x="6558300" y="2056243"/>
                      <a:ext cx="159235" cy="15923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51" name="Group 59"/>
                  <p:cNvGrpSpPr/>
                  <p:nvPr/>
                </p:nvGrpSpPr>
                <p:grpSpPr>
                  <a:xfrm rot="5400000">
                    <a:off x="7057017" y="2555039"/>
                    <a:ext cx="767675" cy="159235"/>
                    <a:chOff x="6558300" y="2056243"/>
                    <a:chExt cx="767675" cy="159235"/>
                  </a:xfrm>
                  <a:grpFill/>
                </p:grpSpPr>
                <p:sp>
                  <p:nvSpPr>
                    <p:cNvPr id="1057" name="Rectangle 738"/>
                    <p:cNvSpPr/>
                    <p:nvPr/>
                  </p:nvSpPr>
                  <p:spPr bwMode="auto">
                    <a:xfrm>
                      <a:off x="6744802" y="2056243"/>
                      <a:ext cx="159235" cy="15923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58" name="Rectangle 739"/>
                    <p:cNvSpPr/>
                    <p:nvPr/>
                  </p:nvSpPr>
                  <p:spPr bwMode="auto">
                    <a:xfrm>
                      <a:off x="6980237" y="2056243"/>
                      <a:ext cx="159235" cy="15923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59" name="Rectangle 740"/>
                    <p:cNvSpPr/>
                    <p:nvPr/>
                  </p:nvSpPr>
                  <p:spPr bwMode="auto">
                    <a:xfrm>
                      <a:off x="7166740" y="2056243"/>
                      <a:ext cx="159235" cy="15923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60" name="Rectangle 741"/>
                    <p:cNvSpPr/>
                    <p:nvPr/>
                  </p:nvSpPr>
                  <p:spPr bwMode="auto">
                    <a:xfrm>
                      <a:off x="6558300" y="2056243"/>
                      <a:ext cx="159235" cy="15923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52" name="Group 742"/>
                  <p:cNvGrpSpPr/>
                  <p:nvPr/>
                </p:nvGrpSpPr>
                <p:grpSpPr>
                  <a:xfrm rot="5400000">
                    <a:off x="5756927" y="2549314"/>
                    <a:ext cx="767675" cy="159235"/>
                    <a:chOff x="6558300" y="2056243"/>
                    <a:chExt cx="767675" cy="159235"/>
                  </a:xfrm>
                  <a:grpFill/>
                </p:grpSpPr>
                <p:sp>
                  <p:nvSpPr>
                    <p:cNvPr id="1053" name="Rectangle 743"/>
                    <p:cNvSpPr/>
                    <p:nvPr/>
                  </p:nvSpPr>
                  <p:spPr bwMode="auto">
                    <a:xfrm>
                      <a:off x="6744802" y="2056243"/>
                      <a:ext cx="159235" cy="15923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54" name="Rectangle 744"/>
                    <p:cNvSpPr/>
                    <p:nvPr/>
                  </p:nvSpPr>
                  <p:spPr bwMode="auto">
                    <a:xfrm>
                      <a:off x="6980237" y="2056243"/>
                      <a:ext cx="159235" cy="15923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55" name="Rectangle 745"/>
                    <p:cNvSpPr/>
                    <p:nvPr/>
                  </p:nvSpPr>
                  <p:spPr bwMode="auto">
                    <a:xfrm>
                      <a:off x="7166740" y="2056243"/>
                      <a:ext cx="159235" cy="15923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56" name="Rectangle 746"/>
                    <p:cNvSpPr/>
                    <p:nvPr/>
                  </p:nvSpPr>
                  <p:spPr bwMode="auto">
                    <a:xfrm>
                      <a:off x="6558300" y="2056243"/>
                      <a:ext cx="159235" cy="15923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sp>
              <p:nvSpPr>
                <p:cNvPr id="1043" name="TextBox 75"/>
                <p:cNvSpPr txBox="1"/>
                <p:nvPr/>
              </p:nvSpPr>
              <p:spPr>
                <a:xfrm>
                  <a:off x="10284039" y="5617065"/>
                  <a:ext cx="536887" cy="162790"/>
                </a:xfrm>
                <a:prstGeom prst="rect">
                  <a:avLst/>
                </a:prstGeom>
                <a:noFill/>
              </p:spPr>
              <p:txBody>
                <a:bodyPr wrap="square" lIns="0" tIns="0" rIns="0" bIns="0" rtlCol="0">
                  <a:spAutoFit/>
                </a:bodyPr>
                <a:lstStyle/>
                <a:p>
                  <a:pPr algn="ctr" defTabSz="699491">
                    <a:lnSpc>
                      <a:spcPct val="90000"/>
                    </a:lnSpc>
                    <a:spcAft>
                      <a:spcPts val="450"/>
                    </a:spcAft>
                    <a:defRPr/>
                  </a:pPr>
                  <a:r>
                    <a:rPr lang="en-US" sz="900" dirty="0">
                      <a:solidFill>
                        <a:srgbClr val="FFFFFF"/>
                      </a:solidFill>
                      <a:latin typeface="Segoe UI Semibold" panose="020B0702040204020203" pitchFamily="34" charset="0"/>
                      <a:cs typeface="Segoe UI Semibold" panose="020B0702040204020203" pitchFamily="34" charset="0"/>
                    </a:rPr>
                    <a:t>FPGA</a:t>
                  </a:r>
                </a:p>
              </p:txBody>
            </p:sp>
          </p:grpSp>
          <p:sp>
            <p:nvSpPr>
              <p:cNvPr id="1041" name="Rectangle: Rounded Corners 747"/>
              <p:cNvSpPr/>
              <p:nvPr/>
            </p:nvSpPr>
            <p:spPr bwMode="auto">
              <a:xfrm rot="5400000">
                <a:off x="10732015" y="5297104"/>
                <a:ext cx="966701" cy="393056"/>
              </a:xfrm>
              <a:prstGeom prst="roundRect">
                <a:avLst>
                  <a:gd name="adj" fmla="val 0"/>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en-US" sz="120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DRAM</a:t>
                </a:r>
              </a:p>
            </p:txBody>
          </p:sp>
        </p:grpSp>
        <p:sp>
          <p:nvSpPr>
            <p:cNvPr id="901" name="Freeform 73"/>
            <p:cNvSpPr>
              <a:spLocks noChangeAspect="1" noEditPoints="1"/>
            </p:cNvSpPr>
            <p:nvPr/>
          </p:nvSpPr>
          <p:spPr bwMode="black">
            <a:xfrm>
              <a:off x="7430161" y="3958846"/>
              <a:ext cx="753915" cy="753912"/>
            </a:xfrm>
            <a:custGeom>
              <a:avLst/>
              <a:gdLst>
                <a:gd name="T0" fmla="*/ 313 w 330"/>
                <a:gd name="T1" fmla="*/ 161 h 330"/>
                <a:gd name="T2" fmla="*/ 313 w 330"/>
                <a:gd name="T3" fmla="*/ 128 h 330"/>
                <a:gd name="T4" fmla="*/ 284 w 330"/>
                <a:gd name="T5" fmla="*/ 137 h 330"/>
                <a:gd name="T6" fmla="*/ 298 w 330"/>
                <a:gd name="T7" fmla="*/ 111 h 330"/>
                <a:gd name="T8" fmla="*/ 330 w 330"/>
                <a:gd name="T9" fmla="*/ 103 h 330"/>
                <a:gd name="T10" fmla="*/ 298 w 330"/>
                <a:gd name="T11" fmla="*/ 95 h 330"/>
                <a:gd name="T12" fmla="*/ 284 w 330"/>
                <a:gd name="T13" fmla="*/ 87 h 330"/>
                <a:gd name="T14" fmla="*/ 235 w 330"/>
                <a:gd name="T15" fmla="*/ 46 h 330"/>
                <a:gd name="T16" fmla="*/ 244 w 330"/>
                <a:gd name="T17" fmla="*/ 17 h 330"/>
                <a:gd name="T18" fmla="*/ 211 w 330"/>
                <a:gd name="T19" fmla="*/ 17 h 330"/>
                <a:gd name="T20" fmla="*/ 219 w 330"/>
                <a:gd name="T21" fmla="*/ 46 h 330"/>
                <a:gd name="T22" fmla="*/ 194 w 330"/>
                <a:gd name="T23" fmla="*/ 32 h 330"/>
                <a:gd name="T24" fmla="*/ 186 w 330"/>
                <a:gd name="T25" fmla="*/ 0 h 330"/>
                <a:gd name="T26" fmla="*/ 178 w 330"/>
                <a:gd name="T27" fmla="*/ 32 h 330"/>
                <a:gd name="T28" fmla="*/ 152 w 330"/>
                <a:gd name="T29" fmla="*/ 46 h 330"/>
                <a:gd name="T30" fmla="*/ 161 w 330"/>
                <a:gd name="T31" fmla="*/ 17 h 330"/>
                <a:gd name="T32" fmla="*/ 128 w 330"/>
                <a:gd name="T33" fmla="*/ 17 h 330"/>
                <a:gd name="T34" fmla="*/ 137 w 330"/>
                <a:gd name="T35" fmla="*/ 46 h 330"/>
                <a:gd name="T36" fmla="*/ 111 w 330"/>
                <a:gd name="T37" fmla="*/ 32 h 330"/>
                <a:gd name="T38" fmla="*/ 103 w 330"/>
                <a:gd name="T39" fmla="*/ 0 h 330"/>
                <a:gd name="T40" fmla="*/ 95 w 330"/>
                <a:gd name="T41" fmla="*/ 32 h 330"/>
                <a:gd name="T42" fmla="*/ 87 w 330"/>
                <a:gd name="T43" fmla="*/ 46 h 330"/>
                <a:gd name="T44" fmla="*/ 46 w 330"/>
                <a:gd name="T45" fmla="*/ 95 h 330"/>
                <a:gd name="T46" fmla="*/ 17 w 330"/>
                <a:gd name="T47" fmla="*/ 86 h 330"/>
                <a:gd name="T48" fmla="*/ 17 w 330"/>
                <a:gd name="T49" fmla="*/ 120 h 330"/>
                <a:gd name="T50" fmla="*/ 46 w 330"/>
                <a:gd name="T51" fmla="*/ 111 h 330"/>
                <a:gd name="T52" fmla="*/ 32 w 330"/>
                <a:gd name="T53" fmla="*/ 137 h 330"/>
                <a:gd name="T54" fmla="*/ 0 w 330"/>
                <a:gd name="T55" fmla="*/ 144 h 330"/>
                <a:gd name="T56" fmla="*/ 32 w 330"/>
                <a:gd name="T57" fmla="*/ 152 h 330"/>
                <a:gd name="T58" fmla="*/ 46 w 330"/>
                <a:gd name="T59" fmla="*/ 178 h 330"/>
                <a:gd name="T60" fmla="*/ 17 w 330"/>
                <a:gd name="T61" fmla="*/ 169 h 330"/>
                <a:gd name="T62" fmla="*/ 17 w 330"/>
                <a:gd name="T63" fmla="*/ 203 h 330"/>
                <a:gd name="T64" fmla="*/ 46 w 330"/>
                <a:gd name="T65" fmla="*/ 194 h 330"/>
                <a:gd name="T66" fmla="*/ 32 w 330"/>
                <a:gd name="T67" fmla="*/ 219 h 330"/>
                <a:gd name="T68" fmla="*/ 0 w 330"/>
                <a:gd name="T69" fmla="*/ 227 h 330"/>
                <a:gd name="T70" fmla="*/ 32 w 330"/>
                <a:gd name="T71" fmla="*/ 235 h 330"/>
                <a:gd name="T72" fmla="*/ 46 w 330"/>
                <a:gd name="T73" fmla="*/ 243 h 330"/>
                <a:gd name="T74" fmla="*/ 95 w 330"/>
                <a:gd name="T75" fmla="*/ 284 h 330"/>
                <a:gd name="T76" fmla="*/ 86 w 330"/>
                <a:gd name="T77" fmla="*/ 313 h 330"/>
                <a:gd name="T78" fmla="*/ 120 w 330"/>
                <a:gd name="T79" fmla="*/ 313 h 330"/>
                <a:gd name="T80" fmla="*/ 111 w 330"/>
                <a:gd name="T81" fmla="*/ 284 h 330"/>
                <a:gd name="T82" fmla="*/ 137 w 330"/>
                <a:gd name="T83" fmla="*/ 298 h 330"/>
                <a:gd name="T84" fmla="*/ 144 w 330"/>
                <a:gd name="T85" fmla="*/ 330 h 330"/>
                <a:gd name="T86" fmla="*/ 152 w 330"/>
                <a:gd name="T87" fmla="*/ 298 h 330"/>
                <a:gd name="T88" fmla="*/ 178 w 330"/>
                <a:gd name="T89" fmla="*/ 284 h 330"/>
                <a:gd name="T90" fmla="*/ 169 w 330"/>
                <a:gd name="T91" fmla="*/ 313 h 330"/>
                <a:gd name="T92" fmla="*/ 203 w 330"/>
                <a:gd name="T93" fmla="*/ 313 h 330"/>
                <a:gd name="T94" fmla="*/ 194 w 330"/>
                <a:gd name="T95" fmla="*/ 284 h 330"/>
                <a:gd name="T96" fmla="*/ 219 w 330"/>
                <a:gd name="T97" fmla="*/ 298 h 330"/>
                <a:gd name="T98" fmla="*/ 227 w 330"/>
                <a:gd name="T99" fmla="*/ 330 h 330"/>
                <a:gd name="T100" fmla="*/ 235 w 330"/>
                <a:gd name="T101" fmla="*/ 298 h 330"/>
                <a:gd name="T102" fmla="*/ 243 w 330"/>
                <a:gd name="T103" fmla="*/ 284 h 330"/>
                <a:gd name="T104" fmla="*/ 284 w 330"/>
                <a:gd name="T105" fmla="*/ 235 h 330"/>
                <a:gd name="T106" fmla="*/ 313 w 330"/>
                <a:gd name="T107" fmla="*/ 244 h 330"/>
                <a:gd name="T108" fmla="*/ 313 w 330"/>
                <a:gd name="T109" fmla="*/ 211 h 330"/>
                <a:gd name="T110" fmla="*/ 284 w 330"/>
                <a:gd name="T111" fmla="*/ 219 h 330"/>
                <a:gd name="T112" fmla="*/ 298 w 330"/>
                <a:gd name="T113" fmla="*/ 194 h 330"/>
                <a:gd name="T114" fmla="*/ 330 w 330"/>
                <a:gd name="T115" fmla="*/ 186 h 330"/>
                <a:gd name="T116" fmla="*/ 298 w 330"/>
                <a:gd name="T117" fmla="*/ 178 h 330"/>
                <a:gd name="T118" fmla="*/ 284 w 330"/>
                <a:gd name="T119" fmla="*/ 152 h 330"/>
                <a:gd name="T120" fmla="*/ 165 w 330"/>
                <a:gd name="T121" fmla="*/ 267 h 330"/>
                <a:gd name="T122" fmla="*/ 165 w 330"/>
                <a:gd name="T123" fmla="*/ 63 h 330"/>
                <a:gd name="T124" fmla="*/ 165 w 330"/>
                <a:gd name="T125" fmla="*/ 267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0" h="330">
                  <a:moveTo>
                    <a:pt x="298" y="152"/>
                  </a:moveTo>
                  <a:cubicBezTo>
                    <a:pt x="301" y="158"/>
                    <a:pt x="307" y="161"/>
                    <a:pt x="313" y="161"/>
                  </a:cubicBezTo>
                  <a:cubicBezTo>
                    <a:pt x="322" y="161"/>
                    <a:pt x="330" y="154"/>
                    <a:pt x="330" y="144"/>
                  </a:cubicBezTo>
                  <a:cubicBezTo>
                    <a:pt x="330" y="135"/>
                    <a:pt x="322" y="128"/>
                    <a:pt x="313" y="128"/>
                  </a:cubicBezTo>
                  <a:cubicBezTo>
                    <a:pt x="307" y="128"/>
                    <a:pt x="301" y="131"/>
                    <a:pt x="298" y="137"/>
                  </a:cubicBezTo>
                  <a:cubicBezTo>
                    <a:pt x="284" y="137"/>
                    <a:pt x="284" y="137"/>
                    <a:pt x="284" y="137"/>
                  </a:cubicBezTo>
                  <a:cubicBezTo>
                    <a:pt x="284" y="111"/>
                    <a:pt x="284" y="111"/>
                    <a:pt x="284" y="111"/>
                  </a:cubicBezTo>
                  <a:cubicBezTo>
                    <a:pt x="298" y="111"/>
                    <a:pt x="298" y="111"/>
                    <a:pt x="298" y="111"/>
                  </a:cubicBezTo>
                  <a:cubicBezTo>
                    <a:pt x="301" y="116"/>
                    <a:pt x="307" y="120"/>
                    <a:pt x="313" y="120"/>
                  </a:cubicBezTo>
                  <a:cubicBezTo>
                    <a:pt x="322" y="120"/>
                    <a:pt x="330" y="112"/>
                    <a:pt x="330" y="103"/>
                  </a:cubicBezTo>
                  <a:cubicBezTo>
                    <a:pt x="330" y="94"/>
                    <a:pt x="322" y="86"/>
                    <a:pt x="313" y="86"/>
                  </a:cubicBezTo>
                  <a:cubicBezTo>
                    <a:pt x="307" y="86"/>
                    <a:pt x="301" y="90"/>
                    <a:pt x="298" y="95"/>
                  </a:cubicBezTo>
                  <a:cubicBezTo>
                    <a:pt x="284" y="95"/>
                    <a:pt x="284" y="95"/>
                    <a:pt x="284" y="95"/>
                  </a:cubicBezTo>
                  <a:cubicBezTo>
                    <a:pt x="284" y="87"/>
                    <a:pt x="284" y="87"/>
                    <a:pt x="284" y="87"/>
                  </a:cubicBezTo>
                  <a:cubicBezTo>
                    <a:pt x="284" y="65"/>
                    <a:pt x="266" y="46"/>
                    <a:pt x="243" y="46"/>
                  </a:cubicBezTo>
                  <a:cubicBezTo>
                    <a:pt x="235" y="46"/>
                    <a:pt x="235" y="46"/>
                    <a:pt x="235" y="46"/>
                  </a:cubicBezTo>
                  <a:cubicBezTo>
                    <a:pt x="235" y="32"/>
                    <a:pt x="235" y="32"/>
                    <a:pt x="235" y="32"/>
                  </a:cubicBezTo>
                  <a:cubicBezTo>
                    <a:pt x="240" y="29"/>
                    <a:pt x="244" y="23"/>
                    <a:pt x="244" y="17"/>
                  </a:cubicBezTo>
                  <a:cubicBezTo>
                    <a:pt x="244" y="8"/>
                    <a:pt x="237" y="0"/>
                    <a:pt x="227" y="0"/>
                  </a:cubicBezTo>
                  <a:cubicBezTo>
                    <a:pt x="218" y="0"/>
                    <a:pt x="211" y="8"/>
                    <a:pt x="211" y="17"/>
                  </a:cubicBezTo>
                  <a:cubicBezTo>
                    <a:pt x="211" y="23"/>
                    <a:pt x="214" y="29"/>
                    <a:pt x="219" y="32"/>
                  </a:cubicBezTo>
                  <a:cubicBezTo>
                    <a:pt x="219" y="46"/>
                    <a:pt x="219" y="46"/>
                    <a:pt x="219" y="46"/>
                  </a:cubicBezTo>
                  <a:cubicBezTo>
                    <a:pt x="194" y="46"/>
                    <a:pt x="194" y="46"/>
                    <a:pt x="194" y="46"/>
                  </a:cubicBezTo>
                  <a:cubicBezTo>
                    <a:pt x="194" y="32"/>
                    <a:pt x="194" y="32"/>
                    <a:pt x="194" y="32"/>
                  </a:cubicBezTo>
                  <a:cubicBezTo>
                    <a:pt x="199" y="29"/>
                    <a:pt x="203" y="23"/>
                    <a:pt x="203" y="17"/>
                  </a:cubicBezTo>
                  <a:cubicBezTo>
                    <a:pt x="203" y="8"/>
                    <a:pt x="195" y="0"/>
                    <a:pt x="186" y="0"/>
                  </a:cubicBezTo>
                  <a:cubicBezTo>
                    <a:pt x="177" y="0"/>
                    <a:pt x="169" y="8"/>
                    <a:pt x="169" y="17"/>
                  </a:cubicBezTo>
                  <a:cubicBezTo>
                    <a:pt x="169" y="23"/>
                    <a:pt x="173" y="29"/>
                    <a:pt x="178" y="32"/>
                  </a:cubicBezTo>
                  <a:cubicBezTo>
                    <a:pt x="178" y="46"/>
                    <a:pt x="178" y="46"/>
                    <a:pt x="178" y="46"/>
                  </a:cubicBezTo>
                  <a:cubicBezTo>
                    <a:pt x="152" y="46"/>
                    <a:pt x="152" y="46"/>
                    <a:pt x="152" y="46"/>
                  </a:cubicBezTo>
                  <a:cubicBezTo>
                    <a:pt x="152" y="32"/>
                    <a:pt x="152" y="32"/>
                    <a:pt x="152" y="32"/>
                  </a:cubicBezTo>
                  <a:cubicBezTo>
                    <a:pt x="158" y="29"/>
                    <a:pt x="161" y="23"/>
                    <a:pt x="161" y="17"/>
                  </a:cubicBezTo>
                  <a:cubicBezTo>
                    <a:pt x="161" y="8"/>
                    <a:pt x="154" y="0"/>
                    <a:pt x="144" y="0"/>
                  </a:cubicBezTo>
                  <a:cubicBezTo>
                    <a:pt x="135" y="0"/>
                    <a:pt x="128" y="8"/>
                    <a:pt x="128" y="17"/>
                  </a:cubicBezTo>
                  <a:cubicBezTo>
                    <a:pt x="128" y="23"/>
                    <a:pt x="131" y="29"/>
                    <a:pt x="137" y="32"/>
                  </a:cubicBezTo>
                  <a:cubicBezTo>
                    <a:pt x="137" y="46"/>
                    <a:pt x="137" y="46"/>
                    <a:pt x="137" y="46"/>
                  </a:cubicBezTo>
                  <a:cubicBezTo>
                    <a:pt x="111" y="46"/>
                    <a:pt x="111" y="46"/>
                    <a:pt x="111" y="46"/>
                  </a:cubicBezTo>
                  <a:cubicBezTo>
                    <a:pt x="111" y="32"/>
                    <a:pt x="111" y="32"/>
                    <a:pt x="111" y="32"/>
                  </a:cubicBezTo>
                  <a:cubicBezTo>
                    <a:pt x="116" y="29"/>
                    <a:pt x="120" y="23"/>
                    <a:pt x="120" y="17"/>
                  </a:cubicBezTo>
                  <a:cubicBezTo>
                    <a:pt x="120" y="8"/>
                    <a:pt x="112" y="0"/>
                    <a:pt x="103" y="0"/>
                  </a:cubicBezTo>
                  <a:cubicBezTo>
                    <a:pt x="94" y="0"/>
                    <a:pt x="86" y="8"/>
                    <a:pt x="86" y="17"/>
                  </a:cubicBezTo>
                  <a:cubicBezTo>
                    <a:pt x="86" y="23"/>
                    <a:pt x="90" y="29"/>
                    <a:pt x="95" y="32"/>
                  </a:cubicBezTo>
                  <a:cubicBezTo>
                    <a:pt x="95" y="46"/>
                    <a:pt x="95" y="46"/>
                    <a:pt x="95" y="46"/>
                  </a:cubicBezTo>
                  <a:cubicBezTo>
                    <a:pt x="87" y="46"/>
                    <a:pt x="87" y="46"/>
                    <a:pt x="87" y="46"/>
                  </a:cubicBezTo>
                  <a:cubicBezTo>
                    <a:pt x="65" y="46"/>
                    <a:pt x="46" y="65"/>
                    <a:pt x="46" y="87"/>
                  </a:cubicBezTo>
                  <a:cubicBezTo>
                    <a:pt x="46" y="95"/>
                    <a:pt x="46" y="95"/>
                    <a:pt x="46" y="95"/>
                  </a:cubicBezTo>
                  <a:cubicBezTo>
                    <a:pt x="32" y="95"/>
                    <a:pt x="32" y="95"/>
                    <a:pt x="32" y="95"/>
                  </a:cubicBezTo>
                  <a:cubicBezTo>
                    <a:pt x="29" y="90"/>
                    <a:pt x="23" y="86"/>
                    <a:pt x="17" y="86"/>
                  </a:cubicBezTo>
                  <a:cubicBezTo>
                    <a:pt x="8" y="86"/>
                    <a:pt x="0" y="94"/>
                    <a:pt x="0" y="103"/>
                  </a:cubicBezTo>
                  <a:cubicBezTo>
                    <a:pt x="0" y="112"/>
                    <a:pt x="8" y="120"/>
                    <a:pt x="17" y="120"/>
                  </a:cubicBezTo>
                  <a:cubicBezTo>
                    <a:pt x="23" y="120"/>
                    <a:pt x="29" y="116"/>
                    <a:pt x="32" y="111"/>
                  </a:cubicBezTo>
                  <a:cubicBezTo>
                    <a:pt x="46" y="111"/>
                    <a:pt x="46" y="111"/>
                    <a:pt x="46" y="111"/>
                  </a:cubicBezTo>
                  <a:cubicBezTo>
                    <a:pt x="46" y="137"/>
                    <a:pt x="46" y="137"/>
                    <a:pt x="46" y="137"/>
                  </a:cubicBezTo>
                  <a:cubicBezTo>
                    <a:pt x="32" y="137"/>
                    <a:pt x="32" y="137"/>
                    <a:pt x="32" y="137"/>
                  </a:cubicBezTo>
                  <a:cubicBezTo>
                    <a:pt x="29" y="131"/>
                    <a:pt x="23" y="128"/>
                    <a:pt x="17" y="128"/>
                  </a:cubicBezTo>
                  <a:cubicBezTo>
                    <a:pt x="8" y="128"/>
                    <a:pt x="0" y="135"/>
                    <a:pt x="0" y="144"/>
                  </a:cubicBezTo>
                  <a:cubicBezTo>
                    <a:pt x="0" y="154"/>
                    <a:pt x="8" y="161"/>
                    <a:pt x="17" y="161"/>
                  </a:cubicBezTo>
                  <a:cubicBezTo>
                    <a:pt x="23" y="161"/>
                    <a:pt x="29" y="158"/>
                    <a:pt x="32" y="152"/>
                  </a:cubicBezTo>
                  <a:cubicBezTo>
                    <a:pt x="46" y="152"/>
                    <a:pt x="46" y="152"/>
                    <a:pt x="46" y="152"/>
                  </a:cubicBezTo>
                  <a:cubicBezTo>
                    <a:pt x="46" y="178"/>
                    <a:pt x="46" y="178"/>
                    <a:pt x="46" y="178"/>
                  </a:cubicBezTo>
                  <a:cubicBezTo>
                    <a:pt x="32" y="178"/>
                    <a:pt x="32" y="178"/>
                    <a:pt x="32" y="178"/>
                  </a:cubicBezTo>
                  <a:cubicBezTo>
                    <a:pt x="29" y="173"/>
                    <a:pt x="23" y="169"/>
                    <a:pt x="17" y="169"/>
                  </a:cubicBezTo>
                  <a:cubicBezTo>
                    <a:pt x="8" y="169"/>
                    <a:pt x="0" y="177"/>
                    <a:pt x="0" y="186"/>
                  </a:cubicBezTo>
                  <a:cubicBezTo>
                    <a:pt x="0" y="195"/>
                    <a:pt x="8" y="203"/>
                    <a:pt x="17" y="203"/>
                  </a:cubicBezTo>
                  <a:cubicBezTo>
                    <a:pt x="23" y="203"/>
                    <a:pt x="29" y="199"/>
                    <a:pt x="32" y="194"/>
                  </a:cubicBezTo>
                  <a:cubicBezTo>
                    <a:pt x="46" y="194"/>
                    <a:pt x="46" y="194"/>
                    <a:pt x="46" y="194"/>
                  </a:cubicBezTo>
                  <a:cubicBezTo>
                    <a:pt x="46" y="219"/>
                    <a:pt x="46" y="219"/>
                    <a:pt x="46" y="219"/>
                  </a:cubicBezTo>
                  <a:cubicBezTo>
                    <a:pt x="32" y="219"/>
                    <a:pt x="32" y="219"/>
                    <a:pt x="32" y="219"/>
                  </a:cubicBezTo>
                  <a:cubicBezTo>
                    <a:pt x="29" y="214"/>
                    <a:pt x="23" y="211"/>
                    <a:pt x="17" y="211"/>
                  </a:cubicBezTo>
                  <a:cubicBezTo>
                    <a:pt x="8" y="211"/>
                    <a:pt x="0" y="218"/>
                    <a:pt x="0" y="227"/>
                  </a:cubicBezTo>
                  <a:cubicBezTo>
                    <a:pt x="0" y="237"/>
                    <a:pt x="8" y="244"/>
                    <a:pt x="17" y="244"/>
                  </a:cubicBezTo>
                  <a:cubicBezTo>
                    <a:pt x="23" y="244"/>
                    <a:pt x="29" y="240"/>
                    <a:pt x="32" y="235"/>
                  </a:cubicBezTo>
                  <a:cubicBezTo>
                    <a:pt x="46" y="235"/>
                    <a:pt x="46" y="235"/>
                    <a:pt x="46" y="235"/>
                  </a:cubicBezTo>
                  <a:cubicBezTo>
                    <a:pt x="46" y="243"/>
                    <a:pt x="46" y="243"/>
                    <a:pt x="46" y="243"/>
                  </a:cubicBezTo>
                  <a:cubicBezTo>
                    <a:pt x="46" y="266"/>
                    <a:pt x="65" y="284"/>
                    <a:pt x="87" y="284"/>
                  </a:cubicBezTo>
                  <a:cubicBezTo>
                    <a:pt x="95" y="284"/>
                    <a:pt x="95" y="284"/>
                    <a:pt x="95" y="284"/>
                  </a:cubicBezTo>
                  <a:cubicBezTo>
                    <a:pt x="95" y="298"/>
                    <a:pt x="95" y="298"/>
                    <a:pt x="95" y="298"/>
                  </a:cubicBezTo>
                  <a:cubicBezTo>
                    <a:pt x="90" y="301"/>
                    <a:pt x="86" y="307"/>
                    <a:pt x="86" y="313"/>
                  </a:cubicBezTo>
                  <a:cubicBezTo>
                    <a:pt x="86" y="322"/>
                    <a:pt x="94" y="330"/>
                    <a:pt x="103" y="330"/>
                  </a:cubicBezTo>
                  <a:cubicBezTo>
                    <a:pt x="112" y="330"/>
                    <a:pt x="120" y="322"/>
                    <a:pt x="120" y="313"/>
                  </a:cubicBezTo>
                  <a:cubicBezTo>
                    <a:pt x="120" y="307"/>
                    <a:pt x="116" y="301"/>
                    <a:pt x="111" y="298"/>
                  </a:cubicBezTo>
                  <a:cubicBezTo>
                    <a:pt x="111" y="284"/>
                    <a:pt x="111" y="284"/>
                    <a:pt x="111" y="284"/>
                  </a:cubicBezTo>
                  <a:cubicBezTo>
                    <a:pt x="137" y="284"/>
                    <a:pt x="137" y="284"/>
                    <a:pt x="137" y="284"/>
                  </a:cubicBezTo>
                  <a:cubicBezTo>
                    <a:pt x="137" y="298"/>
                    <a:pt x="137" y="298"/>
                    <a:pt x="137" y="298"/>
                  </a:cubicBezTo>
                  <a:cubicBezTo>
                    <a:pt x="131" y="301"/>
                    <a:pt x="128" y="307"/>
                    <a:pt x="128" y="313"/>
                  </a:cubicBezTo>
                  <a:cubicBezTo>
                    <a:pt x="128" y="322"/>
                    <a:pt x="135" y="330"/>
                    <a:pt x="144" y="330"/>
                  </a:cubicBezTo>
                  <a:cubicBezTo>
                    <a:pt x="154" y="330"/>
                    <a:pt x="161" y="322"/>
                    <a:pt x="161" y="313"/>
                  </a:cubicBezTo>
                  <a:cubicBezTo>
                    <a:pt x="161" y="307"/>
                    <a:pt x="158" y="301"/>
                    <a:pt x="152" y="298"/>
                  </a:cubicBezTo>
                  <a:cubicBezTo>
                    <a:pt x="152" y="284"/>
                    <a:pt x="152" y="284"/>
                    <a:pt x="152" y="284"/>
                  </a:cubicBezTo>
                  <a:cubicBezTo>
                    <a:pt x="178" y="284"/>
                    <a:pt x="178" y="284"/>
                    <a:pt x="178" y="284"/>
                  </a:cubicBezTo>
                  <a:cubicBezTo>
                    <a:pt x="178" y="298"/>
                    <a:pt x="178" y="298"/>
                    <a:pt x="178" y="298"/>
                  </a:cubicBezTo>
                  <a:cubicBezTo>
                    <a:pt x="173" y="301"/>
                    <a:pt x="169" y="307"/>
                    <a:pt x="169" y="313"/>
                  </a:cubicBezTo>
                  <a:cubicBezTo>
                    <a:pt x="169" y="322"/>
                    <a:pt x="177" y="330"/>
                    <a:pt x="186" y="330"/>
                  </a:cubicBezTo>
                  <a:cubicBezTo>
                    <a:pt x="195" y="330"/>
                    <a:pt x="203" y="322"/>
                    <a:pt x="203" y="313"/>
                  </a:cubicBezTo>
                  <a:cubicBezTo>
                    <a:pt x="203" y="307"/>
                    <a:pt x="199" y="301"/>
                    <a:pt x="194" y="298"/>
                  </a:cubicBezTo>
                  <a:cubicBezTo>
                    <a:pt x="194" y="284"/>
                    <a:pt x="194" y="284"/>
                    <a:pt x="194" y="284"/>
                  </a:cubicBezTo>
                  <a:cubicBezTo>
                    <a:pt x="219" y="284"/>
                    <a:pt x="219" y="284"/>
                    <a:pt x="219" y="284"/>
                  </a:cubicBezTo>
                  <a:cubicBezTo>
                    <a:pt x="219" y="298"/>
                    <a:pt x="219" y="298"/>
                    <a:pt x="219" y="298"/>
                  </a:cubicBezTo>
                  <a:cubicBezTo>
                    <a:pt x="214" y="301"/>
                    <a:pt x="211" y="307"/>
                    <a:pt x="211" y="313"/>
                  </a:cubicBezTo>
                  <a:cubicBezTo>
                    <a:pt x="211" y="322"/>
                    <a:pt x="218" y="330"/>
                    <a:pt x="227" y="330"/>
                  </a:cubicBezTo>
                  <a:cubicBezTo>
                    <a:pt x="237" y="330"/>
                    <a:pt x="244" y="322"/>
                    <a:pt x="244" y="313"/>
                  </a:cubicBezTo>
                  <a:cubicBezTo>
                    <a:pt x="244" y="307"/>
                    <a:pt x="240" y="301"/>
                    <a:pt x="235" y="298"/>
                  </a:cubicBezTo>
                  <a:cubicBezTo>
                    <a:pt x="235" y="284"/>
                    <a:pt x="235" y="284"/>
                    <a:pt x="235" y="284"/>
                  </a:cubicBezTo>
                  <a:cubicBezTo>
                    <a:pt x="243" y="284"/>
                    <a:pt x="243" y="284"/>
                    <a:pt x="243" y="284"/>
                  </a:cubicBezTo>
                  <a:cubicBezTo>
                    <a:pt x="266" y="284"/>
                    <a:pt x="284" y="266"/>
                    <a:pt x="284" y="243"/>
                  </a:cubicBezTo>
                  <a:cubicBezTo>
                    <a:pt x="284" y="235"/>
                    <a:pt x="284" y="235"/>
                    <a:pt x="284" y="235"/>
                  </a:cubicBezTo>
                  <a:cubicBezTo>
                    <a:pt x="298" y="235"/>
                    <a:pt x="298" y="235"/>
                    <a:pt x="298" y="235"/>
                  </a:cubicBezTo>
                  <a:cubicBezTo>
                    <a:pt x="301" y="240"/>
                    <a:pt x="307" y="244"/>
                    <a:pt x="313" y="244"/>
                  </a:cubicBezTo>
                  <a:cubicBezTo>
                    <a:pt x="322" y="244"/>
                    <a:pt x="330" y="237"/>
                    <a:pt x="330" y="227"/>
                  </a:cubicBezTo>
                  <a:cubicBezTo>
                    <a:pt x="330" y="218"/>
                    <a:pt x="322" y="211"/>
                    <a:pt x="313" y="211"/>
                  </a:cubicBezTo>
                  <a:cubicBezTo>
                    <a:pt x="307" y="211"/>
                    <a:pt x="301" y="214"/>
                    <a:pt x="298" y="219"/>
                  </a:cubicBezTo>
                  <a:cubicBezTo>
                    <a:pt x="284" y="219"/>
                    <a:pt x="284" y="219"/>
                    <a:pt x="284" y="219"/>
                  </a:cubicBezTo>
                  <a:cubicBezTo>
                    <a:pt x="284" y="194"/>
                    <a:pt x="284" y="194"/>
                    <a:pt x="284" y="194"/>
                  </a:cubicBezTo>
                  <a:cubicBezTo>
                    <a:pt x="298" y="194"/>
                    <a:pt x="298" y="194"/>
                    <a:pt x="298" y="194"/>
                  </a:cubicBezTo>
                  <a:cubicBezTo>
                    <a:pt x="301" y="199"/>
                    <a:pt x="307" y="203"/>
                    <a:pt x="313" y="203"/>
                  </a:cubicBezTo>
                  <a:cubicBezTo>
                    <a:pt x="322" y="203"/>
                    <a:pt x="330" y="195"/>
                    <a:pt x="330" y="186"/>
                  </a:cubicBezTo>
                  <a:cubicBezTo>
                    <a:pt x="330" y="177"/>
                    <a:pt x="322" y="169"/>
                    <a:pt x="313" y="169"/>
                  </a:cubicBezTo>
                  <a:cubicBezTo>
                    <a:pt x="307" y="169"/>
                    <a:pt x="301" y="173"/>
                    <a:pt x="298" y="178"/>
                  </a:cubicBezTo>
                  <a:cubicBezTo>
                    <a:pt x="284" y="178"/>
                    <a:pt x="284" y="178"/>
                    <a:pt x="284" y="178"/>
                  </a:cubicBezTo>
                  <a:cubicBezTo>
                    <a:pt x="284" y="152"/>
                    <a:pt x="284" y="152"/>
                    <a:pt x="284" y="152"/>
                  </a:cubicBezTo>
                  <a:lnTo>
                    <a:pt x="298" y="152"/>
                  </a:lnTo>
                  <a:close/>
                  <a:moveTo>
                    <a:pt x="165" y="267"/>
                  </a:moveTo>
                  <a:cubicBezTo>
                    <a:pt x="109" y="267"/>
                    <a:pt x="63" y="221"/>
                    <a:pt x="63" y="165"/>
                  </a:cubicBezTo>
                  <a:cubicBezTo>
                    <a:pt x="63" y="109"/>
                    <a:pt x="109" y="63"/>
                    <a:pt x="165" y="63"/>
                  </a:cubicBezTo>
                  <a:cubicBezTo>
                    <a:pt x="221" y="63"/>
                    <a:pt x="267" y="109"/>
                    <a:pt x="267" y="165"/>
                  </a:cubicBezTo>
                  <a:cubicBezTo>
                    <a:pt x="267" y="221"/>
                    <a:pt x="221" y="267"/>
                    <a:pt x="165" y="267"/>
                  </a:cubicBezTo>
                  <a:close/>
                </a:path>
              </a:pathLst>
            </a:cu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53" tIns="107562" rIns="134453" bIns="107562" numCol="1" spcCol="0" rtlCol="0" fromWordArt="0" anchor="ctr" anchorCtr="0" forceAA="0" compatLnSpc="1">
              <a:prstTxWarp prst="textNoShape">
                <a:avLst/>
              </a:prstTxWarp>
              <a:noAutofit/>
            </a:bodyPr>
            <a:lstStyle/>
            <a:p>
              <a:pPr algn="ctr" defTabSz="685512" fontAlgn="base">
                <a:lnSpc>
                  <a:spcPct val="90000"/>
                </a:lnSpc>
                <a:spcBef>
                  <a:spcPct val="0"/>
                </a:spcBef>
                <a:spcAft>
                  <a:spcPct val="0"/>
                </a:spcAft>
                <a:defRPr/>
              </a:pPr>
              <a:r>
                <a:rPr lang="en-US" sz="900">
                  <a:solidFill>
                    <a:srgbClr val="505050">
                      <a:lumMod val="75000"/>
                    </a:srgbClr>
                  </a:solidFill>
                  <a:latin typeface="Segoe UI Semibold" panose="020B0702040204020203" pitchFamily="34" charset="0"/>
                  <a:ea typeface="Segoe UI" pitchFamily="34" charset="0"/>
                  <a:cs typeface="Segoe UI Semibold" panose="020B0702040204020203" pitchFamily="34" charset="0"/>
                </a:rPr>
                <a:t>CPU</a:t>
              </a:r>
              <a:endParaRPr lang="en-US" sz="900" dirty="0">
                <a:solidFill>
                  <a:srgbClr val="505050">
                    <a:lumMod val="75000"/>
                  </a:srgbClr>
                </a:solidFill>
                <a:latin typeface="Segoe UI Semibold" panose="020B0702040204020203" pitchFamily="34" charset="0"/>
                <a:ea typeface="Segoe UI" pitchFamily="34" charset="0"/>
                <a:cs typeface="Segoe UI Semibold" panose="020B0702040204020203" pitchFamily="34" charset="0"/>
              </a:endParaRPr>
            </a:p>
          </p:txBody>
        </p:sp>
        <p:sp>
          <p:nvSpPr>
            <p:cNvPr id="902" name="TextBox 760"/>
            <p:cNvSpPr txBox="1"/>
            <p:nvPr/>
          </p:nvSpPr>
          <p:spPr>
            <a:xfrm>
              <a:off x="7940316" y="6050244"/>
              <a:ext cx="740549" cy="335843"/>
            </a:xfrm>
            <a:prstGeom prst="rect">
              <a:avLst/>
            </a:prstGeom>
            <a:noFill/>
          </p:spPr>
          <p:txBody>
            <a:bodyPr wrap="square" lIns="137148" tIns="109719" rIns="137148" bIns="109719" rtlCol="0">
              <a:spAutoFit/>
            </a:bodyPr>
            <a:lstStyle/>
            <a:p>
              <a:pPr algn="ctr" defTabSz="699491">
                <a:lnSpc>
                  <a:spcPct val="90000"/>
                </a:lnSpc>
                <a:spcAft>
                  <a:spcPts val="450"/>
                </a:spcAft>
                <a:defRPr/>
              </a:pPr>
              <a:r>
                <a:rPr lang="en-US" sz="825" dirty="0">
                  <a:solidFill>
                    <a:srgbClr val="505050">
                      <a:lumMod val="75000"/>
                    </a:srgbClr>
                  </a:solidFill>
                  <a:latin typeface="Segoe UI Semibold" panose="020B0702040204020203" pitchFamily="34" charset="0"/>
                  <a:cs typeface="Segoe UI Semibold" panose="020B0702040204020203" pitchFamily="34" charset="0"/>
                </a:rPr>
                <a:t>40Gb/s</a:t>
              </a:r>
            </a:p>
          </p:txBody>
        </p:sp>
        <p:sp>
          <p:nvSpPr>
            <p:cNvPr id="903" name="TextBox 763"/>
            <p:cNvSpPr txBox="1"/>
            <p:nvPr/>
          </p:nvSpPr>
          <p:spPr>
            <a:xfrm>
              <a:off x="2338274" y="3956874"/>
              <a:ext cx="2692981" cy="286232"/>
            </a:xfrm>
            <a:prstGeom prst="rect">
              <a:avLst/>
            </a:prstGeom>
          </p:spPr>
          <p:txBody>
            <a:bodyPr wrap="none">
              <a:spAutoFit/>
            </a:bodyPr>
            <a:lstStyle>
              <a:defPPr>
                <a:defRPr lang="en-US"/>
              </a:defPPr>
              <a:lvl1pPr marR="0" lvl="0" indent="0" fontAlgn="auto">
                <a:lnSpc>
                  <a:spcPct val="90000"/>
                </a:lnSpc>
                <a:spcBef>
                  <a:spcPts val="0"/>
                </a:spcBef>
                <a:spcAft>
                  <a:spcPts val="587"/>
                </a:spcAft>
                <a:buClrTx/>
                <a:buSzTx/>
                <a:buFontTx/>
                <a:buNone/>
                <a:tabLst/>
                <a:defRPr kumimoji="0" sz="1400" b="0" i="0" u="none" strike="noStrike" cap="none" spc="0" normalizeH="0" baseline="0">
                  <a:ln>
                    <a:noFill/>
                  </a:ln>
                  <a:solidFill>
                    <a:srgbClr val="505050">
                      <a:lumMod val="75000"/>
                    </a:srgbClr>
                  </a:solidFill>
                  <a:effectLst/>
                  <a:uLnTx/>
                  <a:uFillTx/>
                  <a:latin typeface="Segoe UI Semilight"/>
                </a:defRPr>
              </a:lvl1pPr>
            </a:lstStyle>
            <a:p>
              <a:r>
                <a:rPr lang="zh-CN" altLang="en-US" dirty="0"/>
                <a:t>可编程网卡组成的硬件加速平面</a:t>
              </a:r>
              <a:endParaRPr lang="en-US" dirty="0"/>
            </a:p>
          </p:txBody>
        </p:sp>
        <p:grpSp>
          <p:nvGrpSpPr>
            <p:cNvPr id="904" name="Group 155"/>
            <p:cNvGrpSpPr/>
            <p:nvPr/>
          </p:nvGrpSpPr>
          <p:grpSpPr>
            <a:xfrm>
              <a:off x="1239062" y="4557816"/>
              <a:ext cx="1236902" cy="288272"/>
              <a:chOff x="1858276" y="4412179"/>
              <a:chExt cx="1649343" cy="384395"/>
            </a:xfrm>
          </p:grpSpPr>
          <p:sp>
            <p:nvSpPr>
              <p:cNvPr id="1036" name="Parallelogram 152"/>
              <p:cNvSpPr/>
              <p:nvPr/>
            </p:nvSpPr>
            <p:spPr bwMode="auto">
              <a:xfrm>
                <a:off x="1858276" y="4475633"/>
                <a:ext cx="1649343" cy="320941"/>
              </a:xfrm>
              <a:prstGeom prst="parallelogram">
                <a:avLst>
                  <a:gd name="adj" fmla="val 194851"/>
                </a:avLst>
              </a:prstGeom>
              <a:solidFill>
                <a:schemeClr val="bg1">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37" name="Rectangle 153"/>
              <p:cNvSpPr/>
              <p:nvPr/>
            </p:nvSpPr>
            <p:spPr>
              <a:xfrm>
                <a:off x="2058565" y="4412179"/>
                <a:ext cx="1283707" cy="369363"/>
              </a:xfrm>
              <a:prstGeom prst="rect">
                <a:avLst/>
              </a:prstGeom>
            </p:spPr>
            <p:txBody>
              <a:bodyPr wrap="square">
                <a:spAutoFit/>
              </a:bodyPr>
              <a:lstStyle/>
              <a:p>
                <a:pPr algn="ctr" defTabSz="699491">
                  <a:defRPr/>
                </a:pPr>
                <a:r>
                  <a:rPr lang="zh-CN" altLang="en-US" sz="1200" dirty="0">
                    <a:solidFill>
                      <a:srgbClr val="505050">
                        <a:lumMod val="50000"/>
                      </a:srgbClr>
                    </a:solidFill>
                    <a:latin typeface="Segoe UI Semibold" panose="020B0702040204020203" pitchFamily="34" charset="0"/>
                    <a:cs typeface="Segoe UI Semibold" panose="020B0702040204020203" pitchFamily="34" charset="0"/>
                  </a:rPr>
                  <a:t>搜索引擎</a:t>
                </a:r>
                <a:endParaRPr lang="en-US" sz="1200" dirty="0">
                  <a:solidFill>
                    <a:srgbClr val="505050">
                      <a:lumMod val="50000"/>
                    </a:srgbClr>
                  </a:solidFill>
                  <a:latin typeface="Segoe UI Semibold" panose="020B0702040204020203" pitchFamily="34" charset="0"/>
                  <a:cs typeface="Segoe UI Semibold" panose="020B0702040204020203" pitchFamily="34" charset="0"/>
                </a:endParaRPr>
              </a:p>
            </p:txBody>
          </p:sp>
        </p:grpSp>
        <p:grpSp>
          <p:nvGrpSpPr>
            <p:cNvPr id="905" name="Group 154"/>
            <p:cNvGrpSpPr/>
            <p:nvPr/>
          </p:nvGrpSpPr>
          <p:grpSpPr>
            <a:xfrm>
              <a:off x="1924178" y="4233442"/>
              <a:ext cx="1196846" cy="276999"/>
              <a:chOff x="2771841" y="3960753"/>
              <a:chExt cx="1595931" cy="387666"/>
            </a:xfrm>
          </p:grpSpPr>
          <p:sp>
            <p:nvSpPr>
              <p:cNvPr id="1034" name="Parallelogram 765"/>
              <p:cNvSpPr/>
              <p:nvPr/>
            </p:nvSpPr>
            <p:spPr bwMode="auto">
              <a:xfrm>
                <a:off x="2771841" y="4010867"/>
                <a:ext cx="1595931" cy="320941"/>
              </a:xfrm>
              <a:prstGeom prst="parallelogram">
                <a:avLst>
                  <a:gd name="adj" fmla="val 191853"/>
                </a:avLst>
              </a:prstGeom>
              <a:solidFill>
                <a:schemeClr val="bg1">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35" name="Rectangle 766"/>
              <p:cNvSpPr/>
              <p:nvPr/>
            </p:nvSpPr>
            <p:spPr>
              <a:xfrm>
                <a:off x="2925805" y="3960753"/>
                <a:ext cx="1219630" cy="387666"/>
              </a:xfrm>
              <a:prstGeom prst="rect">
                <a:avLst/>
              </a:prstGeom>
            </p:spPr>
            <p:txBody>
              <a:bodyPr wrap="square">
                <a:spAutoFit/>
              </a:bodyPr>
              <a:lstStyle/>
              <a:p>
                <a:pPr algn="ctr" defTabSz="699491">
                  <a:defRPr/>
                </a:pPr>
                <a:r>
                  <a:rPr lang="zh-CN" altLang="en-US" sz="1200" dirty="0">
                    <a:solidFill>
                      <a:srgbClr val="505050">
                        <a:lumMod val="50000"/>
                      </a:srgbClr>
                    </a:solidFill>
                    <a:latin typeface="Segoe UI Semibold" panose="020B0702040204020203" pitchFamily="34" charset="0"/>
                    <a:cs typeface="Segoe UI Semibold" panose="020B0702040204020203" pitchFamily="34" charset="0"/>
                  </a:rPr>
                  <a:t>深度学习</a:t>
                </a:r>
                <a:endParaRPr lang="en-US" sz="1200" dirty="0">
                  <a:solidFill>
                    <a:srgbClr val="505050">
                      <a:lumMod val="50000"/>
                    </a:srgbClr>
                  </a:solidFill>
                  <a:latin typeface="Segoe UI Semibold" panose="020B0702040204020203" pitchFamily="34" charset="0"/>
                  <a:cs typeface="Segoe UI Semibold" panose="020B0702040204020203" pitchFamily="34" charset="0"/>
                </a:endParaRPr>
              </a:p>
            </p:txBody>
          </p:sp>
        </p:grpSp>
        <p:grpSp>
          <p:nvGrpSpPr>
            <p:cNvPr id="906" name="Group 767"/>
            <p:cNvGrpSpPr/>
            <p:nvPr/>
          </p:nvGrpSpPr>
          <p:grpSpPr>
            <a:xfrm>
              <a:off x="2524775" y="4647224"/>
              <a:ext cx="1236902" cy="302710"/>
              <a:chOff x="2738345" y="4010867"/>
              <a:chExt cx="1649343" cy="403647"/>
            </a:xfrm>
          </p:grpSpPr>
          <p:sp>
            <p:nvSpPr>
              <p:cNvPr id="1032" name="Parallelogram 768"/>
              <p:cNvSpPr/>
              <p:nvPr/>
            </p:nvSpPr>
            <p:spPr bwMode="auto">
              <a:xfrm>
                <a:off x="2738345" y="4010867"/>
                <a:ext cx="1649343" cy="320941"/>
              </a:xfrm>
              <a:prstGeom prst="parallelogram">
                <a:avLst>
                  <a:gd name="adj" fmla="val 194851"/>
                </a:avLst>
              </a:prstGeom>
              <a:solidFill>
                <a:schemeClr val="bg1">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33" name="Rectangle 769"/>
              <p:cNvSpPr/>
              <p:nvPr/>
            </p:nvSpPr>
            <p:spPr>
              <a:xfrm>
                <a:off x="2882111" y="4045151"/>
                <a:ext cx="1263322" cy="369363"/>
              </a:xfrm>
              <a:prstGeom prst="rect">
                <a:avLst/>
              </a:prstGeom>
            </p:spPr>
            <p:txBody>
              <a:bodyPr wrap="square">
                <a:spAutoFit/>
              </a:bodyPr>
              <a:lstStyle/>
              <a:p>
                <a:pPr algn="ctr" defTabSz="699491">
                  <a:defRPr/>
                </a:pPr>
                <a:r>
                  <a:rPr lang="zh-CN" altLang="en-US" sz="1200" dirty="0">
                    <a:solidFill>
                      <a:srgbClr val="505050">
                        <a:lumMod val="50000"/>
                      </a:srgbClr>
                    </a:solidFill>
                    <a:latin typeface="Segoe UI Semibold" panose="020B0702040204020203" pitchFamily="34" charset="0"/>
                    <a:cs typeface="Segoe UI Semibold" panose="020B0702040204020203" pitchFamily="34" charset="0"/>
                  </a:rPr>
                  <a:t>加密解密</a:t>
                </a:r>
                <a:endParaRPr lang="en-US" sz="1200" dirty="0">
                  <a:solidFill>
                    <a:srgbClr val="505050">
                      <a:lumMod val="50000"/>
                    </a:srgbClr>
                  </a:solidFill>
                  <a:latin typeface="Segoe UI Semibold" panose="020B0702040204020203" pitchFamily="34" charset="0"/>
                  <a:cs typeface="Segoe UI Semibold" panose="020B0702040204020203" pitchFamily="34" charset="0"/>
                </a:endParaRPr>
              </a:p>
            </p:txBody>
          </p:sp>
        </p:grpSp>
        <p:grpSp>
          <p:nvGrpSpPr>
            <p:cNvPr id="907" name="Group 770"/>
            <p:cNvGrpSpPr/>
            <p:nvPr/>
          </p:nvGrpSpPr>
          <p:grpSpPr>
            <a:xfrm>
              <a:off x="2985802" y="4308078"/>
              <a:ext cx="1236902" cy="302710"/>
              <a:chOff x="2738345" y="4010867"/>
              <a:chExt cx="1649343" cy="403647"/>
            </a:xfrm>
          </p:grpSpPr>
          <p:sp>
            <p:nvSpPr>
              <p:cNvPr id="1030" name="Parallelogram 771"/>
              <p:cNvSpPr/>
              <p:nvPr/>
            </p:nvSpPr>
            <p:spPr bwMode="auto">
              <a:xfrm>
                <a:off x="2738345" y="4010867"/>
                <a:ext cx="1649343" cy="320941"/>
              </a:xfrm>
              <a:prstGeom prst="parallelogram">
                <a:avLst>
                  <a:gd name="adj" fmla="val 194851"/>
                </a:avLst>
              </a:prstGeom>
              <a:solidFill>
                <a:schemeClr val="bg1">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31" name="Rectangle 772"/>
              <p:cNvSpPr/>
              <p:nvPr/>
            </p:nvSpPr>
            <p:spPr>
              <a:xfrm>
                <a:off x="3091216" y="4045151"/>
                <a:ext cx="1054216" cy="369363"/>
              </a:xfrm>
              <a:prstGeom prst="rect">
                <a:avLst/>
              </a:prstGeom>
            </p:spPr>
            <p:txBody>
              <a:bodyPr wrap="square">
                <a:spAutoFit/>
              </a:bodyPr>
              <a:lstStyle/>
              <a:p>
                <a:pPr algn="ctr" defTabSz="699491">
                  <a:defRPr/>
                </a:pPr>
                <a:r>
                  <a:rPr lang="zh-CN" altLang="en-US" sz="1200" dirty="0">
                    <a:solidFill>
                      <a:srgbClr val="505050">
                        <a:lumMod val="50000"/>
                      </a:srgbClr>
                    </a:solidFill>
                    <a:latin typeface="Segoe UI Semibold" panose="020B0702040204020203" pitchFamily="34" charset="0"/>
                    <a:cs typeface="Segoe UI Semibold" panose="020B0702040204020203" pitchFamily="34" charset="0"/>
                  </a:rPr>
                  <a:t>数据库</a:t>
                </a:r>
                <a:endParaRPr lang="en-US" sz="1200" dirty="0">
                  <a:solidFill>
                    <a:srgbClr val="505050">
                      <a:lumMod val="50000"/>
                    </a:srgbClr>
                  </a:solidFill>
                  <a:latin typeface="Segoe UI Semibold" panose="020B0702040204020203" pitchFamily="34" charset="0"/>
                  <a:cs typeface="Segoe UI Semibold" panose="020B0702040204020203" pitchFamily="34" charset="0"/>
                </a:endParaRPr>
              </a:p>
            </p:txBody>
          </p:sp>
        </p:grpSp>
        <p:sp>
          <p:nvSpPr>
            <p:cNvPr id="908" name="Arrow: Up-Down 775"/>
            <p:cNvSpPr/>
            <p:nvPr/>
          </p:nvSpPr>
          <p:spPr bwMode="auto">
            <a:xfrm>
              <a:off x="2733672" y="5009184"/>
              <a:ext cx="345683" cy="507177"/>
            </a:xfrm>
            <a:prstGeom prst="upDownArrow">
              <a:avLst>
                <a:gd name="adj1" fmla="val 42221"/>
                <a:gd name="adj2" fmla="val 28607"/>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909" name="highlighted CPUs"/>
            <p:cNvGrpSpPr/>
            <p:nvPr/>
          </p:nvGrpSpPr>
          <p:grpSpPr>
            <a:xfrm>
              <a:off x="983519" y="3789447"/>
              <a:ext cx="3659222" cy="1296479"/>
              <a:chOff x="655637" y="4106862"/>
              <a:chExt cx="4879378" cy="1728785"/>
            </a:xfrm>
            <a:noFill/>
            <a:scene3d>
              <a:camera prst="orthographicFront">
                <a:rot lat="17099985" lon="21599989" rev="0"/>
              </a:camera>
              <a:lightRig rig="threePt" dir="t"/>
            </a:scene3d>
          </p:grpSpPr>
          <p:sp>
            <p:nvSpPr>
              <p:cNvPr id="918" name="Oval 712"/>
              <p:cNvSpPr/>
              <p:nvPr/>
            </p:nvSpPr>
            <p:spPr bwMode="auto">
              <a:xfrm>
                <a:off x="1389290" y="4106862"/>
                <a:ext cx="228600" cy="228600"/>
              </a:xfrm>
              <a:prstGeom prst="ellipse">
                <a:avLst/>
              </a:prstGeom>
              <a:solidFill>
                <a:schemeClr val="tx2"/>
              </a:solid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19" name="Oval 713"/>
              <p:cNvSpPr/>
              <p:nvPr/>
            </p:nvSpPr>
            <p:spPr bwMode="auto">
              <a:xfrm>
                <a:off x="1267017" y="4356893"/>
                <a:ext cx="228600" cy="228600"/>
              </a:xfrm>
              <a:prstGeom prst="ellipse">
                <a:avLst/>
              </a:prstGeom>
              <a:solidFill>
                <a:schemeClr val="tx2"/>
              </a:solid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20" name="Oval 714"/>
              <p:cNvSpPr/>
              <p:nvPr/>
            </p:nvSpPr>
            <p:spPr bwMode="auto">
              <a:xfrm>
                <a:off x="1144741" y="4606924"/>
                <a:ext cx="228600" cy="228600"/>
              </a:xfrm>
              <a:prstGeom prst="ellipse">
                <a:avLst/>
              </a:prstGeom>
              <a:solidFill>
                <a:schemeClr val="tx2"/>
              </a:solid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21" name="Oval 715"/>
              <p:cNvSpPr/>
              <p:nvPr/>
            </p:nvSpPr>
            <p:spPr bwMode="auto">
              <a:xfrm>
                <a:off x="1022465"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22" name="Oval 716"/>
              <p:cNvSpPr/>
              <p:nvPr/>
            </p:nvSpPr>
            <p:spPr bwMode="auto">
              <a:xfrm>
                <a:off x="900189"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23" name="Oval 717"/>
              <p:cNvSpPr/>
              <p:nvPr/>
            </p:nvSpPr>
            <p:spPr bwMode="auto">
              <a:xfrm>
                <a:off x="777913"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24" name="Oval 718"/>
              <p:cNvSpPr/>
              <p:nvPr/>
            </p:nvSpPr>
            <p:spPr bwMode="auto">
              <a:xfrm>
                <a:off x="655637" y="5607047"/>
                <a:ext cx="228600" cy="228600"/>
              </a:xfrm>
              <a:prstGeom prst="ellipse">
                <a:avLst/>
              </a:prstGeom>
              <a:no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25" name="Oval 719"/>
              <p:cNvSpPr/>
              <p:nvPr/>
            </p:nvSpPr>
            <p:spPr bwMode="auto">
              <a:xfrm>
                <a:off x="1650432" y="4106862"/>
                <a:ext cx="228600" cy="228600"/>
              </a:xfrm>
              <a:prstGeom prst="ellipse">
                <a:avLst/>
              </a:prstGeom>
              <a:solidFill>
                <a:schemeClr val="tx2"/>
              </a:solid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26" name="Oval 720"/>
              <p:cNvSpPr/>
              <p:nvPr/>
            </p:nvSpPr>
            <p:spPr bwMode="auto">
              <a:xfrm>
                <a:off x="1528159" y="4356893"/>
                <a:ext cx="228600" cy="228600"/>
              </a:xfrm>
              <a:prstGeom prst="ellipse">
                <a:avLst/>
              </a:prstGeom>
              <a:solidFill>
                <a:schemeClr val="tx2"/>
              </a:solid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27" name="Oval 721"/>
              <p:cNvSpPr/>
              <p:nvPr/>
            </p:nvSpPr>
            <p:spPr bwMode="auto">
              <a:xfrm>
                <a:off x="1405883" y="4606924"/>
                <a:ext cx="228600" cy="228600"/>
              </a:xfrm>
              <a:prstGeom prst="ellipse">
                <a:avLst/>
              </a:prstGeom>
              <a:solidFill>
                <a:schemeClr val="tx2"/>
              </a:solid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28" name="Oval 722"/>
              <p:cNvSpPr/>
              <p:nvPr/>
            </p:nvSpPr>
            <p:spPr bwMode="auto">
              <a:xfrm>
                <a:off x="1283607"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29" name="Oval 723"/>
              <p:cNvSpPr/>
              <p:nvPr/>
            </p:nvSpPr>
            <p:spPr bwMode="auto">
              <a:xfrm>
                <a:off x="1161331"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30" name="Oval 724"/>
              <p:cNvSpPr/>
              <p:nvPr/>
            </p:nvSpPr>
            <p:spPr bwMode="auto">
              <a:xfrm>
                <a:off x="1039055"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31" name="Oval 725"/>
              <p:cNvSpPr/>
              <p:nvPr/>
            </p:nvSpPr>
            <p:spPr bwMode="auto">
              <a:xfrm>
                <a:off x="916779" y="5607047"/>
                <a:ext cx="228600" cy="228600"/>
              </a:xfrm>
              <a:prstGeom prst="ellipse">
                <a:avLst/>
              </a:prstGeom>
              <a:no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32" name="Oval 726"/>
              <p:cNvSpPr/>
              <p:nvPr/>
            </p:nvSpPr>
            <p:spPr bwMode="auto">
              <a:xfrm>
                <a:off x="1911574" y="4106862"/>
                <a:ext cx="228600" cy="228600"/>
              </a:xfrm>
              <a:prstGeom prst="ellipse">
                <a:avLst/>
              </a:prstGeom>
              <a:solidFill>
                <a:schemeClr val="tx2"/>
              </a:solid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33" name="Oval 727"/>
              <p:cNvSpPr/>
              <p:nvPr/>
            </p:nvSpPr>
            <p:spPr bwMode="auto">
              <a:xfrm>
                <a:off x="1789301" y="4356893"/>
                <a:ext cx="228600" cy="228600"/>
              </a:xfrm>
              <a:prstGeom prst="ellipse">
                <a:avLst/>
              </a:prstGeom>
              <a:solidFill>
                <a:schemeClr val="tx2"/>
              </a:solid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34" name="Oval 728"/>
              <p:cNvSpPr/>
              <p:nvPr/>
            </p:nvSpPr>
            <p:spPr bwMode="auto">
              <a:xfrm>
                <a:off x="1667025" y="4606924"/>
                <a:ext cx="228600" cy="228600"/>
              </a:xfrm>
              <a:prstGeom prst="ellipse">
                <a:avLst/>
              </a:prstGeom>
              <a:solidFill>
                <a:schemeClr val="tx2"/>
              </a:solid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35" name="Oval 730"/>
              <p:cNvSpPr/>
              <p:nvPr/>
            </p:nvSpPr>
            <p:spPr bwMode="auto">
              <a:xfrm>
                <a:off x="1544749"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36" name="Oval 748"/>
              <p:cNvSpPr/>
              <p:nvPr/>
            </p:nvSpPr>
            <p:spPr bwMode="auto">
              <a:xfrm>
                <a:off x="1422473"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37" name="Oval 752"/>
              <p:cNvSpPr/>
              <p:nvPr/>
            </p:nvSpPr>
            <p:spPr bwMode="auto">
              <a:xfrm>
                <a:off x="1300197"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38" name="Oval 754"/>
              <p:cNvSpPr/>
              <p:nvPr/>
            </p:nvSpPr>
            <p:spPr bwMode="auto">
              <a:xfrm>
                <a:off x="1177921"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39" name="Oval 776"/>
              <p:cNvSpPr/>
              <p:nvPr/>
            </p:nvSpPr>
            <p:spPr bwMode="auto">
              <a:xfrm>
                <a:off x="2172716"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40" name="Oval 777"/>
              <p:cNvSpPr/>
              <p:nvPr/>
            </p:nvSpPr>
            <p:spPr bwMode="auto">
              <a:xfrm>
                <a:off x="2050443"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41" name="Oval 778"/>
              <p:cNvSpPr/>
              <p:nvPr/>
            </p:nvSpPr>
            <p:spPr bwMode="auto">
              <a:xfrm>
                <a:off x="1928167"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42" name="Oval 779"/>
              <p:cNvSpPr/>
              <p:nvPr/>
            </p:nvSpPr>
            <p:spPr bwMode="auto">
              <a:xfrm>
                <a:off x="1805891"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43" name="Oval 780"/>
              <p:cNvSpPr/>
              <p:nvPr/>
            </p:nvSpPr>
            <p:spPr bwMode="auto">
              <a:xfrm>
                <a:off x="1683615"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44" name="Oval 781"/>
              <p:cNvSpPr/>
              <p:nvPr/>
            </p:nvSpPr>
            <p:spPr bwMode="auto">
              <a:xfrm>
                <a:off x="1561339"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45" name="Oval 782"/>
              <p:cNvSpPr/>
              <p:nvPr/>
            </p:nvSpPr>
            <p:spPr bwMode="auto">
              <a:xfrm>
                <a:off x="1439063"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46" name="Oval 783"/>
              <p:cNvSpPr/>
              <p:nvPr/>
            </p:nvSpPr>
            <p:spPr bwMode="auto">
              <a:xfrm>
                <a:off x="2433858"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47" name="Oval 784"/>
              <p:cNvSpPr/>
              <p:nvPr/>
            </p:nvSpPr>
            <p:spPr bwMode="auto">
              <a:xfrm>
                <a:off x="2311585"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48" name="Oval 785"/>
              <p:cNvSpPr/>
              <p:nvPr/>
            </p:nvSpPr>
            <p:spPr bwMode="auto">
              <a:xfrm>
                <a:off x="2189309"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49" name="Oval 786"/>
              <p:cNvSpPr/>
              <p:nvPr/>
            </p:nvSpPr>
            <p:spPr bwMode="auto">
              <a:xfrm>
                <a:off x="2067033"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50" name="Oval 787"/>
              <p:cNvSpPr/>
              <p:nvPr/>
            </p:nvSpPr>
            <p:spPr bwMode="auto">
              <a:xfrm>
                <a:off x="1944757"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51" name="Oval 788"/>
              <p:cNvSpPr/>
              <p:nvPr/>
            </p:nvSpPr>
            <p:spPr bwMode="auto">
              <a:xfrm>
                <a:off x="1822481"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52" name="Oval 789"/>
              <p:cNvSpPr/>
              <p:nvPr/>
            </p:nvSpPr>
            <p:spPr bwMode="auto">
              <a:xfrm>
                <a:off x="1700205"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53" name="Oval 790"/>
              <p:cNvSpPr/>
              <p:nvPr/>
            </p:nvSpPr>
            <p:spPr bwMode="auto">
              <a:xfrm>
                <a:off x="2695000"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54" name="Oval 791"/>
              <p:cNvSpPr/>
              <p:nvPr/>
            </p:nvSpPr>
            <p:spPr bwMode="auto">
              <a:xfrm>
                <a:off x="2572727"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55" name="Oval 792"/>
              <p:cNvSpPr/>
              <p:nvPr/>
            </p:nvSpPr>
            <p:spPr bwMode="auto">
              <a:xfrm>
                <a:off x="2450451"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56" name="Oval 793"/>
              <p:cNvSpPr/>
              <p:nvPr/>
            </p:nvSpPr>
            <p:spPr bwMode="auto">
              <a:xfrm>
                <a:off x="2328175"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57" name="Oval 794"/>
              <p:cNvSpPr/>
              <p:nvPr/>
            </p:nvSpPr>
            <p:spPr bwMode="auto">
              <a:xfrm>
                <a:off x="2205899"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58" name="Oval 795"/>
              <p:cNvSpPr/>
              <p:nvPr/>
            </p:nvSpPr>
            <p:spPr bwMode="auto">
              <a:xfrm>
                <a:off x="2083623"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59" name="Oval 796"/>
              <p:cNvSpPr/>
              <p:nvPr/>
            </p:nvSpPr>
            <p:spPr bwMode="auto">
              <a:xfrm>
                <a:off x="1961347"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60" name="Oval 797"/>
              <p:cNvSpPr/>
              <p:nvPr/>
            </p:nvSpPr>
            <p:spPr bwMode="auto">
              <a:xfrm>
                <a:off x="2956142"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61" name="Oval 798"/>
              <p:cNvSpPr/>
              <p:nvPr/>
            </p:nvSpPr>
            <p:spPr bwMode="auto">
              <a:xfrm>
                <a:off x="2833869"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62" name="Oval 799"/>
              <p:cNvSpPr/>
              <p:nvPr/>
            </p:nvSpPr>
            <p:spPr bwMode="auto">
              <a:xfrm>
                <a:off x="2711593"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63" name="Oval 800"/>
              <p:cNvSpPr/>
              <p:nvPr/>
            </p:nvSpPr>
            <p:spPr bwMode="auto">
              <a:xfrm>
                <a:off x="2589317"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64" name="Oval 801"/>
              <p:cNvSpPr/>
              <p:nvPr/>
            </p:nvSpPr>
            <p:spPr bwMode="auto">
              <a:xfrm>
                <a:off x="2467041"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65" name="Oval 802"/>
              <p:cNvSpPr/>
              <p:nvPr/>
            </p:nvSpPr>
            <p:spPr bwMode="auto">
              <a:xfrm>
                <a:off x="2344765"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66" name="Oval 803"/>
              <p:cNvSpPr/>
              <p:nvPr/>
            </p:nvSpPr>
            <p:spPr bwMode="auto">
              <a:xfrm>
                <a:off x="2222489"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67" name="Oval 804"/>
              <p:cNvSpPr/>
              <p:nvPr/>
            </p:nvSpPr>
            <p:spPr bwMode="auto">
              <a:xfrm>
                <a:off x="3217284"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68" name="Oval 805"/>
              <p:cNvSpPr/>
              <p:nvPr/>
            </p:nvSpPr>
            <p:spPr bwMode="auto">
              <a:xfrm>
                <a:off x="3095011"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69" name="Oval 806"/>
              <p:cNvSpPr/>
              <p:nvPr/>
            </p:nvSpPr>
            <p:spPr bwMode="auto">
              <a:xfrm>
                <a:off x="2972735"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70" name="Oval 807"/>
              <p:cNvSpPr/>
              <p:nvPr/>
            </p:nvSpPr>
            <p:spPr bwMode="auto">
              <a:xfrm>
                <a:off x="2850459"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71" name="Oval 808"/>
              <p:cNvSpPr/>
              <p:nvPr/>
            </p:nvSpPr>
            <p:spPr bwMode="auto">
              <a:xfrm>
                <a:off x="2728183"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72" name="Oval 809"/>
              <p:cNvSpPr/>
              <p:nvPr/>
            </p:nvSpPr>
            <p:spPr bwMode="auto">
              <a:xfrm>
                <a:off x="2605907"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73" name="Oval 810"/>
              <p:cNvSpPr/>
              <p:nvPr/>
            </p:nvSpPr>
            <p:spPr bwMode="auto">
              <a:xfrm>
                <a:off x="2483631"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74" name="Oval 811"/>
              <p:cNvSpPr/>
              <p:nvPr/>
            </p:nvSpPr>
            <p:spPr bwMode="auto">
              <a:xfrm>
                <a:off x="3478426"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75" name="Oval 812"/>
              <p:cNvSpPr/>
              <p:nvPr/>
            </p:nvSpPr>
            <p:spPr bwMode="auto">
              <a:xfrm>
                <a:off x="3356153"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76" name="Oval 813"/>
              <p:cNvSpPr/>
              <p:nvPr/>
            </p:nvSpPr>
            <p:spPr bwMode="auto">
              <a:xfrm>
                <a:off x="3233877"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77" name="Oval 814"/>
              <p:cNvSpPr/>
              <p:nvPr/>
            </p:nvSpPr>
            <p:spPr bwMode="auto">
              <a:xfrm>
                <a:off x="3111601"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78" name="Oval 815"/>
              <p:cNvSpPr/>
              <p:nvPr/>
            </p:nvSpPr>
            <p:spPr bwMode="auto">
              <a:xfrm>
                <a:off x="2989325"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79" name="Oval 816"/>
              <p:cNvSpPr/>
              <p:nvPr/>
            </p:nvSpPr>
            <p:spPr bwMode="auto">
              <a:xfrm>
                <a:off x="2867049"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80" name="Oval 817"/>
              <p:cNvSpPr/>
              <p:nvPr/>
            </p:nvSpPr>
            <p:spPr bwMode="auto">
              <a:xfrm>
                <a:off x="2744773"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81" name="Oval 818"/>
              <p:cNvSpPr/>
              <p:nvPr/>
            </p:nvSpPr>
            <p:spPr bwMode="auto">
              <a:xfrm>
                <a:off x="3739568"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82" name="Oval 819"/>
              <p:cNvSpPr/>
              <p:nvPr/>
            </p:nvSpPr>
            <p:spPr bwMode="auto">
              <a:xfrm>
                <a:off x="3617295"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83" name="Oval 820"/>
              <p:cNvSpPr/>
              <p:nvPr/>
            </p:nvSpPr>
            <p:spPr bwMode="auto">
              <a:xfrm>
                <a:off x="3495019"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84" name="Oval 821"/>
              <p:cNvSpPr/>
              <p:nvPr/>
            </p:nvSpPr>
            <p:spPr bwMode="auto">
              <a:xfrm>
                <a:off x="3372743"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85" name="Oval 822"/>
              <p:cNvSpPr/>
              <p:nvPr/>
            </p:nvSpPr>
            <p:spPr bwMode="auto">
              <a:xfrm>
                <a:off x="3250467"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86" name="Oval 823"/>
              <p:cNvSpPr/>
              <p:nvPr/>
            </p:nvSpPr>
            <p:spPr bwMode="auto">
              <a:xfrm>
                <a:off x="3128191"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87" name="Oval 824"/>
              <p:cNvSpPr/>
              <p:nvPr/>
            </p:nvSpPr>
            <p:spPr bwMode="auto">
              <a:xfrm>
                <a:off x="3005915"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88" name="Oval 825"/>
              <p:cNvSpPr/>
              <p:nvPr/>
            </p:nvSpPr>
            <p:spPr bwMode="auto">
              <a:xfrm>
                <a:off x="4000710"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89" name="Oval 826"/>
              <p:cNvSpPr/>
              <p:nvPr/>
            </p:nvSpPr>
            <p:spPr bwMode="auto">
              <a:xfrm>
                <a:off x="3878437"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90" name="Oval 827"/>
              <p:cNvSpPr/>
              <p:nvPr/>
            </p:nvSpPr>
            <p:spPr bwMode="auto">
              <a:xfrm>
                <a:off x="3756161"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91" name="Oval 828"/>
              <p:cNvSpPr/>
              <p:nvPr/>
            </p:nvSpPr>
            <p:spPr bwMode="auto">
              <a:xfrm>
                <a:off x="3633885"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92" name="Oval 829"/>
              <p:cNvSpPr/>
              <p:nvPr/>
            </p:nvSpPr>
            <p:spPr bwMode="auto">
              <a:xfrm>
                <a:off x="3511609"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93" name="Oval 830"/>
              <p:cNvSpPr/>
              <p:nvPr/>
            </p:nvSpPr>
            <p:spPr bwMode="auto">
              <a:xfrm>
                <a:off x="3389333"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94" name="Oval 831"/>
              <p:cNvSpPr/>
              <p:nvPr/>
            </p:nvSpPr>
            <p:spPr bwMode="auto">
              <a:xfrm>
                <a:off x="3267057"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95" name="Oval 832"/>
              <p:cNvSpPr/>
              <p:nvPr/>
            </p:nvSpPr>
            <p:spPr bwMode="auto">
              <a:xfrm>
                <a:off x="4261852"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96" name="Oval 833"/>
              <p:cNvSpPr/>
              <p:nvPr/>
            </p:nvSpPr>
            <p:spPr bwMode="auto">
              <a:xfrm>
                <a:off x="4139579"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97" name="Oval 834"/>
              <p:cNvSpPr/>
              <p:nvPr/>
            </p:nvSpPr>
            <p:spPr bwMode="auto">
              <a:xfrm>
                <a:off x="4017303"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98" name="Oval 835"/>
              <p:cNvSpPr/>
              <p:nvPr/>
            </p:nvSpPr>
            <p:spPr bwMode="auto">
              <a:xfrm>
                <a:off x="3895027"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99" name="Oval 836"/>
              <p:cNvSpPr/>
              <p:nvPr/>
            </p:nvSpPr>
            <p:spPr bwMode="auto">
              <a:xfrm>
                <a:off x="3772751"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00" name="Oval 837"/>
              <p:cNvSpPr/>
              <p:nvPr/>
            </p:nvSpPr>
            <p:spPr bwMode="auto">
              <a:xfrm>
                <a:off x="3650475"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01" name="Oval 838"/>
              <p:cNvSpPr/>
              <p:nvPr/>
            </p:nvSpPr>
            <p:spPr bwMode="auto">
              <a:xfrm>
                <a:off x="3528199"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02" name="Oval 839"/>
              <p:cNvSpPr/>
              <p:nvPr/>
            </p:nvSpPr>
            <p:spPr bwMode="auto">
              <a:xfrm>
                <a:off x="4522994"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03" name="Oval 840"/>
              <p:cNvSpPr/>
              <p:nvPr/>
            </p:nvSpPr>
            <p:spPr bwMode="auto">
              <a:xfrm>
                <a:off x="4400721"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04" name="Oval 841"/>
              <p:cNvSpPr/>
              <p:nvPr/>
            </p:nvSpPr>
            <p:spPr bwMode="auto">
              <a:xfrm>
                <a:off x="4278445"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05" name="Oval 842"/>
              <p:cNvSpPr/>
              <p:nvPr/>
            </p:nvSpPr>
            <p:spPr bwMode="auto">
              <a:xfrm>
                <a:off x="4156169"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06" name="Oval 843"/>
              <p:cNvSpPr/>
              <p:nvPr/>
            </p:nvSpPr>
            <p:spPr bwMode="auto">
              <a:xfrm>
                <a:off x="4033893"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07" name="Oval 844"/>
              <p:cNvSpPr/>
              <p:nvPr/>
            </p:nvSpPr>
            <p:spPr bwMode="auto">
              <a:xfrm>
                <a:off x="3911617"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08" name="Oval 845"/>
              <p:cNvSpPr/>
              <p:nvPr/>
            </p:nvSpPr>
            <p:spPr bwMode="auto">
              <a:xfrm>
                <a:off x="3789341"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09" name="Oval 846"/>
              <p:cNvSpPr/>
              <p:nvPr/>
            </p:nvSpPr>
            <p:spPr bwMode="auto">
              <a:xfrm>
                <a:off x="4784136"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10" name="Oval 847"/>
              <p:cNvSpPr/>
              <p:nvPr/>
            </p:nvSpPr>
            <p:spPr bwMode="auto">
              <a:xfrm>
                <a:off x="4661863"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11" name="Oval 848"/>
              <p:cNvSpPr/>
              <p:nvPr/>
            </p:nvSpPr>
            <p:spPr bwMode="auto">
              <a:xfrm>
                <a:off x="4539587"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12" name="Oval 849"/>
              <p:cNvSpPr/>
              <p:nvPr/>
            </p:nvSpPr>
            <p:spPr bwMode="auto">
              <a:xfrm>
                <a:off x="4417311"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13" name="Oval 850"/>
              <p:cNvSpPr/>
              <p:nvPr/>
            </p:nvSpPr>
            <p:spPr bwMode="auto">
              <a:xfrm>
                <a:off x="4295035"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14" name="Oval 851"/>
              <p:cNvSpPr/>
              <p:nvPr/>
            </p:nvSpPr>
            <p:spPr bwMode="auto">
              <a:xfrm>
                <a:off x="4172759"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15" name="Oval 852"/>
              <p:cNvSpPr/>
              <p:nvPr/>
            </p:nvSpPr>
            <p:spPr bwMode="auto">
              <a:xfrm>
                <a:off x="4050483"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16" name="Oval 853"/>
              <p:cNvSpPr/>
              <p:nvPr/>
            </p:nvSpPr>
            <p:spPr bwMode="auto">
              <a:xfrm>
                <a:off x="5045278"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17" name="Oval 854"/>
              <p:cNvSpPr/>
              <p:nvPr/>
            </p:nvSpPr>
            <p:spPr bwMode="auto">
              <a:xfrm>
                <a:off x="4923005"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18" name="Oval 855"/>
              <p:cNvSpPr/>
              <p:nvPr/>
            </p:nvSpPr>
            <p:spPr bwMode="auto">
              <a:xfrm>
                <a:off x="4800729"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19" name="Oval 856"/>
              <p:cNvSpPr/>
              <p:nvPr/>
            </p:nvSpPr>
            <p:spPr bwMode="auto">
              <a:xfrm>
                <a:off x="4678453"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20" name="Oval 857"/>
              <p:cNvSpPr/>
              <p:nvPr/>
            </p:nvSpPr>
            <p:spPr bwMode="auto">
              <a:xfrm>
                <a:off x="4556177"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21" name="Oval 858"/>
              <p:cNvSpPr/>
              <p:nvPr/>
            </p:nvSpPr>
            <p:spPr bwMode="auto">
              <a:xfrm>
                <a:off x="4433901"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22" name="Oval 859"/>
              <p:cNvSpPr/>
              <p:nvPr/>
            </p:nvSpPr>
            <p:spPr bwMode="auto">
              <a:xfrm>
                <a:off x="4311625"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23" name="Oval 860"/>
              <p:cNvSpPr/>
              <p:nvPr/>
            </p:nvSpPr>
            <p:spPr bwMode="auto">
              <a:xfrm>
                <a:off x="5306415" y="4106862"/>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24" name="Oval 861"/>
              <p:cNvSpPr/>
              <p:nvPr/>
            </p:nvSpPr>
            <p:spPr bwMode="auto">
              <a:xfrm>
                <a:off x="5184142" y="4356893"/>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25" name="Oval 862"/>
              <p:cNvSpPr/>
              <p:nvPr/>
            </p:nvSpPr>
            <p:spPr bwMode="auto">
              <a:xfrm>
                <a:off x="5061866" y="4606924"/>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26" name="Oval 863"/>
              <p:cNvSpPr/>
              <p:nvPr/>
            </p:nvSpPr>
            <p:spPr bwMode="auto">
              <a:xfrm>
                <a:off x="4939590" y="4856955"/>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27" name="Oval 864"/>
              <p:cNvSpPr/>
              <p:nvPr/>
            </p:nvSpPr>
            <p:spPr bwMode="auto">
              <a:xfrm>
                <a:off x="4817314" y="5106986"/>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28" name="Oval 865"/>
              <p:cNvSpPr/>
              <p:nvPr/>
            </p:nvSpPr>
            <p:spPr bwMode="auto">
              <a:xfrm>
                <a:off x="4695038" y="535701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29" name="Oval 866"/>
              <p:cNvSpPr/>
              <p:nvPr/>
            </p:nvSpPr>
            <p:spPr bwMode="auto">
              <a:xfrm>
                <a:off x="4572762" y="5607047"/>
                <a:ext cx="228600" cy="228600"/>
              </a:xfrm>
              <a:prstGeom prst="ellipse">
                <a:avLst/>
              </a:prstGeom>
              <a:grpFill/>
              <a:ln>
                <a:noFill/>
                <a:headEnd type="none" w="med" len="med"/>
                <a:tailEnd type="none" w="med" len="med"/>
              </a:ln>
              <a:effectLst/>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10" name="Group 867"/>
            <p:cNvGrpSpPr/>
            <p:nvPr/>
          </p:nvGrpSpPr>
          <p:grpSpPr>
            <a:xfrm>
              <a:off x="1336286" y="3423341"/>
              <a:ext cx="766364" cy="962699"/>
              <a:chOff x="1130137" y="3875728"/>
              <a:chExt cx="1021906" cy="1592177"/>
            </a:xfrm>
          </p:grpSpPr>
          <p:sp>
            <p:nvSpPr>
              <p:cNvPr id="916" name="Isosceles Triangle 167"/>
              <p:cNvSpPr/>
              <p:nvPr/>
            </p:nvSpPr>
            <p:spPr bwMode="auto">
              <a:xfrm>
                <a:off x="1130137" y="3875728"/>
                <a:ext cx="761415" cy="1592177"/>
              </a:xfrm>
              <a:custGeom>
                <a:avLst/>
                <a:gdLst>
                  <a:gd name="connsiteX0" fmla="*/ 0 w 750243"/>
                  <a:gd name="connsiteY0" fmla="*/ 1580718 h 1580718"/>
                  <a:gd name="connsiteX1" fmla="*/ 375122 w 750243"/>
                  <a:gd name="connsiteY1" fmla="*/ 0 h 1580718"/>
                  <a:gd name="connsiteX2" fmla="*/ 750243 w 750243"/>
                  <a:gd name="connsiteY2" fmla="*/ 1580718 h 1580718"/>
                  <a:gd name="connsiteX3" fmla="*/ 0 w 750243"/>
                  <a:gd name="connsiteY3" fmla="*/ 1580718 h 1580718"/>
                  <a:gd name="connsiteX0" fmla="*/ 0 w 954350"/>
                  <a:gd name="connsiteY0" fmla="*/ 1588882 h 1588882"/>
                  <a:gd name="connsiteX1" fmla="*/ 579229 w 954350"/>
                  <a:gd name="connsiteY1" fmla="*/ 0 h 1588882"/>
                  <a:gd name="connsiteX2" fmla="*/ 954350 w 954350"/>
                  <a:gd name="connsiteY2" fmla="*/ 1580718 h 1588882"/>
                  <a:gd name="connsiteX3" fmla="*/ 0 w 954350"/>
                  <a:gd name="connsiteY3" fmla="*/ 1588882 h 1588882"/>
                  <a:gd name="connsiteX0" fmla="*/ 0 w 733914"/>
                  <a:gd name="connsiteY0" fmla="*/ 1588882 h 1588882"/>
                  <a:gd name="connsiteX1" fmla="*/ 579229 w 733914"/>
                  <a:gd name="connsiteY1" fmla="*/ 0 h 1588882"/>
                  <a:gd name="connsiteX2" fmla="*/ 733914 w 733914"/>
                  <a:gd name="connsiteY2" fmla="*/ 1588882 h 1588882"/>
                  <a:gd name="connsiteX3" fmla="*/ 0 w 733914"/>
                  <a:gd name="connsiteY3" fmla="*/ 1588882 h 1588882"/>
                  <a:gd name="connsiteX0" fmla="*/ 0 w 733914"/>
                  <a:gd name="connsiteY0" fmla="*/ 1588882 h 1588882"/>
                  <a:gd name="connsiteX1" fmla="*/ 579229 w 733914"/>
                  <a:gd name="connsiteY1" fmla="*/ 0 h 1588882"/>
                  <a:gd name="connsiteX2" fmla="*/ 733914 w 733914"/>
                  <a:gd name="connsiteY2" fmla="*/ 1580718 h 1588882"/>
                  <a:gd name="connsiteX3" fmla="*/ 0 w 733914"/>
                  <a:gd name="connsiteY3" fmla="*/ 1588882 h 1588882"/>
                  <a:gd name="connsiteX0" fmla="*/ 0 w 782041"/>
                  <a:gd name="connsiteY0" fmla="*/ 1588882 h 1588882"/>
                  <a:gd name="connsiteX1" fmla="*/ 627356 w 782041"/>
                  <a:gd name="connsiteY1" fmla="*/ 0 h 1588882"/>
                  <a:gd name="connsiteX2" fmla="*/ 782041 w 782041"/>
                  <a:gd name="connsiteY2" fmla="*/ 1580718 h 1588882"/>
                  <a:gd name="connsiteX3" fmla="*/ 0 w 782041"/>
                  <a:gd name="connsiteY3" fmla="*/ 1588882 h 1588882"/>
                  <a:gd name="connsiteX0" fmla="*/ 0 w 775165"/>
                  <a:gd name="connsiteY0" fmla="*/ 1588882 h 1594469"/>
                  <a:gd name="connsiteX1" fmla="*/ 627356 w 775165"/>
                  <a:gd name="connsiteY1" fmla="*/ 0 h 1594469"/>
                  <a:gd name="connsiteX2" fmla="*/ 775165 w 775165"/>
                  <a:gd name="connsiteY2" fmla="*/ 1594469 h 1594469"/>
                  <a:gd name="connsiteX3" fmla="*/ 0 w 775165"/>
                  <a:gd name="connsiteY3" fmla="*/ 1588882 h 1594469"/>
                  <a:gd name="connsiteX0" fmla="*/ 0 w 761415"/>
                  <a:gd name="connsiteY0" fmla="*/ 1588882 h 1592177"/>
                  <a:gd name="connsiteX1" fmla="*/ 627356 w 761415"/>
                  <a:gd name="connsiteY1" fmla="*/ 0 h 1592177"/>
                  <a:gd name="connsiteX2" fmla="*/ 761415 w 761415"/>
                  <a:gd name="connsiteY2" fmla="*/ 1592177 h 1592177"/>
                  <a:gd name="connsiteX3" fmla="*/ 0 w 761415"/>
                  <a:gd name="connsiteY3" fmla="*/ 1588882 h 1592177"/>
                </a:gdLst>
                <a:ahLst/>
                <a:cxnLst>
                  <a:cxn ang="0">
                    <a:pos x="connsiteX0" y="connsiteY0"/>
                  </a:cxn>
                  <a:cxn ang="0">
                    <a:pos x="connsiteX1" y="connsiteY1"/>
                  </a:cxn>
                  <a:cxn ang="0">
                    <a:pos x="connsiteX2" y="connsiteY2"/>
                  </a:cxn>
                  <a:cxn ang="0">
                    <a:pos x="connsiteX3" y="connsiteY3"/>
                  </a:cxn>
                </a:cxnLst>
                <a:rect l="l" t="t" r="r" b="b"/>
                <a:pathLst>
                  <a:path w="761415" h="1592177">
                    <a:moveTo>
                      <a:pt x="0" y="1588882"/>
                    </a:moveTo>
                    <a:lnTo>
                      <a:pt x="627356" y="0"/>
                    </a:lnTo>
                    <a:lnTo>
                      <a:pt x="761415" y="1592177"/>
                    </a:lnTo>
                    <a:lnTo>
                      <a:pt x="0" y="1588882"/>
                    </a:lnTo>
                    <a:close/>
                  </a:path>
                </a:pathLst>
              </a:custGeom>
              <a:solidFill>
                <a:schemeClr val="accent1">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17" name="Isosceles Triangle 169"/>
              <p:cNvSpPr/>
              <p:nvPr/>
            </p:nvSpPr>
            <p:spPr bwMode="auto">
              <a:xfrm>
                <a:off x="1755564" y="3901744"/>
                <a:ext cx="396479" cy="1564872"/>
              </a:xfrm>
              <a:custGeom>
                <a:avLst/>
                <a:gdLst>
                  <a:gd name="connsiteX0" fmla="*/ 0 w 326867"/>
                  <a:gd name="connsiteY0" fmla="*/ 1338851 h 1338851"/>
                  <a:gd name="connsiteX1" fmla="*/ 0 w 326867"/>
                  <a:gd name="connsiteY1" fmla="*/ 0 h 1338851"/>
                  <a:gd name="connsiteX2" fmla="*/ 326867 w 326867"/>
                  <a:gd name="connsiteY2" fmla="*/ 1338851 h 1338851"/>
                  <a:gd name="connsiteX3" fmla="*/ 0 w 326867"/>
                  <a:gd name="connsiteY3" fmla="*/ 1338851 h 1338851"/>
                  <a:gd name="connsiteX0" fmla="*/ 114300 w 441167"/>
                  <a:gd name="connsiteY0" fmla="*/ 1338851 h 1338851"/>
                  <a:gd name="connsiteX1" fmla="*/ 0 w 441167"/>
                  <a:gd name="connsiteY1" fmla="*/ 0 h 1338851"/>
                  <a:gd name="connsiteX2" fmla="*/ 441167 w 441167"/>
                  <a:gd name="connsiteY2" fmla="*/ 1338851 h 1338851"/>
                  <a:gd name="connsiteX3" fmla="*/ 114300 w 441167"/>
                  <a:gd name="connsiteY3" fmla="*/ 1338851 h 1338851"/>
                  <a:gd name="connsiteX0" fmla="*/ 130629 w 441167"/>
                  <a:gd name="connsiteY0" fmla="*/ 1551123 h 1551123"/>
                  <a:gd name="connsiteX1" fmla="*/ 0 w 441167"/>
                  <a:gd name="connsiteY1" fmla="*/ 0 h 1551123"/>
                  <a:gd name="connsiteX2" fmla="*/ 441167 w 441167"/>
                  <a:gd name="connsiteY2" fmla="*/ 1338851 h 1551123"/>
                  <a:gd name="connsiteX3" fmla="*/ 130629 w 441167"/>
                  <a:gd name="connsiteY3" fmla="*/ 1551123 h 1551123"/>
                  <a:gd name="connsiteX0" fmla="*/ 130629 w 375853"/>
                  <a:gd name="connsiteY0" fmla="*/ 1551123 h 1551123"/>
                  <a:gd name="connsiteX1" fmla="*/ 0 w 375853"/>
                  <a:gd name="connsiteY1" fmla="*/ 0 h 1551123"/>
                  <a:gd name="connsiteX2" fmla="*/ 375853 w 375853"/>
                  <a:gd name="connsiteY2" fmla="*/ 1387837 h 1551123"/>
                  <a:gd name="connsiteX3" fmla="*/ 130629 w 375853"/>
                  <a:gd name="connsiteY3" fmla="*/ 1551123 h 1551123"/>
                  <a:gd name="connsiteX0" fmla="*/ 139796 w 385020"/>
                  <a:gd name="connsiteY0" fmla="*/ 1546539 h 1546539"/>
                  <a:gd name="connsiteX1" fmla="*/ 0 w 385020"/>
                  <a:gd name="connsiteY1" fmla="*/ 0 h 1546539"/>
                  <a:gd name="connsiteX2" fmla="*/ 385020 w 385020"/>
                  <a:gd name="connsiteY2" fmla="*/ 1383253 h 1546539"/>
                  <a:gd name="connsiteX3" fmla="*/ 139796 w 385020"/>
                  <a:gd name="connsiteY3" fmla="*/ 1546539 h 1546539"/>
                  <a:gd name="connsiteX0" fmla="*/ 139796 w 385020"/>
                  <a:gd name="connsiteY0" fmla="*/ 1551122 h 1551122"/>
                  <a:gd name="connsiteX1" fmla="*/ 0 w 385020"/>
                  <a:gd name="connsiteY1" fmla="*/ 0 h 1551122"/>
                  <a:gd name="connsiteX2" fmla="*/ 385020 w 385020"/>
                  <a:gd name="connsiteY2" fmla="*/ 1383253 h 1551122"/>
                  <a:gd name="connsiteX3" fmla="*/ 139796 w 385020"/>
                  <a:gd name="connsiteY3" fmla="*/ 1551122 h 1551122"/>
                  <a:gd name="connsiteX0" fmla="*/ 139796 w 396479"/>
                  <a:gd name="connsiteY0" fmla="*/ 1551122 h 1551122"/>
                  <a:gd name="connsiteX1" fmla="*/ 0 w 396479"/>
                  <a:gd name="connsiteY1" fmla="*/ 0 h 1551122"/>
                  <a:gd name="connsiteX2" fmla="*/ 396479 w 396479"/>
                  <a:gd name="connsiteY2" fmla="*/ 1408462 h 1551122"/>
                  <a:gd name="connsiteX3" fmla="*/ 139796 w 396479"/>
                  <a:gd name="connsiteY3" fmla="*/ 1551122 h 1551122"/>
                  <a:gd name="connsiteX0" fmla="*/ 151255 w 396479"/>
                  <a:gd name="connsiteY0" fmla="*/ 1562580 h 1562580"/>
                  <a:gd name="connsiteX1" fmla="*/ 0 w 396479"/>
                  <a:gd name="connsiteY1" fmla="*/ 0 h 1562580"/>
                  <a:gd name="connsiteX2" fmla="*/ 396479 w 396479"/>
                  <a:gd name="connsiteY2" fmla="*/ 1408462 h 1562580"/>
                  <a:gd name="connsiteX3" fmla="*/ 151255 w 396479"/>
                  <a:gd name="connsiteY3" fmla="*/ 1562580 h 1562580"/>
                  <a:gd name="connsiteX0" fmla="*/ 132921 w 396479"/>
                  <a:gd name="connsiteY0" fmla="*/ 1564872 h 1564872"/>
                  <a:gd name="connsiteX1" fmla="*/ 0 w 396479"/>
                  <a:gd name="connsiteY1" fmla="*/ 0 h 1564872"/>
                  <a:gd name="connsiteX2" fmla="*/ 396479 w 396479"/>
                  <a:gd name="connsiteY2" fmla="*/ 1408462 h 1564872"/>
                  <a:gd name="connsiteX3" fmla="*/ 132921 w 396479"/>
                  <a:gd name="connsiteY3" fmla="*/ 1564872 h 1564872"/>
                </a:gdLst>
                <a:ahLst/>
                <a:cxnLst>
                  <a:cxn ang="0">
                    <a:pos x="connsiteX0" y="connsiteY0"/>
                  </a:cxn>
                  <a:cxn ang="0">
                    <a:pos x="connsiteX1" y="connsiteY1"/>
                  </a:cxn>
                  <a:cxn ang="0">
                    <a:pos x="connsiteX2" y="connsiteY2"/>
                  </a:cxn>
                  <a:cxn ang="0">
                    <a:pos x="connsiteX3" y="connsiteY3"/>
                  </a:cxn>
                </a:cxnLst>
                <a:rect l="l" t="t" r="r" b="b"/>
                <a:pathLst>
                  <a:path w="396479" h="1564872">
                    <a:moveTo>
                      <a:pt x="132921" y="1564872"/>
                    </a:moveTo>
                    <a:lnTo>
                      <a:pt x="0" y="0"/>
                    </a:lnTo>
                    <a:lnTo>
                      <a:pt x="396479" y="1408462"/>
                    </a:lnTo>
                    <a:lnTo>
                      <a:pt x="132921" y="1564872"/>
                    </a:lnTo>
                    <a:close/>
                  </a:path>
                </a:pathLst>
              </a:custGeom>
              <a:solidFill>
                <a:schemeClr val="accent1">
                  <a:alpha val="3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sp>
          <p:nvSpPr>
            <p:cNvPr id="911" name="Rounded Rectangle 94"/>
            <p:cNvSpPr/>
            <p:nvPr/>
          </p:nvSpPr>
          <p:spPr bwMode="auto">
            <a:xfrm>
              <a:off x="1638404" y="3274575"/>
              <a:ext cx="297767" cy="166539"/>
            </a:xfrm>
            <a:prstGeom prst="roundRect">
              <a:avLst/>
            </a:prstGeom>
            <a:solidFill>
              <a:schemeClr val="tx2"/>
            </a:solidFill>
            <a:ln>
              <a:solidFill>
                <a:schemeClr val="tx2"/>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34282" rIns="0" bIns="34282" numCol="1" rtlCol="0" anchor="ctr" anchorCtr="0" compatLnSpc="1">
              <a:prstTxWarp prst="textNoShape">
                <a:avLst/>
              </a:prstTxWarp>
            </a:bodyPr>
            <a:lstStyle/>
            <a:p>
              <a:pPr algn="ctr" defTabSz="685385" fontAlgn="base">
                <a:spcBef>
                  <a:spcPct val="0"/>
                </a:spcBef>
                <a:spcAft>
                  <a:spcPct val="0"/>
                </a:spcAft>
                <a:defRPr/>
              </a:pPr>
              <a:endParaRPr lang="en-US" sz="1470" dirty="0">
                <a:solidFill>
                  <a:srgbClr val="0078D7"/>
                </a:solidFill>
                <a:latin typeface="Segoe UI Semilight"/>
              </a:endParaRPr>
            </a:p>
          </p:txBody>
        </p:sp>
        <p:grpSp>
          <p:nvGrpSpPr>
            <p:cNvPr id="912" name="Group 170"/>
            <p:cNvGrpSpPr/>
            <p:nvPr/>
          </p:nvGrpSpPr>
          <p:grpSpPr>
            <a:xfrm>
              <a:off x="693005" y="3766169"/>
              <a:ext cx="766364" cy="962699"/>
              <a:chOff x="1130137" y="3875728"/>
              <a:chExt cx="1021906" cy="1592177"/>
            </a:xfrm>
          </p:grpSpPr>
          <p:sp>
            <p:nvSpPr>
              <p:cNvPr id="914" name="Isosceles Triangle 167"/>
              <p:cNvSpPr/>
              <p:nvPr/>
            </p:nvSpPr>
            <p:spPr bwMode="auto">
              <a:xfrm>
                <a:off x="1130137" y="3875728"/>
                <a:ext cx="761415" cy="1592177"/>
              </a:xfrm>
              <a:custGeom>
                <a:avLst/>
                <a:gdLst>
                  <a:gd name="connsiteX0" fmla="*/ 0 w 750243"/>
                  <a:gd name="connsiteY0" fmla="*/ 1580718 h 1580718"/>
                  <a:gd name="connsiteX1" fmla="*/ 375122 w 750243"/>
                  <a:gd name="connsiteY1" fmla="*/ 0 h 1580718"/>
                  <a:gd name="connsiteX2" fmla="*/ 750243 w 750243"/>
                  <a:gd name="connsiteY2" fmla="*/ 1580718 h 1580718"/>
                  <a:gd name="connsiteX3" fmla="*/ 0 w 750243"/>
                  <a:gd name="connsiteY3" fmla="*/ 1580718 h 1580718"/>
                  <a:gd name="connsiteX0" fmla="*/ 0 w 954350"/>
                  <a:gd name="connsiteY0" fmla="*/ 1588882 h 1588882"/>
                  <a:gd name="connsiteX1" fmla="*/ 579229 w 954350"/>
                  <a:gd name="connsiteY1" fmla="*/ 0 h 1588882"/>
                  <a:gd name="connsiteX2" fmla="*/ 954350 w 954350"/>
                  <a:gd name="connsiteY2" fmla="*/ 1580718 h 1588882"/>
                  <a:gd name="connsiteX3" fmla="*/ 0 w 954350"/>
                  <a:gd name="connsiteY3" fmla="*/ 1588882 h 1588882"/>
                  <a:gd name="connsiteX0" fmla="*/ 0 w 733914"/>
                  <a:gd name="connsiteY0" fmla="*/ 1588882 h 1588882"/>
                  <a:gd name="connsiteX1" fmla="*/ 579229 w 733914"/>
                  <a:gd name="connsiteY1" fmla="*/ 0 h 1588882"/>
                  <a:gd name="connsiteX2" fmla="*/ 733914 w 733914"/>
                  <a:gd name="connsiteY2" fmla="*/ 1588882 h 1588882"/>
                  <a:gd name="connsiteX3" fmla="*/ 0 w 733914"/>
                  <a:gd name="connsiteY3" fmla="*/ 1588882 h 1588882"/>
                  <a:gd name="connsiteX0" fmla="*/ 0 w 733914"/>
                  <a:gd name="connsiteY0" fmla="*/ 1588882 h 1588882"/>
                  <a:gd name="connsiteX1" fmla="*/ 579229 w 733914"/>
                  <a:gd name="connsiteY1" fmla="*/ 0 h 1588882"/>
                  <a:gd name="connsiteX2" fmla="*/ 733914 w 733914"/>
                  <a:gd name="connsiteY2" fmla="*/ 1580718 h 1588882"/>
                  <a:gd name="connsiteX3" fmla="*/ 0 w 733914"/>
                  <a:gd name="connsiteY3" fmla="*/ 1588882 h 1588882"/>
                  <a:gd name="connsiteX0" fmla="*/ 0 w 782041"/>
                  <a:gd name="connsiteY0" fmla="*/ 1588882 h 1588882"/>
                  <a:gd name="connsiteX1" fmla="*/ 627356 w 782041"/>
                  <a:gd name="connsiteY1" fmla="*/ 0 h 1588882"/>
                  <a:gd name="connsiteX2" fmla="*/ 782041 w 782041"/>
                  <a:gd name="connsiteY2" fmla="*/ 1580718 h 1588882"/>
                  <a:gd name="connsiteX3" fmla="*/ 0 w 782041"/>
                  <a:gd name="connsiteY3" fmla="*/ 1588882 h 1588882"/>
                  <a:gd name="connsiteX0" fmla="*/ 0 w 775165"/>
                  <a:gd name="connsiteY0" fmla="*/ 1588882 h 1594469"/>
                  <a:gd name="connsiteX1" fmla="*/ 627356 w 775165"/>
                  <a:gd name="connsiteY1" fmla="*/ 0 h 1594469"/>
                  <a:gd name="connsiteX2" fmla="*/ 775165 w 775165"/>
                  <a:gd name="connsiteY2" fmla="*/ 1594469 h 1594469"/>
                  <a:gd name="connsiteX3" fmla="*/ 0 w 775165"/>
                  <a:gd name="connsiteY3" fmla="*/ 1588882 h 1594469"/>
                  <a:gd name="connsiteX0" fmla="*/ 0 w 761415"/>
                  <a:gd name="connsiteY0" fmla="*/ 1588882 h 1592177"/>
                  <a:gd name="connsiteX1" fmla="*/ 627356 w 761415"/>
                  <a:gd name="connsiteY1" fmla="*/ 0 h 1592177"/>
                  <a:gd name="connsiteX2" fmla="*/ 761415 w 761415"/>
                  <a:gd name="connsiteY2" fmla="*/ 1592177 h 1592177"/>
                  <a:gd name="connsiteX3" fmla="*/ 0 w 761415"/>
                  <a:gd name="connsiteY3" fmla="*/ 1588882 h 1592177"/>
                </a:gdLst>
                <a:ahLst/>
                <a:cxnLst>
                  <a:cxn ang="0">
                    <a:pos x="connsiteX0" y="connsiteY0"/>
                  </a:cxn>
                  <a:cxn ang="0">
                    <a:pos x="connsiteX1" y="connsiteY1"/>
                  </a:cxn>
                  <a:cxn ang="0">
                    <a:pos x="connsiteX2" y="connsiteY2"/>
                  </a:cxn>
                  <a:cxn ang="0">
                    <a:pos x="connsiteX3" y="connsiteY3"/>
                  </a:cxn>
                </a:cxnLst>
                <a:rect l="l" t="t" r="r" b="b"/>
                <a:pathLst>
                  <a:path w="761415" h="1592177">
                    <a:moveTo>
                      <a:pt x="0" y="1588882"/>
                    </a:moveTo>
                    <a:lnTo>
                      <a:pt x="627356" y="0"/>
                    </a:lnTo>
                    <a:lnTo>
                      <a:pt x="761415" y="1592177"/>
                    </a:lnTo>
                    <a:lnTo>
                      <a:pt x="0" y="1588882"/>
                    </a:lnTo>
                    <a:close/>
                  </a:path>
                </a:pathLst>
              </a:custGeom>
              <a:solidFill>
                <a:schemeClr val="accent1">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15" name="Isosceles Triangle 169"/>
              <p:cNvSpPr/>
              <p:nvPr/>
            </p:nvSpPr>
            <p:spPr bwMode="auto">
              <a:xfrm>
                <a:off x="1755564" y="3901744"/>
                <a:ext cx="396479" cy="1564872"/>
              </a:xfrm>
              <a:custGeom>
                <a:avLst/>
                <a:gdLst>
                  <a:gd name="connsiteX0" fmla="*/ 0 w 326867"/>
                  <a:gd name="connsiteY0" fmla="*/ 1338851 h 1338851"/>
                  <a:gd name="connsiteX1" fmla="*/ 0 w 326867"/>
                  <a:gd name="connsiteY1" fmla="*/ 0 h 1338851"/>
                  <a:gd name="connsiteX2" fmla="*/ 326867 w 326867"/>
                  <a:gd name="connsiteY2" fmla="*/ 1338851 h 1338851"/>
                  <a:gd name="connsiteX3" fmla="*/ 0 w 326867"/>
                  <a:gd name="connsiteY3" fmla="*/ 1338851 h 1338851"/>
                  <a:gd name="connsiteX0" fmla="*/ 114300 w 441167"/>
                  <a:gd name="connsiteY0" fmla="*/ 1338851 h 1338851"/>
                  <a:gd name="connsiteX1" fmla="*/ 0 w 441167"/>
                  <a:gd name="connsiteY1" fmla="*/ 0 h 1338851"/>
                  <a:gd name="connsiteX2" fmla="*/ 441167 w 441167"/>
                  <a:gd name="connsiteY2" fmla="*/ 1338851 h 1338851"/>
                  <a:gd name="connsiteX3" fmla="*/ 114300 w 441167"/>
                  <a:gd name="connsiteY3" fmla="*/ 1338851 h 1338851"/>
                  <a:gd name="connsiteX0" fmla="*/ 130629 w 441167"/>
                  <a:gd name="connsiteY0" fmla="*/ 1551123 h 1551123"/>
                  <a:gd name="connsiteX1" fmla="*/ 0 w 441167"/>
                  <a:gd name="connsiteY1" fmla="*/ 0 h 1551123"/>
                  <a:gd name="connsiteX2" fmla="*/ 441167 w 441167"/>
                  <a:gd name="connsiteY2" fmla="*/ 1338851 h 1551123"/>
                  <a:gd name="connsiteX3" fmla="*/ 130629 w 441167"/>
                  <a:gd name="connsiteY3" fmla="*/ 1551123 h 1551123"/>
                  <a:gd name="connsiteX0" fmla="*/ 130629 w 375853"/>
                  <a:gd name="connsiteY0" fmla="*/ 1551123 h 1551123"/>
                  <a:gd name="connsiteX1" fmla="*/ 0 w 375853"/>
                  <a:gd name="connsiteY1" fmla="*/ 0 h 1551123"/>
                  <a:gd name="connsiteX2" fmla="*/ 375853 w 375853"/>
                  <a:gd name="connsiteY2" fmla="*/ 1387837 h 1551123"/>
                  <a:gd name="connsiteX3" fmla="*/ 130629 w 375853"/>
                  <a:gd name="connsiteY3" fmla="*/ 1551123 h 1551123"/>
                  <a:gd name="connsiteX0" fmla="*/ 139796 w 385020"/>
                  <a:gd name="connsiteY0" fmla="*/ 1546539 h 1546539"/>
                  <a:gd name="connsiteX1" fmla="*/ 0 w 385020"/>
                  <a:gd name="connsiteY1" fmla="*/ 0 h 1546539"/>
                  <a:gd name="connsiteX2" fmla="*/ 385020 w 385020"/>
                  <a:gd name="connsiteY2" fmla="*/ 1383253 h 1546539"/>
                  <a:gd name="connsiteX3" fmla="*/ 139796 w 385020"/>
                  <a:gd name="connsiteY3" fmla="*/ 1546539 h 1546539"/>
                  <a:gd name="connsiteX0" fmla="*/ 139796 w 385020"/>
                  <a:gd name="connsiteY0" fmla="*/ 1551122 h 1551122"/>
                  <a:gd name="connsiteX1" fmla="*/ 0 w 385020"/>
                  <a:gd name="connsiteY1" fmla="*/ 0 h 1551122"/>
                  <a:gd name="connsiteX2" fmla="*/ 385020 w 385020"/>
                  <a:gd name="connsiteY2" fmla="*/ 1383253 h 1551122"/>
                  <a:gd name="connsiteX3" fmla="*/ 139796 w 385020"/>
                  <a:gd name="connsiteY3" fmla="*/ 1551122 h 1551122"/>
                  <a:gd name="connsiteX0" fmla="*/ 139796 w 396479"/>
                  <a:gd name="connsiteY0" fmla="*/ 1551122 h 1551122"/>
                  <a:gd name="connsiteX1" fmla="*/ 0 w 396479"/>
                  <a:gd name="connsiteY1" fmla="*/ 0 h 1551122"/>
                  <a:gd name="connsiteX2" fmla="*/ 396479 w 396479"/>
                  <a:gd name="connsiteY2" fmla="*/ 1408462 h 1551122"/>
                  <a:gd name="connsiteX3" fmla="*/ 139796 w 396479"/>
                  <a:gd name="connsiteY3" fmla="*/ 1551122 h 1551122"/>
                  <a:gd name="connsiteX0" fmla="*/ 151255 w 396479"/>
                  <a:gd name="connsiteY0" fmla="*/ 1562580 h 1562580"/>
                  <a:gd name="connsiteX1" fmla="*/ 0 w 396479"/>
                  <a:gd name="connsiteY1" fmla="*/ 0 h 1562580"/>
                  <a:gd name="connsiteX2" fmla="*/ 396479 w 396479"/>
                  <a:gd name="connsiteY2" fmla="*/ 1408462 h 1562580"/>
                  <a:gd name="connsiteX3" fmla="*/ 151255 w 396479"/>
                  <a:gd name="connsiteY3" fmla="*/ 1562580 h 1562580"/>
                  <a:gd name="connsiteX0" fmla="*/ 132921 w 396479"/>
                  <a:gd name="connsiteY0" fmla="*/ 1564872 h 1564872"/>
                  <a:gd name="connsiteX1" fmla="*/ 0 w 396479"/>
                  <a:gd name="connsiteY1" fmla="*/ 0 h 1564872"/>
                  <a:gd name="connsiteX2" fmla="*/ 396479 w 396479"/>
                  <a:gd name="connsiteY2" fmla="*/ 1408462 h 1564872"/>
                  <a:gd name="connsiteX3" fmla="*/ 132921 w 396479"/>
                  <a:gd name="connsiteY3" fmla="*/ 1564872 h 1564872"/>
                </a:gdLst>
                <a:ahLst/>
                <a:cxnLst>
                  <a:cxn ang="0">
                    <a:pos x="connsiteX0" y="connsiteY0"/>
                  </a:cxn>
                  <a:cxn ang="0">
                    <a:pos x="connsiteX1" y="connsiteY1"/>
                  </a:cxn>
                  <a:cxn ang="0">
                    <a:pos x="connsiteX2" y="connsiteY2"/>
                  </a:cxn>
                  <a:cxn ang="0">
                    <a:pos x="connsiteX3" y="connsiteY3"/>
                  </a:cxn>
                </a:cxnLst>
                <a:rect l="l" t="t" r="r" b="b"/>
                <a:pathLst>
                  <a:path w="396479" h="1564872">
                    <a:moveTo>
                      <a:pt x="132921" y="1564872"/>
                    </a:moveTo>
                    <a:lnTo>
                      <a:pt x="0" y="0"/>
                    </a:lnTo>
                    <a:lnTo>
                      <a:pt x="396479" y="1408462"/>
                    </a:lnTo>
                    <a:lnTo>
                      <a:pt x="132921" y="1564872"/>
                    </a:lnTo>
                    <a:close/>
                  </a:path>
                </a:pathLst>
              </a:custGeom>
              <a:solidFill>
                <a:schemeClr val="accent1">
                  <a:alpha val="3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88" fontAlgn="base">
                  <a:lnSpc>
                    <a:spcPct val="90000"/>
                  </a:lnSpc>
                  <a:spcBef>
                    <a:spcPct val="0"/>
                  </a:spcBef>
                  <a:spcAft>
                    <a:spcPct val="0"/>
                  </a:spcAft>
                  <a:defRPr/>
                </a:pPr>
                <a:endParaRPr lang="en-US"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sp>
          <p:nvSpPr>
            <p:cNvPr id="913" name="Rounded Rectangle 94"/>
            <p:cNvSpPr/>
            <p:nvPr/>
          </p:nvSpPr>
          <p:spPr bwMode="auto">
            <a:xfrm>
              <a:off x="1008184" y="3617402"/>
              <a:ext cx="297767" cy="166539"/>
            </a:xfrm>
            <a:prstGeom prst="roundRect">
              <a:avLst/>
            </a:prstGeom>
            <a:solidFill>
              <a:schemeClr val="tx2"/>
            </a:solidFill>
            <a:ln>
              <a:solidFill>
                <a:schemeClr val="tx2"/>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34282" rIns="0" bIns="34282" numCol="1" rtlCol="0" anchor="ctr" anchorCtr="0" compatLnSpc="1">
              <a:prstTxWarp prst="textNoShape">
                <a:avLst/>
              </a:prstTxWarp>
            </a:bodyPr>
            <a:lstStyle/>
            <a:p>
              <a:pPr algn="ctr" defTabSz="685385" fontAlgn="base">
                <a:spcBef>
                  <a:spcPct val="0"/>
                </a:spcBef>
                <a:spcAft>
                  <a:spcPct val="0"/>
                </a:spcAft>
                <a:defRPr/>
              </a:pPr>
              <a:endParaRPr lang="en-US" sz="1470" dirty="0">
                <a:solidFill>
                  <a:srgbClr val="0078D7"/>
                </a:solidFill>
                <a:latin typeface="Segoe UI Semilight"/>
              </a:endParaRPr>
            </a:p>
          </p:txBody>
        </p:sp>
      </p:grpSp>
      <p:sp>
        <p:nvSpPr>
          <p:cNvPr id="1635" name="Rectangle: Rounded Corners 11">
            <a:extLst>
              <a:ext uri="{FF2B5EF4-FFF2-40B4-BE49-F238E27FC236}">
                <a16:creationId xmlns:a16="http://schemas.microsoft.com/office/drawing/2014/main" id="{DCE056B9-AC42-4C69-97A3-224596F990B7}"/>
              </a:ext>
            </a:extLst>
          </p:cNvPr>
          <p:cNvSpPr/>
          <p:nvPr/>
        </p:nvSpPr>
        <p:spPr bwMode="auto">
          <a:xfrm>
            <a:off x="5349081" y="4597150"/>
            <a:ext cx="3365225" cy="905302"/>
          </a:xfrm>
          <a:prstGeom prst="roundRect">
            <a:avLst/>
          </a:prstGeom>
          <a:noFill/>
          <a:ln w="38100">
            <a:solidFill>
              <a:srgbClr val="C00000"/>
            </a:solidFill>
            <a:prstDash val="dash"/>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36" name="TextBox 91">
            <a:extLst>
              <a:ext uri="{FF2B5EF4-FFF2-40B4-BE49-F238E27FC236}">
                <a16:creationId xmlns:a16="http://schemas.microsoft.com/office/drawing/2014/main" id="{F6CB4ACD-4E48-4ACA-80A1-EB48640424BC}"/>
              </a:ext>
            </a:extLst>
          </p:cNvPr>
          <p:cNvSpPr txBox="1"/>
          <p:nvPr/>
        </p:nvSpPr>
        <p:spPr>
          <a:xfrm>
            <a:off x="4337696" y="5529175"/>
            <a:ext cx="1523494" cy="544765"/>
          </a:xfrm>
          <a:prstGeom prst="rect">
            <a:avLst/>
          </a:prstGeom>
          <a:noFill/>
        </p:spPr>
        <p:txBody>
          <a:bodyPr wrap="none" lIns="182880" tIns="146304" rIns="182880" bIns="146304" rtlCol="0">
            <a:spAutoFit/>
          </a:bodyPr>
          <a:lstStyle/>
          <a:p>
            <a:pPr>
              <a:lnSpc>
                <a:spcPct val="90000"/>
              </a:lnSpc>
              <a:spcAft>
                <a:spcPts val="600"/>
              </a:spcAft>
            </a:pPr>
            <a:r>
              <a:rPr lang="zh-CN" altLang="en-US" dirty="0">
                <a:solidFill>
                  <a:srgbClr val="C00000"/>
                </a:solidFill>
              </a:rPr>
              <a:t>可编程网卡</a:t>
            </a:r>
            <a:endParaRPr lang="en-US" dirty="0" err="1">
              <a:solidFill>
                <a:srgbClr val="C00000"/>
              </a:solidFill>
            </a:endParaRPr>
          </a:p>
        </p:txBody>
      </p:sp>
      <p:sp>
        <p:nvSpPr>
          <p:cNvPr id="1637" name="文本框 1636">
            <a:extLst>
              <a:ext uri="{FF2B5EF4-FFF2-40B4-BE49-F238E27FC236}">
                <a16:creationId xmlns:a16="http://schemas.microsoft.com/office/drawing/2014/main" id="{F6DB0CB0-34B1-4644-81B6-9FE261979992}"/>
              </a:ext>
            </a:extLst>
          </p:cNvPr>
          <p:cNvSpPr txBox="1"/>
          <p:nvPr/>
        </p:nvSpPr>
        <p:spPr>
          <a:xfrm>
            <a:off x="249048" y="1262295"/>
            <a:ext cx="6548075" cy="1446550"/>
          </a:xfrm>
          <a:prstGeom prst="rect">
            <a:avLst/>
          </a:prstGeom>
          <a:noFill/>
        </p:spPr>
        <p:txBody>
          <a:bodyPr wrap="none" lIns="182880" tIns="146304" rIns="182880" bIns="146304" rtlCol="0">
            <a:spAutoFit/>
          </a:bodyPr>
          <a:lstStyle/>
          <a:p>
            <a:pPr>
              <a:lnSpc>
                <a:spcPct val="90000"/>
              </a:lnSpc>
              <a:spcAft>
                <a:spcPts val="600"/>
              </a:spcAft>
            </a:pPr>
            <a:r>
              <a:rPr kumimoji="1" lang="zh-CN" altLang="en-US" sz="2400" dirty="0">
                <a:gradFill>
                  <a:gsLst>
                    <a:gs pos="2917">
                      <a:schemeClr val="tx1"/>
                    </a:gs>
                    <a:gs pos="30000">
                      <a:schemeClr val="tx1"/>
                    </a:gs>
                  </a:gsLst>
                  <a:lin ang="5400000" scaled="0"/>
                </a:gradFill>
              </a:rPr>
              <a:t>可编程网卡 </a:t>
            </a:r>
            <a:r>
              <a:rPr kumimoji="1" lang="en-US" altLang="zh-CN" sz="2400" dirty="0">
                <a:gradFill>
                  <a:gsLst>
                    <a:gs pos="2917">
                      <a:schemeClr val="tx1"/>
                    </a:gs>
                    <a:gs pos="30000">
                      <a:schemeClr val="tx1"/>
                    </a:gs>
                  </a:gsLst>
                  <a:lin ang="5400000" scaled="0"/>
                </a:gradFill>
              </a:rPr>
              <a:t>=</a:t>
            </a:r>
            <a:r>
              <a:rPr kumimoji="1" lang="zh-CN" altLang="en-US" sz="2400" dirty="0">
                <a:gradFill>
                  <a:gsLst>
                    <a:gs pos="2917">
                      <a:schemeClr val="tx1"/>
                    </a:gs>
                    <a:gs pos="30000">
                      <a:schemeClr val="tx1"/>
                    </a:gs>
                  </a:gsLst>
                  <a:lin ang="5400000" scaled="0"/>
                </a:gradFill>
              </a:rPr>
              <a:t> 普通网卡 </a:t>
            </a:r>
            <a:r>
              <a:rPr kumimoji="1" lang="en-US" altLang="zh-CN" sz="2400" dirty="0">
                <a:gradFill>
                  <a:gsLst>
                    <a:gs pos="2917">
                      <a:schemeClr val="tx1"/>
                    </a:gs>
                    <a:gs pos="30000">
                      <a:schemeClr val="tx1"/>
                    </a:gs>
                  </a:gsLst>
                  <a:lin ang="5400000" scaled="0"/>
                </a:gradFill>
              </a:rPr>
              <a:t>+</a:t>
            </a:r>
            <a:r>
              <a:rPr kumimoji="1" lang="zh-CN" altLang="en-US" sz="2400" dirty="0">
                <a:gradFill>
                  <a:gsLst>
                    <a:gs pos="2917">
                      <a:schemeClr val="tx1"/>
                    </a:gs>
                    <a:gs pos="30000">
                      <a:schemeClr val="tx1"/>
                    </a:gs>
                  </a:gsLst>
                  <a:lin ang="5400000" scaled="0"/>
                </a:gradFill>
              </a:rPr>
              <a:t> </a:t>
            </a:r>
            <a:r>
              <a:rPr kumimoji="1" lang="en-US" altLang="zh-CN" sz="2400" dirty="0">
                <a:gradFill>
                  <a:gsLst>
                    <a:gs pos="2917">
                      <a:schemeClr val="tx1"/>
                    </a:gs>
                    <a:gs pos="30000">
                      <a:schemeClr val="tx1"/>
                    </a:gs>
                  </a:gsLst>
                  <a:lin ang="5400000" scaled="0"/>
                </a:gradFill>
              </a:rPr>
              <a:t>FPGA</a:t>
            </a:r>
          </a:p>
          <a:p>
            <a:pPr>
              <a:lnSpc>
                <a:spcPct val="90000"/>
              </a:lnSpc>
              <a:spcAft>
                <a:spcPts val="600"/>
              </a:spcAft>
            </a:pPr>
            <a:r>
              <a:rPr kumimoji="1" lang="zh-CN" altLang="en-US" sz="2400" dirty="0">
                <a:gradFill>
                  <a:gsLst>
                    <a:gs pos="2917">
                      <a:schemeClr val="tx1"/>
                    </a:gs>
                    <a:gs pos="30000">
                      <a:schemeClr val="tx1"/>
                    </a:gs>
                  </a:gsLst>
                  <a:lin ang="5400000" scaled="0"/>
                </a:gradFill>
              </a:rPr>
              <a:t>通过已有的数据中心网络互联</a:t>
            </a:r>
            <a:endParaRPr kumimoji="1" lang="en-US" altLang="zh-CN" sz="2400" dirty="0">
              <a:gradFill>
                <a:gsLst>
                  <a:gs pos="2917">
                    <a:schemeClr val="tx1"/>
                  </a:gs>
                  <a:gs pos="30000">
                    <a:schemeClr val="tx1"/>
                  </a:gs>
                </a:gsLst>
                <a:lin ang="5400000" scaled="0"/>
              </a:gradFill>
            </a:endParaRPr>
          </a:p>
          <a:p>
            <a:pPr>
              <a:lnSpc>
                <a:spcPct val="90000"/>
              </a:lnSpc>
              <a:spcAft>
                <a:spcPts val="600"/>
              </a:spcAft>
            </a:pPr>
            <a:r>
              <a:rPr kumimoji="1" lang="zh-CN" altLang="en-US" sz="2400" dirty="0">
                <a:gradFill>
                  <a:gsLst>
                    <a:gs pos="2917">
                      <a:schemeClr val="tx1"/>
                    </a:gs>
                    <a:gs pos="30000">
                      <a:schemeClr val="tx1"/>
                    </a:gs>
                  </a:gsLst>
                  <a:lin ang="5400000" scaled="0"/>
                </a:gradFill>
              </a:rPr>
              <a:t>每台 </a:t>
            </a:r>
            <a:r>
              <a:rPr kumimoji="1" lang="en-US" altLang="zh-CN" sz="2400" dirty="0">
                <a:gradFill>
                  <a:gsLst>
                    <a:gs pos="2917">
                      <a:schemeClr val="tx1"/>
                    </a:gs>
                    <a:gs pos="30000">
                      <a:schemeClr val="tx1"/>
                    </a:gs>
                  </a:gsLst>
                  <a:lin ang="5400000" scaled="0"/>
                </a:gradFill>
              </a:rPr>
              <a:t>Azure</a:t>
            </a:r>
            <a:r>
              <a:rPr kumimoji="1" lang="zh-CN" altLang="en-US" sz="2400" dirty="0">
                <a:gradFill>
                  <a:gsLst>
                    <a:gs pos="2917">
                      <a:schemeClr val="tx1"/>
                    </a:gs>
                    <a:gs pos="30000">
                      <a:schemeClr val="tx1"/>
                    </a:gs>
                  </a:gsLst>
                  <a:lin ang="5400000" scaled="0"/>
                </a:gradFill>
              </a:rPr>
              <a:t> 云的物理服务器安装一块智能网卡</a:t>
            </a:r>
          </a:p>
        </p:txBody>
      </p:sp>
    </p:spTree>
    <p:extLst>
      <p:ext uri="{BB962C8B-B14F-4D97-AF65-F5344CB8AC3E}">
        <p14:creationId xmlns:p14="http://schemas.microsoft.com/office/powerpoint/2010/main" val="3467807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BB4E6E-89E5-2B4F-85E7-53052626B7C5}"/>
              </a:ext>
            </a:extLst>
          </p:cNvPr>
          <p:cNvSpPr>
            <a:spLocks noGrp="1"/>
          </p:cNvSpPr>
          <p:nvPr>
            <p:ph type="title"/>
          </p:nvPr>
        </p:nvSpPr>
        <p:spPr/>
        <p:txBody>
          <a:bodyPr/>
          <a:lstStyle/>
          <a:p>
            <a:r>
              <a:rPr kumimoji="1" lang="en-US" altLang="zh-CN" dirty="0"/>
              <a:t>FPGA</a:t>
            </a:r>
            <a:r>
              <a:rPr kumimoji="1" lang="zh-CN" altLang="en-US" dirty="0"/>
              <a:t> 间的低延迟互联</a:t>
            </a:r>
          </a:p>
        </p:txBody>
      </p:sp>
      <p:pic>
        <p:nvPicPr>
          <p:cNvPr id="14338" name="Picture 2">
            <a:extLst>
              <a:ext uri="{FF2B5EF4-FFF2-40B4-BE49-F238E27FC236}">
                <a16:creationId xmlns:a16="http://schemas.microsoft.com/office/drawing/2014/main" id="{86A02143-BC60-7840-9FE3-298AA04AC8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12852"/>
            <a:ext cx="9326563" cy="4187825"/>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E79392EA-0E78-4041-89C4-8D1507CEFF94}"/>
              </a:ext>
            </a:extLst>
          </p:cNvPr>
          <p:cNvSpPr txBox="1"/>
          <p:nvPr/>
        </p:nvSpPr>
        <p:spPr>
          <a:xfrm>
            <a:off x="624682" y="5707062"/>
            <a:ext cx="8229600" cy="738664"/>
          </a:xfrm>
          <a:prstGeom prst="rect">
            <a:avLst/>
          </a:prstGeom>
          <a:noFill/>
        </p:spPr>
        <p:txBody>
          <a:bodyPr wrap="square" lIns="182880" tIns="146304" rIns="182880" bIns="146304" rtlCol="0">
            <a:spAutoFit/>
          </a:bodyPr>
          <a:lstStyle/>
          <a:p>
            <a:pPr>
              <a:lnSpc>
                <a:spcPct val="90000"/>
              </a:lnSpc>
              <a:spcAft>
                <a:spcPts val="600"/>
              </a:spcAft>
            </a:pPr>
            <a:r>
              <a:rPr kumimoji="1" lang="zh-CN" altLang="en-US" sz="1600" dirty="0">
                <a:gradFill>
                  <a:gsLst>
                    <a:gs pos="2917">
                      <a:schemeClr val="tx1"/>
                    </a:gs>
                    <a:gs pos="30000">
                      <a:schemeClr val="tx1"/>
                    </a:gs>
                  </a:gsLst>
                  <a:lin ang="5400000" scaled="0"/>
                </a:gradFill>
              </a:rPr>
              <a:t>复用数据中心网络作为</a:t>
            </a:r>
            <a:r>
              <a:rPr kumimoji="1" lang="en-US" altLang="zh-CN" sz="1600" dirty="0">
                <a:gradFill>
                  <a:gsLst>
                    <a:gs pos="2917">
                      <a:schemeClr val="tx1"/>
                    </a:gs>
                    <a:gs pos="30000">
                      <a:schemeClr val="tx1"/>
                    </a:gs>
                  </a:gsLst>
                  <a:lin ang="5400000" scaled="0"/>
                </a:gradFill>
              </a:rPr>
              <a:t>FPGA</a:t>
            </a:r>
            <a:r>
              <a:rPr kumimoji="1" lang="zh-CN" altLang="en-US" sz="1600" dirty="0">
                <a:gradFill>
                  <a:gsLst>
                    <a:gs pos="2917">
                      <a:schemeClr val="tx1"/>
                    </a:gs>
                    <a:gs pos="30000">
                      <a:schemeClr val="tx1"/>
                    </a:gs>
                  </a:gsLst>
                  <a:lin ang="5400000" scaled="0"/>
                </a:gradFill>
              </a:rPr>
              <a:t>互联的初心是加速网络虚拟化，更深远的影响是把</a:t>
            </a:r>
            <a:r>
              <a:rPr kumimoji="1" lang="en-US" altLang="zh-CN" sz="1600" dirty="0">
                <a:gradFill>
                  <a:gsLst>
                    <a:gs pos="2917">
                      <a:schemeClr val="tx1"/>
                    </a:gs>
                    <a:gs pos="30000">
                      <a:schemeClr val="tx1"/>
                    </a:gs>
                  </a:gsLst>
                  <a:lin ang="5400000" scaled="0"/>
                </a:gradFill>
              </a:rPr>
              <a:t>FPGA</a:t>
            </a:r>
            <a:r>
              <a:rPr kumimoji="1" lang="zh-CN" altLang="en-US" sz="1600" dirty="0">
                <a:gradFill>
                  <a:gsLst>
                    <a:gs pos="2917">
                      <a:schemeClr val="tx1"/>
                    </a:gs>
                    <a:gs pos="30000">
                      <a:schemeClr val="tx1"/>
                    </a:gs>
                  </a:gsLst>
                  <a:lin ang="5400000" scaled="0"/>
                </a:gradFill>
              </a:rPr>
              <a:t>之间的网络连接扩展到了整个数据中心的规模。</a:t>
            </a:r>
          </a:p>
        </p:txBody>
      </p:sp>
    </p:spTree>
    <p:extLst>
      <p:ext uri="{BB962C8B-B14F-4D97-AF65-F5344CB8AC3E}">
        <p14:creationId xmlns:p14="http://schemas.microsoft.com/office/powerpoint/2010/main" val="165533310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1631E37-734E-2F47-83B0-8C1422C8E8D1}"/>
              </a:ext>
            </a:extLst>
          </p:cNvPr>
          <p:cNvSpPr>
            <a:spLocks noGrp="1"/>
          </p:cNvSpPr>
          <p:nvPr>
            <p:ph type="body" sz="quarter" idx="10"/>
          </p:nvPr>
        </p:nvSpPr>
        <p:spPr/>
        <p:txBody>
          <a:bodyPr/>
          <a:lstStyle/>
          <a:p>
            <a:endParaRPr kumimoji="1" lang="zh-CN" altLang="en-US"/>
          </a:p>
        </p:txBody>
      </p:sp>
      <p:sp>
        <p:nvSpPr>
          <p:cNvPr id="3" name="标题 2">
            <a:extLst>
              <a:ext uri="{FF2B5EF4-FFF2-40B4-BE49-F238E27FC236}">
                <a16:creationId xmlns:a16="http://schemas.microsoft.com/office/drawing/2014/main" id="{61D453B5-24C2-8A49-A5FA-0628AB91A508}"/>
              </a:ext>
            </a:extLst>
          </p:cNvPr>
          <p:cNvSpPr>
            <a:spLocks noGrp="1"/>
          </p:cNvSpPr>
          <p:nvPr>
            <p:ph type="title"/>
          </p:nvPr>
        </p:nvSpPr>
        <p:spPr/>
        <p:txBody>
          <a:bodyPr/>
          <a:lstStyle/>
          <a:p>
            <a:endParaRPr kumimoji="1" lang="zh-CN" altLang="en-US"/>
          </a:p>
        </p:txBody>
      </p:sp>
      <p:pic>
        <p:nvPicPr>
          <p:cNvPr id="1026" name="Picture 2" descr="I Data centers_">
            <a:extLst>
              <a:ext uri="{FF2B5EF4-FFF2-40B4-BE49-F238E27FC236}">
                <a16:creationId xmlns:a16="http://schemas.microsoft.com/office/drawing/2014/main" id="{D2853006-7756-D145-AD26-7320E009A5F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326563" cy="6994525"/>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E7A8FAE3-6CEC-C849-BC43-FD658E77EBAB}"/>
              </a:ext>
            </a:extLst>
          </p:cNvPr>
          <p:cNvSpPr txBox="1"/>
          <p:nvPr/>
        </p:nvSpPr>
        <p:spPr>
          <a:xfrm>
            <a:off x="3977481" y="0"/>
            <a:ext cx="2215991" cy="795600"/>
          </a:xfrm>
          <a:prstGeom prst="rect">
            <a:avLst/>
          </a:prstGeom>
          <a:solidFill>
            <a:schemeClr val="bg1">
              <a:lumMod val="50000"/>
              <a:alpha val="70000"/>
            </a:schemeClr>
          </a:solidFill>
        </p:spPr>
        <p:txBody>
          <a:bodyPr wrap="none" lIns="182880" tIns="146304" rIns="182880" bIns="146304" rtlCol="0">
            <a:spAutoFit/>
          </a:bodyPr>
          <a:lstStyle/>
          <a:p>
            <a:pPr>
              <a:lnSpc>
                <a:spcPct val="90000"/>
              </a:lnSpc>
              <a:spcAft>
                <a:spcPts val="600"/>
              </a:spcAft>
            </a:pPr>
            <a:r>
              <a:rPr kumimoji="1" lang="zh-CN" altLang="en-US" sz="3600" dirty="0">
                <a:solidFill>
                  <a:schemeClr val="bg1"/>
                </a:solidFill>
              </a:rPr>
              <a:t>数据中心</a:t>
            </a:r>
          </a:p>
        </p:txBody>
      </p:sp>
    </p:spTree>
    <p:extLst>
      <p:ext uri="{BB962C8B-B14F-4D97-AF65-F5344CB8AC3E}">
        <p14:creationId xmlns:p14="http://schemas.microsoft.com/office/powerpoint/2010/main" val="258374096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9289F4E-006D-2F4B-9164-2B78FE3F9404}"/>
              </a:ext>
            </a:extLst>
          </p:cNvPr>
          <p:cNvSpPr>
            <a:spLocks noGrp="1"/>
          </p:cNvSpPr>
          <p:nvPr>
            <p:ph type="title"/>
          </p:nvPr>
        </p:nvSpPr>
        <p:spPr/>
        <p:txBody>
          <a:bodyPr/>
          <a:lstStyle/>
          <a:p>
            <a:r>
              <a:rPr kumimoji="1" lang="zh-CN" altLang="en-US" dirty="0"/>
              <a:t>基于</a:t>
            </a:r>
            <a:r>
              <a:rPr kumimoji="1" lang="en-US" altLang="zh-CN" dirty="0"/>
              <a:t>FPGA</a:t>
            </a:r>
            <a:r>
              <a:rPr kumimoji="1" lang="zh-CN" altLang="en-US" dirty="0"/>
              <a:t>的云计算基础设施加速</a:t>
            </a:r>
          </a:p>
        </p:txBody>
      </p:sp>
      <p:sp>
        <p:nvSpPr>
          <p:cNvPr id="4" name="矩形 3">
            <a:extLst>
              <a:ext uri="{FF2B5EF4-FFF2-40B4-BE49-F238E27FC236}">
                <a16:creationId xmlns:a16="http://schemas.microsoft.com/office/drawing/2014/main" id="{905C9FF7-3B53-2041-8519-491652627DED}"/>
              </a:ext>
            </a:extLst>
          </p:cNvPr>
          <p:cNvSpPr/>
          <p:nvPr/>
        </p:nvSpPr>
        <p:spPr bwMode="auto">
          <a:xfrm>
            <a:off x="396081" y="2811461"/>
            <a:ext cx="4648200" cy="3216597"/>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tx1"/>
                </a:solidFill>
                <a:ea typeface="Segoe UI" pitchFamily="34" charset="0"/>
                <a:cs typeface="Segoe UI" pitchFamily="34" charset="0"/>
              </a:rPr>
              <a:t>虚拟机监视器（</a:t>
            </a:r>
            <a:r>
              <a:rPr kumimoji="1" lang="en-US" altLang="zh-CN" dirty="0">
                <a:solidFill>
                  <a:schemeClr val="tx1"/>
                </a:solidFill>
                <a:ea typeface="Segoe UI" pitchFamily="34" charset="0"/>
                <a:cs typeface="Segoe UI" pitchFamily="34" charset="0"/>
              </a:rPr>
              <a:t>Hypervisor</a:t>
            </a:r>
            <a:r>
              <a:rPr kumimoji="1" lang="zh-CN" altLang="en-US" dirty="0">
                <a:solidFill>
                  <a:schemeClr val="tx1"/>
                </a:solidFill>
                <a:ea typeface="Segoe UI" pitchFamily="34" charset="0"/>
                <a:cs typeface="Segoe UI" pitchFamily="34" charset="0"/>
              </a:rPr>
              <a:t>）</a:t>
            </a:r>
          </a:p>
        </p:txBody>
      </p:sp>
      <p:sp>
        <p:nvSpPr>
          <p:cNvPr id="5" name="矩形 4">
            <a:extLst>
              <a:ext uri="{FF2B5EF4-FFF2-40B4-BE49-F238E27FC236}">
                <a16:creationId xmlns:a16="http://schemas.microsoft.com/office/drawing/2014/main" id="{BFD6CDE7-F92D-C640-83A4-FB56E578E332}"/>
              </a:ext>
            </a:extLst>
          </p:cNvPr>
          <p:cNvSpPr/>
          <p:nvPr/>
        </p:nvSpPr>
        <p:spPr bwMode="auto">
          <a:xfrm>
            <a:off x="548481" y="3411809"/>
            <a:ext cx="1269556" cy="1179683"/>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tx1"/>
                </a:solidFill>
                <a:ea typeface="Segoe UI" pitchFamily="34" charset="0"/>
                <a:cs typeface="Segoe UI" pitchFamily="34" charset="0"/>
              </a:rPr>
              <a:t>虚拟机</a:t>
            </a:r>
            <a:r>
              <a:rPr kumimoji="1" lang="en-US" altLang="zh-CN" dirty="0">
                <a:solidFill>
                  <a:schemeClr val="tx1"/>
                </a:solidFill>
                <a:ea typeface="Segoe UI" pitchFamily="34" charset="0"/>
                <a:cs typeface="Segoe UI" pitchFamily="34" charset="0"/>
              </a:rPr>
              <a:t>1</a:t>
            </a:r>
            <a:endParaRPr kumimoji="1" lang="zh-CN" altLang="en-US" dirty="0">
              <a:solidFill>
                <a:schemeClr val="tx1"/>
              </a:solidFill>
              <a:ea typeface="Segoe UI" pitchFamily="34" charset="0"/>
              <a:cs typeface="Segoe UI" pitchFamily="34" charset="0"/>
            </a:endParaRPr>
          </a:p>
        </p:txBody>
      </p:sp>
      <p:sp>
        <p:nvSpPr>
          <p:cNvPr id="7" name="矩形 6">
            <a:extLst>
              <a:ext uri="{FF2B5EF4-FFF2-40B4-BE49-F238E27FC236}">
                <a16:creationId xmlns:a16="http://schemas.microsoft.com/office/drawing/2014/main" id="{15986492-92BA-5842-A996-29C8EA285428}"/>
              </a:ext>
            </a:extLst>
          </p:cNvPr>
          <p:cNvSpPr/>
          <p:nvPr/>
        </p:nvSpPr>
        <p:spPr bwMode="auto">
          <a:xfrm>
            <a:off x="2072481" y="3408043"/>
            <a:ext cx="1269556" cy="1188499"/>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tx1"/>
                </a:solidFill>
                <a:ea typeface="Segoe UI" pitchFamily="34" charset="0"/>
                <a:cs typeface="Segoe UI" pitchFamily="34" charset="0"/>
              </a:rPr>
              <a:t>虚拟机</a:t>
            </a:r>
            <a:r>
              <a:rPr kumimoji="1" lang="en-US" altLang="zh-CN" dirty="0">
                <a:solidFill>
                  <a:schemeClr val="tx1"/>
                </a:solidFill>
                <a:ea typeface="Segoe UI" pitchFamily="34" charset="0"/>
                <a:cs typeface="Segoe UI" pitchFamily="34" charset="0"/>
              </a:rPr>
              <a:t>2</a:t>
            </a:r>
            <a:endParaRPr kumimoji="1" lang="zh-CN" altLang="en-US" dirty="0">
              <a:solidFill>
                <a:schemeClr val="tx1"/>
              </a:solidFill>
              <a:ea typeface="Segoe UI" pitchFamily="34" charset="0"/>
              <a:cs typeface="Segoe UI" pitchFamily="34" charset="0"/>
            </a:endParaRPr>
          </a:p>
        </p:txBody>
      </p:sp>
      <p:sp>
        <p:nvSpPr>
          <p:cNvPr id="8" name="矩形 7">
            <a:extLst>
              <a:ext uri="{FF2B5EF4-FFF2-40B4-BE49-F238E27FC236}">
                <a16:creationId xmlns:a16="http://schemas.microsoft.com/office/drawing/2014/main" id="{D3C9FF0F-515D-EE43-8B77-DFABCE69CCCE}"/>
              </a:ext>
            </a:extLst>
          </p:cNvPr>
          <p:cNvSpPr/>
          <p:nvPr/>
        </p:nvSpPr>
        <p:spPr bwMode="auto">
          <a:xfrm>
            <a:off x="3629523" y="3408044"/>
            <a:ext cx="1262358" cy="118344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tx1"/>
                </a:solidFill>
                <a:ea typeface="Segoe UI" pitchFamily="34" charset="0"/>
                <a:cs typeface="Segoe UI" pitchFamily="34" charset="0"/>
              </a:rPr>
              <a:t>虚拟机</a:t>
            </a:r>
            <a:r>
              <a:rPr kumimoji="1" lang="en-US" altLang="zh-CN" dirty="0">
                <a:solidFill>
                  <a:schemeClr val="tx1"/>
                </a:solidFill>
                <a:ea typeface="Segoe UI" pitchFamily="34" charset="0"/>
                <a:cs typeface="Segoe UI" pitchFamily="34" charset="0"/>
              </a:rPr>
              <a:t>3</a:t>
            </a:r>
            <a:endParaRPr kumimoji="1" lang="zh-CN" altLang="en-US" dirty="0">
              <a:solidFill>
                <a:schemeClr val="tx1"/>
              </a:solidFill>
              <a:ea typeface="Segoe UI" pitchFamily="34" charset="0"/>
              <a:cs typeface="Segoe UI" pitchFamily="34" charset="0"/>
            </a:endParaRPr>
          </a:p>
        </p:txBody>
      </p:sp>
      <p:sp>
        <p:nvSpPr>
          <p:cNvPr id="9" name="文本框 8">
            <a:extLst>
              <a:ext uri="{FF2B5EF4-FFF2-40B4-BE49-F238E27FC236}">
                <a16:creationId xmlns:a16="http://schemas.microsoft.com/office/drawing/2014/main" id="{117DA17E-7387-024D-B62A-6A95652C63F6}"/>
              </a:ext>
            </a:extLst>
          </p:cNvPr>
          <p:cNvSpPr txBox="1"/>
          <p:nvPr/>
        </p:nvSpPr>
        <p:spPr>
          <a:xfrm>
            <a:off x="1850759" y="2256734"/>
            <a:ext cx="1600438" cy="627864"/>
          </a:xfrm>
          <a:prstGeom prst="rect">
            <a:avLst/>
          </a:prstGeom>
          <a:noFill/>
        </p:spPr>
        <p:txBody>
          <a:bodyPr wrap="none" lIns="182880" tIns="146304" rIns="182880" bIns="146304" rtlCol="0">
            <a:spAutoFit/>
          </a:bodyPr>
          <a:lstStyle/>
          <a:p>
            <a:pPr>
              <a:lnSpc>
                <a:spcPct val="90000"/>
              </a:lnSpc>
              <a:spcAft>
                <a:spcPts val="600"/>
              </a:spcAft>
            </a:pPr>
            <a:r>
              <a:rPr kumimoji="1" lang="zh-CN" altLang="en-US" sz="2400" dirty="0">
                <a:gradFill>
                  <a:gsLst>
                    <a:gs pos="2917">
                      <a:schemeClr val="tx1"/>
                    </a:gs>
                    <a:gs pos="30000">
                      <a:schemeClr val="tx1"/>
                    </a:gs>
                  </a:gsLst>
                  <a:lin ang="5400000" scaled="0"/>
                </a:gradFill>
              </a:rPr>
              <a:t>计算节点</a:t>
            </a:r>
          </a:p>
        </p:txBody>
      </p:sp>
      <p:sp>
        <p:nvSpPr>
          <p:cNvPr id="10" name="矩形 9">
            <a:extLst>
              <a:ext uri="{FF2B5EF4-FFF2-40B4-BE49-F238E27FC236}">
                <a16:creationId xmlns:a16="http://schemas.microsoft.com/office/drawing/2014/main" id="{0ADCF1B6-4885-3249-BB20-3ECAB5634B0C}"/>
              </a:ext>
            </a:extLst>
          </p:cNvPr>
          <p:cNvSpPr/>
          <p:nvPr/>
        </p:nvSpPr>
        <p:spPr bwMode="auto">
          <a:xfrm>
            <a:off x="538333" y="4716436"/>
            <a:ext cx="1523998" cy="46098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bg1"/>
                </a:solidFill>
                <a:ea typeface="Segoe UI" pitchFamily="34" charset="0"/>
                <a:cs typeface="Segoe UI" pitchFamily="34" charset="0"/>
              </a:rPr>
              <a:t>虚拟本地盘</a:t>
            </a:r>
          </a:p>
        </p:txBody>
      </p:sp>
      <p:sp>
        <p:nvSpPr>
          <p:cNvPr id="11" name="矩形 10">
            <a:extLst>
              <a:ext uri="{FF2B5EF4-FFF2-40B4-BE49-F238E27FC236}">
                <a16:creationId xmlns:a16="http://schemas.microsoft.com/office/drawing/2014/main" id="{E9240595-49BB-4043-BA08-23736981EAE0}"/>
              </a:ext>
            </a:extLst>
          </p:cNvPr>
          <p:cNvSpPr/>
          <p:nvPr/>
        </p:nvSpPr>
        <p:spPr bwMode="auto">
          <a:xfrm>
            <a:off x="2209379" y="4701948"/>
            <a:ext cx="1294171" cy="46098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bg1"/>
                </a:solidFill>
                <a:ea typeface="Segoe UI" pitchFamily="34" charset="0"/>
                <a:cs typeface="Segoe UI" pitchFamily="34" charset="0"/>
              </a:rPr>
              <a:t>虚拟云盘</a:t>
            </a:r>
          </a:p>
        </p:txBody>
      </p:sp>
      <p:sp>
        <p:nvSpPr>
          <p:cNvPr id="12" name="矩形 11">
            <a:extLst>
              <a:ext uri="{FF2B5EF4-FFF2-40B4-BE49-F238E27FC236}">
                <a16:creationId xmlns:a16="http://schemas.microsoft.com/office/drawing/2014/main" id="{7DBA8945-18E5-CF43-89C1-16F6EF9F6A9A}"/>
              </a:ext>
            </a:extLst>
          </p:cNvPr>
          <p:cNvSpPr/>
          <p:nvPr/>
        </p:nvSpPr>
        <p:spPr bwMode="auto">
          <a:xfrm>
            <a:off x="3597713" y="4701948"/>
            <a:ext cx="1294168" cy="46098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bg1"/>
                </a:solidFill>
                <a:ea typeface="Segoe UI" pitchFamily="34" charset="0"/>
                <a:cs typeface="Segoe UI" pitchFamily="34" charset="0"/>
              </a:rPr>
              <a:t>虚拟网络</a:t>
            </a:r>
          </a:p>
        </p:txBody>
      </p:sp>
      <p:grpSp>
        <p:nvGrpSpPr>
          <p:cNvPr id="17" name="组合 16">
            <a:extLst>
              <a:ext uri="{FF2B5EF4-FFF2-40B4-BE49-F238E27FC236}">
                <a16:creationId xmlns:a16="http://schemas.microsoft.com/office/drawing/2014/main" id="{FCB3EA65-DAE8-6245-B34F-FE97C0BB1CEA}"/>
              </a:ext>
            </a:extLst>
          </p:cNvPr>
          <p:cNvGrpSpPr/>
          <p:nvPr/>
        </p:nvGrpSpPr>
        <p:grpSpPr>
          <a:xfrm>
            <a:off x="3063081" y="5540024"/>
            <a:ext cx="1007424" cy="382629"/>
            <a:chOff x="5474805" y="4787345"/>
            <a:chExt cx="1007424" cy="382629"/>
          </a:xfrm>
        </p:grpSpPr>
        <p:sp>
          <p:nvSpPr>
            <p:cNvPr id="14" name="Rectangle 707">
              <a:extLst>
                <a:ext uri="{FF2B5EF4-FFF2-40B4-BE49-F238E27FC236}">
                  <a16:creationId xmlns:a16="http://schemas.microsoft.com/office/drawing/2014/main" id="{9ACF2078-6A7A-B547-80B4-408BBCD60A2C}"/>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5" name="Rectangle 708">
              <a:extLst>
                <a:ext uri="{FF2B5EF4-FFF2-40B4-BE49-F238E27FC236}">
                  <a16:creationId xmlns:a16="http://schemas.microsoft.com/office/drawing/2014/main" id="{2D4D1673-2355-2B4E-8984-584C8AF65E1D}"/>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6" name="Rectangle 709">
              <a:extLst>
                <a:ext uri="{FF2B5EF4-FFF2-40B4-BE49-F238E27FC236}">
                  <a16:creationId xmlns:a16="http://schemas.microsoft.com/office/drawing/2014/main" id="{B349A399-9D50-EC48-95A4-5A03D4989F0D}"/>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普通网卡</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cxnSp>
        <p:nvCxnSpPr>
          <p:cNvPr id="19" name="直线连接符 18">
            <a:extLst>
              <a:ext uri="{FF2B5EF4-FFF2-40B4-BE49-F238E27FC236}">
                <a16:creationId xmlns:a16="http://schemas.microsoft.com/office/drawing/2014/main" id="{2DC9CE9C-1088-B547-8995-208541FB7450}"/>
              </a:ext>
            </a:extLst>
          </p:cNvPr>
          <p:cNvCxnSpPr>
            <a:cxnSpLocks/>
            <a:stCxn id="11" idx="2"/>
            <a:endCxn id="16" idx="0"/>
          </p:cNvCxnSpPr>
          <p:nvPr/>
        </p:nvCxnSpPr>
        <p:spPr>
          <a:xfrm>
            <a:off x="2856465" y="5162928"/>
            <a:ext cx="710328" cy="377096"/>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直线连接符 20">
            <a:extLst>
              <a:ext uri="{FF2B5EF4-FFF2-40B4-BE49-F238E27FC236}">
                <a16:creationId xmlns:a16="http://schemas.microsoft.com/office/drawing/2014/main" id="{98FBDEC9-D6A6-7244-85BF-C44C65C1B0C0}"/>
              </a:ext>
            </a:extLst>
          </p:cNvPr>
          <p:cNvCxnSpPr>
            <a:cxnSpLocks/>
            <a:stCxn id="12" idx="2"/>
            <a:endCxn id="16" idx="0"/>
          </p:cNvCxnSpPr>
          <p:nvPr/>
        </p:nvCxnSpPr>
        <p:spPr>
          <a:xfrm flipH="1">
            <a:off x="3566793" y="5162928"/>
            <a:ext cx="678004" cy="377096"/>
          </a:xfrm>
          <a:prstGeom prst="line">
            <a:avLst/>
          </a:prstGeom>
          <a:ln w="28575">
            <a:headEnd type="none"/>
            <a:tailEnd type="none"/>
          </a:ln>
        </p:spPr>
        <p:style>
          <a:lnRef idx="1">
            <a:schemeClr val="dk1"/>
          </a:lnRef>
          <a:fillRef idx="0">
            <a:schemeClr val="dk1"/>
          </a:fillRef>
          <a:effectRef idx="0">
            <a:schemeClr val="dk1"/>
          </a:effectRef>
          <a:fontRef idx="minor">
            <a:schemeClr val="tx1"/>
          </a:fontRef>
        </p:style>
      </p:cxnSp>
      <p:cxnSp>
        <p:nvCxnSpPr>
          <p:cNvPr id="22" name="直线连接符 21">
            <a:extLst>
              <a:ext uri="{FF2B5EF4-FFF2-40B4-BE49-F238E27FC236}">
                <a16:creationId xmlns:a16="http://schemas.microsoft.com/office/drawing/2014/main" id="{0BB795A8-561A-E741-AE35-C494BEE0BCA6}"/>
              </a:ext>
            </a:extLst>
          </p:cNvPr>
          <p:cNvCxnSpPr>
            <a:cxnSpLocks/>
            <a:stCxn id="10" idx="2"/>
          </p:cNvCxnSpPr>
          <p:nvPr/>
        </p:nvCxnSpPr>
        <p:spPr>
          <a:xfrm>
            <a:off x="1300332" y="5177416"/>
            <a:ext cx="1" cy="172322"/>
          </a:xfrm>
          <a:prstGeom prst="line">
            <a:avLst/>
          </a:prstGeom>
          <a:ln w="28575">
            <a:headEnd type="none"/>
            <a:tailEnd type="none"/>
          </a:ln>
        </p:spPr>
        <p:style>
          <a:lnRef idx="1">
            <a:schemeClr val="dk1"/>
          </a:lnRef>
          <a:fillRef idx="0">
            <a:schemeClr val="dk1"/>
          </a:fillRef>
          <a:effectRef idx="0">
            <a:schemeClr val="dk1"/>
          </a:effectRef>
          <a:fontRef idx="minor">
            <a:schemeClr val="tx1"/>
          </a:fontRef>
        </p:style>
      </p:cxnSp>
      <p:sp>
        <p:nvSpPr>
          <p:cNvPr id="44" name="矩形 43">
            <a:extLst>
              <a:ext uri="{FF2B5EF4-FFF2-40B4-BE49-F238E27FC236}">
                <a16:creationId xmlns:a16="http://schemas.microsoft.com/office/drawing/2014/main" id="{F34156AB-5A69-B944-850B-F9A3808556F4}"/>
              </a:ext>
            </a:extLst>
          </p:cNvPr>
          <p:cNvSpPr/>
          <p:nvPr/>
        </p:nvSpPr>
        <p:spPr bwMode="auto">
          <a:xfrm>
            <a:off x="5806281" y="2795085"/>
            <a:ext cx="2895600" cy="1107913"/>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kumimoji="1" lang="zh-CN" altLang="en-US" dirty="0">
              <a:solidFill>
                <a:schemeClr val="tx1"/>
              </a:solidFill>
              <a:ea typeface="Segoe UI" pitchFamily="34" charset="0"/>
              <a:cs typeface="Segoe UI" pitchFamily="34" charset="0"/>
            </a:endParaRPr>
          </a:p>
        </p:txBody>
      </p:sp>
      <p:sp>
        <p:nvSpPr>
          <p:cNvPr id="45" name="矩形 44">
            <a:extLst>
              <a:ext uri="{FF2B5EF4-FFF2-40B4-BE49-F238E27FC236}">
                <a16:creationId xmlns:a16="http://schemas.microsoft.com/office/drawing/2014/main" id="{6D7517C6-615C-664D-A56B-ADA77F96F718}"/>
              </a:ext>
            </a:extLst>
          </p:cNvPr>
          <p:cNvSpPr/>
          <p:nvPr/>
        </p:nvSpPr>
        <p:spPr bwMode="auto">
          <a:xfrm>
            <a:off x="7223503" y="2963953"/>
            <a:ext cx="1294168" cy="754758"/>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bg1"/>
                </a:solidFill>
                <a:ea typeface="Segoe UI" pitchFamily="34" charset="0"/>
                <a:cs typeface="Segoe UI" pitchFamily="34" charset="0"/>
              </a:rPr>
              <a:t>虚拟网络功能</a:t>
            </a:r>
          </a:p>
        </p:txBody>
      </p:sp>
      <p:grpSp>
        <p:nvGrpSpPr>
          <p:cNvPr id="46" name="组合 45">
            <a:extLst>
              <a:ext uri="{FF2B5EF4-FFF2-40B4-BE49-F238E27FC236}">
                <a16:creationId xmlns:a16="http://schemas.microsoft.com/office/drawing/2014/main" id="{A80CF4A8-6C2B-CC48-96FA-9625E5385504}"/>
              </a:ext>
            </a:extLst>
          </p:cNvPr>
          <p:cNvGrpSpPr/>
          <p:nvPr/>
        </p:nvGrpSpPr>
        <p:grpSpPr>
          <a:xfrm>
            <a:off x="6011180" y="3181904"/>
            <a:ext cx="1007424" cy="382629"/>
            <a:chOff x="5474805" y="4787345"/>
            <a:chExt cx="1007424" cy="382629"/>
          </a:xfrm>
        </p:grpSpPr>
        <p:sp>
          <p:nvSpPr>
            <p:cNvPr id="47" name="Rectangle 707">
              <a:extLst>
                <a:ext uri="{FF2B5EF4-FFF2-40B4-BE49-F238E27FC236}">
                  <a16:creationId xmlns:a16="http://schemas.microsoft.com/office/drawing/2014/main" id="{CCED8FD7-1556-574D-9B61-5A897FEAB706}"/>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48" name="Rectangle 708">
              <a:extLst>
                <a:ext uri="{FF2B5EF4-FFF2-40B4-BE49-F238E27FC236}">
                  <a16:creationId xmlns:a16="http://schemas.microsoft.com/office/drawing/2014/main" id="{E64DF8E3-9FCA-E44A-B3FA-72CC74FD52C3}"/>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49" name="Rectangle 709">
              <a:extLst>
                <a:ext uri="{FF2B5EF4-FFF2-40B4-BE49-F238E27FC236}">
                  <a16:creationId xmlns:a16="http://schemas.microsoft.com/office/drawing/2014/main" id="{87D08C63-636A-174F-A542-06398899A828}"/>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普通网卡</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cxnSp>
        <p:nvCxnSpPr>
          <p:cNvPr id="50" name="直线连接符 49">
            <a:extLst>
              <a:ext uri="{FF2B5EF4-FFF2-40B4-BE49-F238E27FC236}">
                <a16:creationId xmlns:a16="http://schemas.microsoft.com/office/drawing/2014/main" id="{B4E509BC-43C0-B04B-A360-1D7434145099}"/>
              </a:ext>
            </a:extLst>
          </p:cNvPr>
          <p:cNvCxnSpPr>
            <a:cxnSpLocks/>
            <a:stCxn id="45" idx="1"/>
            <a:endCxn id="49" idx="3"/>
          </p:cNvCxnSpPr>
          <p:nvPr/>
        </p:nvCxnSpPr>
        <p:spPr>
          <a:xfrm flipH="1">
            <a:off x="7018604" y="3341332"/>
            <a:ext cx="204899" cy="0"/>
          </a:xfrm>
          <a:prstGeom prst="line">
            <a:avLst/>
          </a:prstGeom>
          <a:ln w="28575">
            <a:headEnd type="none"/>
            <a:tailEnd type="none"/>
          </a:ln>
        </p:spPr>
        <p:style>
          <a:lnRef idx="1">
            <a:schemeClr val="dk1"/>
          </a:lnRef>
          <a:fillRef idx="0">
            <a:schemeClr val="dk1"/>
          </a:fillRef>
          <a:effectRef idx="0">
            <a:schemeClr val="dk1"/>
          </a:effectRef>
          <a:fontRef idx="minor">
            <a:schemeClr val="tx1"/>
          </a:fontRef>
        </p:style>
      </p:cxnSp>
      <p:sp>
        <p:nvSpPr>
          <p:cNvPr id="53" name="文本框 52">
            <a:extLst>
              <a:ext uri="{FF2B5EF4-FFF2-40B4-BE49-F238E27FC236}">
                <a16:creationId xmlns:a16="http://schemas.microsoft.com/office/drawing/2014/main" id="{38ED2502-71F1-D549-9C52-0CC195D3A06D}"/>
              </a:ext>
            </a:extLst>
          </p:cNvPr>
          <p:cNvSpPr txBox="1"/>
          <p:nvPr/>
        </p:nvSpPr>
        <p:spPr>
          <a:xfrm>
            <a:off x="6420399" y="2238506"/>
            <a:ext cx="1600438" cy="627864"/>
          </a:xfrm>
          <a:prstGeom prst="rect">
            <a:avLst/>
          </a:prstGeom>
          <a:noFill/>
        </p:spPr>
        <p:txBody>
          <a:bodyPr wrap="none" lIns="182880" tIns="146304" rIns="182880" bIns="146304" rtlCol="0">
            <a:spAutoFit/>
          </a:bodyPr>
          <a:lstStyle/>
          <a:p>
            <a:pPr>
              <a:lnSpc>
                <a:spcPct val="90000"/>
              </a:lnSpc>
              <a:spcAft>
                <a:spcPts val="600"/>
              </a:spcAft>
            </a:pPr>
            <a:r>
              <a:rPr kumimoji="1" lang="zh-CN" altLang="en-US" sz="2400" dirty="0">
                <a:gradFill>
                  <a:gsLst>
                    <a:gs pos="2917">
                      <a:schemeClr val="tx1"/>
                    </a:gs>
                    <a:gs pos="30000">
                      <a:schemeClr val="tx1"/>
                    </a:gs>
                  </a:gsLst>
                  <a:lin ang="5400000" scaled="0"/>
                </a:gradFill>
              </a:rPr>
              <a:t>网络节点</a:t>
            </a:r>
          </a:p>
        </p:txBody>
      </p:sp>
      <p:sp>
        <p:nvSpPr>
          <p:cNvPr id="54" name="矩形 53">
            <a:extLst>
              <a:ext uri="{FF2B5EF4-FFF2-40B4-BE49-F238E27FC236}">
                <a16:creationId xmlns:a16="http://schemas.microsoft.com/office/drawing/2014/main" id="{D553E9BF-50F8-404C-B769-090B0306FE0F}"/>
              </a:ext>
            </a:extLst>
          </p:cNvPr>
          <p:cNvSpPr/>
          <p:nvPr/>
        </p:nvSpPr>
        <p:spPr bwMode="auto">
          <a:xfrm>
            <a:off x="5817086" y="4694367"/>
            <a:ext cx="2895600" cy="1622293"/>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kumimoji="1" lang="zh-CN" altLang="en-US" dirty="0">
              <a:solidFill>
                <a:schemeClr val="tx1"/>
              </a:solidFill>
              <a:ea typeface="Segoe UI" pitchFamily="34" charset="0"/>
              <a:cs typeface="Segoe UI" pitchFamily="34" charset="0"/>
            </a:endParaRPr>
          </a:p>
        </p:txBody>
      </p:sp>
      <p:sp>
        <p:nvSpPr>
          <p:cNvPr id="55" name="矩形 54">
            <a:extLst>
              <a:ext uri="{FF2B5EF4-FFF2-40B4-BE49-F238E27FC236}">
                <a16:creationId xmlns:a16="http://schemas.microsoft.com/office/drawing/2014/main" id="{E8F7D9E8-C700-2543-8D2A-5E5306836DD7}"/>
              </a:ext>
            </a:extLst>
          </p:cNvPr>
          <p:cNvSpPr/>
          <p:nvPr/>
        </p:nvSpPr>
        <p:spPr bwMode="auto">
          <a:xfrm>
            <a:off x="7223503" y="4770903"/>
            <a:ext cx="1294168" cy="671248"/>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bg1"/>
                </a:solidFill>
                <a:ea typeface="Segoe UI" pitchFamily="34" charset="0"/>
                <a:cs typeface="Segoe UI" pitchFamily="34" charset="0"/>
              </a:rPr>
              <a:t>数据结构处理</a:t>
            </a:r>
          </a:p>
        </p:txBody>
      </p:sp>
      <p:grpSp>
        <p:nvGrpSpPr>
          <p:cNvPr id="56" name="组合 55">
            <a:extLst>
              <a:ext uri="{FF2B5EF4-FFF2-40B4-BE49-F238E27FC236}">
                <a16:creationId xmlns:a16="http://schemas.microsoft.com/office/drawing/2014/main" id="{0AF0B9F6-3138-0942-886A-0361CCA78FA2}"/>
              </a:ext>
            </a:extLst>
          </p:cNvPr>
          <p:cNvGrpSpPr/>
          <p:nvPr/>
        </p:nvGrpSpPr>
        <p:grpSpPr>
          <a:xfrm>
            <a:off x="6021985" y="4943433"/>
            <a:ext cx="1007424" cy="382629"/>
            <a:chOff x="5474805" y="4787345"/>
            <a:chExt cx="1007424" cy="382629"/>
          </a:xfrm>
        </p:grpSpPr>
        <p:sp>
          <p:nvSpPr>
            <p:cNvPr id="57" name="Rectangle 707">
              <a:extLst>
                <a:ext uri="{FF2B5EF4-FFF2-40B4-BE49-F238E27FC236}">
                  <a16:creationId xmlns:a16="http://schemas.microsoft.com/office/drawing/2014/main" id="{A0DC21C9-A8F5-5441-AE58-4485B246A683}"/>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58" name="Rectangle 708">
              <a:extLst>
                <a:ext uri="{FF2B5EF4-FFF2-40B4-BE49-F238E27FC236}">
                  <a16:creationId xmlns:a16="http://schemas.microsoft.com/office/drawing/2014/main" id="{1E0907AE-8A9D-7B41-97F4-8E572722433B}"/>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59" name="Rectangle 709">
              <a:extLst>
                <a:ext uri="{FF2B5EF4-FFF2-40B4-BE49-F238E27FC236}">
                  <a16:creationId xmlns:a16="http://schemas.microsoft.com/office/drawing/2014/main" id="{F2F279EF-EB3D-7C43-99C4-B54C593163D2}"/>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普通网卡</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cxnSp>
        <p:nvCxnSpPr>
          <p:cNvPr id="60" name="直线连接符 59">
            <a:extLst>
              <a:ext uri="{FF2B5EF4-FFF2-40B4-BE49-F238E27FC236}">
                <a16:creationId xmlns:a16="http://schemas.microsoft.com/office/drawing/2014/main" id="{FCCB8744-C7A0-F54E-9444-BFF9EDCAFD64}"/>
              </a:ext>
            </a:extLst>
          </p:cNvPr>
          <p:cNvCxnSpPr>
            <a:cxnSpLocks/>
            <a:stCxn id="55" idx="1"/>
            <a:endCxn id="59" idx="3"/>
          </p:cNvCxnSpPr>
          <p:nvPr/>
        </p:nvCxnSpPr>
        <p:spPr>
          <a:xfrm flipH="1" flipV="1">
            <a:off x="7029409" y="5102861"/>
            <a:ext cx="194094" cy="3666"/>
          </a:xfrm>
          <a:prstGeom prst="line">
            <a:avLst/>
          </a:prstGeom>
          <a:ln w="28575">
            <a:headEnd type="none"/>
            <a:tailEnd type="none"/>
          </a:ln>
        </p:spPr>
        <p:style>
          <a:lnRef idx="1">
            <a:schemeClr val="dk1"/>
          </a:lnRef>
          <a:fillRef idx="0">
            <a:schemeClr val="dk1"/>
          </a:fillRef>
          <a:effectRef idx="0">
            <a:schemeClr val="dk1"/>
          </a:effectRef>
          <a:fontRef idx="minor">
            <a:schemeClr val="tx1"/>
          </a:fontRef>
        </p:style>
      </p:cxnSp>
      <p:sp>
        <p:nvSpPr>
          <p:cNvPr id="61" name="文本框 60">
            <a:extLst>
              <a:ext uri="{FF2B5EF4-FFF2-40B4-BE49-F238E27FC236}">
                <a16:creationId xmlns:a16="http://schemas.microsoft.com/office/drawing/2014/main" id="{C19623A9-B69F-6046-BEA2-6FEE757271E3}"/>
              </a:ext>
            </a:extLst>
          </p:cNvPr>
          <p:cNvSpPr txBox="1"/>
          <p:nvPr/>
        </p:nvSpPr>
        <p:spPr>
          <a:xfrm>
            <a:off x="6434089" y="4112274"/>
            <a:ext cx="1600438" cy="627864"/>
          </a:xfrm>
          <a:prstGeom prst="rect">
            <a:avLst/>
          </a:prstGeom>
          <a:noFill/>
        </p:spPr>
        <p:txBody>
          <a:bodyPr wrap="none" lIns="182880" tIns="146304" rIns="182880" bIns="146304" rtlCol="0">
            <a:spAutoFit/>
          </a:bodyPr>
          <a:lstStyle/>
          <a:p>
            <a:pPr>
              <a:lnSpc>
                <a:spcPct val="90000"/>
              </a:lnSpc>
              <a:spcAft>
                <a:spcPts val="600"/>
              </a:spcAft>
            </a:pPr>
            <a:r>
              <a:rPr kumimoji="1" lang="zh-CN" altLang="en-US" sz="2400" dirty="0">
                <a:gradFill>
                  <a:gsLst>
                    <a:gs pos="2917">
                      <a:schemeClr val="tx1"/>
                    </a:gs>
                    <a:gs pos="30000">
                      <a:schemeClr val="tx1"/>
                    </a:gs>
                  </a:gsLst>
                  <a:lin ang="5400000" scaled="0"/>
                </a:gradFill>
              </a:rPr>
              <a:t>存储节点</a:t>
            </a:r>
          </a:p>
        </p:txBody>
      </p:sp>
      <p:sp>
        <p:nvSpPr>
          <p:cNvPr id="64" name="圆柱体 63">
            <a:extLst>
              <a:ext uri="{FF2B5EF4-FFF2-40B4-BE49-F238E27FC236}">
                <a16:creationId xmlns:a16="http://schemas.microsoft.com/office/drawing/2014/main" id="{AEDA3C78-5DE5-214B-BB7A-3ECEC3B6EEF6}"/>
              </a:ext>
            </a:extLst>
          </p:cNvPr>
          <p:cNvSpPr/>
          <p:nvPr/>
        </p:nvSpPr>
        <p:spPr bwMode="auto">
          <a:xfrm>
            <a:off x="7101681" y="5630862"/>
            <a:ext cx="1523999" cy="585924"/>
          </a:xfrm>
          <a:prstGeom prst="can">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600" dirty="0">
                <a:gradFill>
                  <a:gsLst>
                    <a:gs pos="0">
                      <a:srgbClr val="FFFFFF"/>
                    </a:gs>
                    <a:gs pos="100000">
                      <a:srgbClr val="FFFFFF"/>
                    </a:gs>
                  </a:gsLst>
                  <a:lin ang="5400000" scaled="0"/>
                </a:gradFill>
                <a:ea typeface="Segoe UI" pitchFamily="34" charset="0"/>
                <a:cs typeface="Segoe UI" pitchFamily="34" charset="0"/>
              </a:rPr>
              <a:t>内存 </a:t>
            </a:r>
            <a:r>
              <a:rPr kumimoji="1" lang="en-US" altLang="zh-CN" sz="1600" dirty="0">
                <a:gradFill>
                  <a:gsLst>
                    <a:gs pos="0">
                      <a:srgbClr val="FFFFFF"/>
                    </a:gs>
                    <a:gs pos="100000">
                      <a:srgbClr val="FFFFFF"/>
                    </a:gs>
                  </a:gsLst>
                  <a:lin ang="5400000" scaled="0"/>
                </a:gradFill>
                <a:ea typeface="Segoe UI" pitchFamily="34" charset="0"/>
                <a:cs typeface="Segoe UI" pitchFamily="34" charset="0"/>
              </a:rPr>
              <a:t>/</a:t>
            </a:r>
            <a:r>
              <a:rPr kumimoji="1" lang="zh-CN" altLang="en-US" sz="1600" dirty="0">
                <a:gradFill>
                  <a:gsLst>
                    <a:gs pos="0">
                      <a:srgbClr val="FFFFFF"/>
                    </a:gs>
                    <a:gs pos="100000">
                      <a:srgbClr val="FFFFFF"/>
                    </a:gs>
                  </a:gsLst>
                  <a:lin ang="5400000" scaled="0"/>
                </a:gradFill>
                <a:ea typeface="Segoe UI" pitchFamily="34" charset="0"/>
                <a:cs typeface="Segoe UI" pitchFamily="34" charset="0"/>
              </a:rPr>
              <a:t> </a:t>
            </a:r>
            <a:r>
              <a:rPr kumimoji="1" lang="en-US" altLang="zh-CN" sz="1600" dirty="0">
                <a:gradFill>
                  <a:gsLst>
                    <a:gs pos="0">
                      <a:srgbClr val="FFFFFF"/>
                    </a:gs>
                    <a:gs pos="100000">
                      <a:srgbClr val="FFFFFF"/>
                    </a:gs>
                  </a:gsLst>
                  <a:lin ang="5400000" scaled="0"/>
                </a:gradFill>
                <a:ea typeface="Segoe UI" pitchFamily="34" charset="0"/>
                <a:cs typeface="Segoe UI" pitchFamily="34" charset="0"/>
              </a:rPr>
              <a:t>Flash</a:t>
            </a:r>
            <a:endParaRPr kumimoji="1" lang="zh-CN" altLang="en-US" sz="1600" dirty="0">
              <a:gradFill>
                <a:gsLst>
                  <a:gs pos="0">
                    <a:srgbClr val="FFFFFF"/>
                  </a:gs>
                  <a:gs pos="100000">
                    <a:srgbClr val="FFFFFF"/>
                  </a:gs>
                </a:gsLst>
                <a:lin ang="5400000" scaled="0"/>
              </a:gradFill>
              <a:ea typeface="Segoe UI" pitchFamily="34" charset="0"/>
              <a:cs typeface="Segoe UI" pitchFamily="34" charset="0"/>
            </a:endParaRPr>
          </a:p>
        </p:txBody>
      </p:sp>
      <p:cxnSp>
        <p:nvCxnSpPr>
          <p:cNvPr id="65" name="直线连接符 64">
            <a:extLst>
              <a:ext uri="{FF2B5EF4-FFF2-40B4-BE49-F238E27FC236}">
                <a16:creationId xmlns:a16="http://schemas.microsoft.com/office/drawing/2014/main" id="{991A14A6-E33E-A444-9165-BAA8DADB5705}"/>
              </a:ext>
            </a:extLst>
          </p:cNvPr>
          <p:cNvCxnSpPr>
            <a:cxnSpLocks/>
            <a:stCxn id="55" idx="2"/>
            <a:endCxn id="64" idx="1"/>
          </p:cNvCxnSpPr>
          <p:nvPr/>
        </p:nvCxnSpPr>
        <p:spPr>
          <a:xfrm flipH="1">
            <a:off x="7863681" y="5442151"/>
            <a:ext cx="6906" cy="188711"/>
          </a:xfrm>
          <a:prstGeom prst="line">
            <a:avLst/>
          </a:prstGeom>
          <a:ln w="28575">
            <a:headEnd type="none"/>
            <a:tailEnd type="none"/>
          </a:ln>
        </p:spPr>
        <p:style>
          <a:lnRef idx="1">
            <a:schemeClr val="dk1"/>
          </a:lnRef>
          <a:fillRef idx="0">
            <a:schemeClr val="dk1"/>
          </a:fillRef>
          <a:effectRef idx="0">
            <a:schemeClr val="dk1"/>
          </a:effectRef>
          <a:fontRef idx="minor">
            <a:schemeClr val="tx1"/>
          </a:fontRef>
        </p:style>
      </p:cxnSp>
      <p:cxnSp>
        <p:nvCxnSpPr>
          <p:cNvPr id="80" name="直线连接符 79">
            <a:extLst>
              <a:ext uri="{FF2B5EF4-FFF2-40B4-BE49-F238E27FC236}">
                <a16:creationId xmlns:a16="http://schemas.microsoft.com/office/drawing/2014/main" id="{53095228-A853-8147-95A4-133672639B1A}"/>
              </a:ext>
            </a:extLst>
          </p:cNvPr>
          <p:cNvCxnSpPr>
            <a:cxnSpLocks/>
          </p:cNvCxnSpPr>
          <p:nvPr/>
        </p:nvCxnSpPr>
        <p:spPr>
          <a:xfrm>
            <a:off x="5421624" y="3341332"/>
            <a:ext cx="0" cy="2686743"/>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直线连接符 80">
            <a:extLst>
              <a:ext uri="{FF2B5EF4-FFF2-40B4-BE49-F238E27FC236}">
                <a16:creationId xmlns:a16="http://schemas.microsoft.com/office/drawing/2014/main" id="{C1587156-0B2D-4742-93DF-5158BDE00D2F}"/>
              </a:ext>
            </a:extLst>
          </p:cNvPr>
          <p:cNvCxnSpPr>
            <a:cxnSpLocks/>
            <a:endCxn id="49" idx="1"/>
          </p:cNvCxnSpPr>
          <p:nvPr/>
        </p:nvCxnSpPr>
        <p:spPr>
          <a:xfrm>
            <a:off x="5425281" y="3341332"/>
            <a:ext cx="585899"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直线连接符 83">
            <a:extLst>
              <a:ext uri="{FF2B5EF4-FFF2-40B4-BE49-F238E27FC236}">
                <a16:creationId xmlns:a16="http://schemas.microsoft.com/office/drawing/2014/main" id="{C8B21BFF-6591-3240-923B-8E1BAEF5135A}"/>
              </a:ext>
            </a:extLst>
          </p:cNvPr>
          <p:cNvCxnSpPr>
            <a:cxnSpLocks/>
          </p:cNvCxnSpPr>
          <p:nvPr/>
        </p:nvCxnSpPr>
        <p:spPr>
          <a:xfrm>
            <a:off x="5436086" y="5117669"/>
            <a:ext cx="585899"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直线连接符 84">
            <a:extLst>
              <a:ext uri="{FF2B5EF4-FFF2-40B4-BE49-F238E27FC236}">
                <a16:creationId xmlns:a16="http://schemas.microsoft.com/office/drawing/2014/main" id="{B9101595-9DFF-B748-878D-B9B81CFECF3F}"/>
              </a:ext>
            </a:extLst>
          </p:cNvPr>
          <p:cNvCxnSpPr>
            <a:cxnSpLocks/>
          </p:cNvCxnSpPr>
          <p:nvPr/>
        </p:nvCxnSpPr>
        <p:spPr>
          <a:xfrm>
            <a:off x="4070505" y="5730849"/>
            <a:ext cx="1354776"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1" name="文本框 90">
            <a:extLst>
              <a:ext uri="{FF2B5EF4-FFF2-40B4-BE49-F238E27FC236}">
                <a16:creationId xmlns:a16="http://schemas.microsoft.com/office/drawing/2014/main" id="{8060A78F-F9AE-0340-958F-E2A7E314E571}"/>
              </a:ext>
            </a:extLst>
          </p:cNvPr>
          <p:cNvSpPr txBox="1"/>
          <p:nvPr/>
        </p:nvSpPr>
        <p:spPr>
          <a:xfrm>
            <a:off x="4189945" y="5927057"/>
            <a:ext cx="1600438" cy="517065"/>
          </a:xfrm>
          <a:prstGeom prst="rect">
            <a:avLst/>
          </a:prstGeom>
          <a:noFill/>
        </p:spPr>
        <p:txBody>
          <a:bodyPr wrap="none" lIns="182880" tIns="146304" rIns="182880" bIns="146304" rtlCol="0">
            <a:spAutoFit/>
          </a:bodyPr>
          <a:lstStyle/>
          <a:p>
            <a:pPr>
              <a:lnSpc>
                <a:spcPct val="90000"/>
              </a:lnSpc>
              <a:spcAft>
                <a:spcPts val="600"/>
              </a:spcAft>
            </a:pPr>
            <a:r>
              <a:rPr kumimoji="1" lang="zh-CN" altLang="en-US" sz="1600" dirty="0">
                <a:gradFill>
                  <a:gsLst>
                    <a:gs pos="2917">
                      <a:schemeClr val="tx1"/>
                    </a:gs>
                    <a:gs pos="30000">
                      <a:schemeClr val="tx1"/>
                    </a:gs>
                  </a:gsLst>
                  <a:lin ang="5400000" scaled="0"/>
                </a:gradFill>
              </a:rPr>
              <a:t>数据中心网络</a:t>
            </a:r>
          </a:p>
        </p:txBody>
      </p:sp>
      <p:sp>
        <p:nvSpPr>
          <p:cNvPr id="51" name="矩形 50">
            <a:extLst>
              <a:ext uri="{FF2B5EF4-FFF2-40B4-BE49-F238E27FC236}">
                <a16:creationId xmlns:a16="http://schemas.microsoft.com/office/drawing/2014/main" id="{44A385C2-4B96-A24A-B3B5-84ADEBD3ACE5}"/>
              </a:ext>
            </a:extLst>
          </p:cNvPr>
          <p:cNvSpPr/>
          <p:nvPr/>
        </p:nvSpPr>
        <p:spPr bwMode="auto">
          <a:xfrm>
            <a:off x="614953" y="3878262"/>
            <a:ext cx="1157604" cy="26338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tx1"/>
                </a:solidFill>
                <a:ea typeface="Segoe UI" pitchFamily="34" charset="0"/>
                <a:cs typeface="Segoe UI" pitchFamily="34" charset="0"/>
              </a:rPr>
              <a:t>客户应用</a:t>
            </a:r>
          </a:p>
        </p:txBody>
      </p:sp>
      <p:sp>
        <p:nvSpPr>
          <p:cNvPr id="52" name="矩形 51">
            <a:extLst>
              <a:ext uri="{FF2B5EF4-FFF2-40B4-BE49-F238E27FC236}">
                <a16:creationId xmlns:a16="http://schemas.microsoft.com/office/drawing/2014/main" id="{8E389DF1-0AFB-D44E-A374-AB588E21C218}"/>
              </a:ext>
            </a:extLst>
          </p:cNvPr>
          <p:cNvSpPr/>
          <p:nvPr/>
        </p:nvSpPr>
        <p:spPr bwMode="auto">
          <a:xfrm>
            <a:off x="613571" y="4259262"/>
            <a:ext cx="1157604" cy="263381"/>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操作系统</a:t>
            </a:r>
          </a:p>
        </p:txBody>
      </p:sp>
      <p:sp>
        <p:nvSpPr>
          <p:cNvPr id="66" name="矩形 65">
            <a:extLst>
              <a:ext uri="{FF2B5EF4-FFF2-40B4-BE49-F238E27FC236}">
                <a16:creationId xmlns:a16="http://schemas.microsoft.com/office/drawing/2014/main" id="{C53C2124-4680-8543-A990-DAC44EB84EB4}"/>
              </a:ext>
            </a:extLst>
          </p:cNvPr>
          <p:cNvSpPr/>
          <p:nvPr/>
        </p:nvSpPr>
        <p:spPr bwMode="auto">
          <a:xfrm>
            <a:off x="2143003" y="3871734"/>
            <a:ext cx="1157604" cy="26338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tx1"/>
                </a:solidFill>
                <a:ea typeface="Segoe UI" pitchFamily="34" charset="0"/>
                <a:cs typeface="Segoe UI" pitchFamily="34" charset="0"/>
              </a:rPr>
              <a:t>客户应用</a:t>
            </a:r>
          </a:p>
        </p:txBody>
      </p:sp>
      <p:sp>
        <p:nvSpPr>
          <p:cNvPr id="67" name="矩形 66">
            <a:extLst>
              <a:ext uri="{FF2B5EF4-FFF2-40B4-BE49-F238E27FC236}">
                <a16:creationId xmlns:a16="http://schemas.microsoft.com/office/drawing/2014/main" id="{67838F13-62E1-0D4F-80D6-ECA6AE1F73FA}"/>
              </a:ext>
            </a:extLst>
          </p:cNvPr>
          <p:cNvSpPr/>
          <p:nvPr/>
        </p:nvSpPr>
        <p:spPr bwMode="auto">
          <a:xfrm>
            <a:off x="2141621" y="4252734"/>
            <a:ext cx="1157604" cy="263381"/>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操作系统</a:t>
            </a:r>
          </a:p>
        </p:txBody>
      </p:sp>
      <p:sp>
        <p:nvSpPr>
          <p:cNvPr id="68" name="矩形 67">
            <a:extLst>
              <a:ext uri="{FF2B5EF4-FFF2-40B4-BE49-F238E27FC236}">
                <a16:creationId xmlns:a16="http://schemas.microsoft.com/office/drawing/2014/main" id="{4C2A9238-CD6F-7541-8D39-0E6289EF3BC7}"/>
              </a:ext>
            </a:extLst>
          </p:cNvPr>
          <p:cNvSpPr/>
          <p:nvPr/>
        </p:nvSpPr>
        <p:spPr bwMode="auto">
          <a:xfrm>
            <a:off x="3690987" y="3874425"/>
            <a:ext cx="1157604" cy="26338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tx1"/>
                </a:solidFill>
                <a:ea typeface="Segoe UI" pitchFamily="34" charset="0"/>
                <a:cs typeface="Segoe UI" pitchFamily="34" charset="0"/>
              </a:rPr>
              <a:t>客户应用</a:t>
            </a:r>
          </a:p>
        </p:txBody>
      </p:sp>
      <p:sp>
        <p:nvSpPr>
          <p:cNvPr id="69" name="矩形 68">
            <a:extLst>
              <a:ext uri="{FF2B5EF4-FFF2-40B4-BE49-F238E27FC236}">
                <a16:creationId xmlns:a16="http://schemas.microsoft.com/office/drawing/2014/main" id="{D2D60FA6-571B-3D4D-930A-16BE34E97042}"/>
              </a:ext>
            </a:extLst>
          </p:cNvPr>
          <p:cNvSpPr/>
          <p:nvPr/>
        </p:nvSpPr>
        <p:spPr bwMode="auto">
          <a:xfrm>
            <a:off x="3689605" y="4255425"/>
            <a:ext cx="1157604" cy="263381"/>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操作系统</a:t>
            </a:r>
          </a:p>
        </p:txBody>
      </p:sp>
      <p:cxnSp>
        <p:nvCxnSpPr>
          <p:cNvPr id="29" name="直线连接符 28">
            <a:extLst>
              <a:ext uri="{FF2B5EF4-FFF2-40B4-BE49-F238E27FC236}">
                <a16:creationId xmlns:a16="http://schemas.microsoft.com/office/drawing/2014/main" id="{C6529C42-4B51-3644-9B1B-35D261011B3F}"/>
              </a:ext>
            </a:extLst>
          </p:cNvPr>
          <p:cNvCxnSpPr>
            <a:stCxn id="51" idx="2"/>
            <a:endCxn id="52" idx="0"/>
          </p:cNvCxnSpPr>
          <p:nvPr/>
        </p:nvCxnSpPr>
        <p:spPr>
          <a:xfrm flipH="1">
            <a:off x="1192373" y="4141643"/>
            <a:ext cx="1382" cy="117619"/>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cxnSp>
        <p:nvCxnSpPr>
          <p:cNvPr id="70" name="直线连接符 69">
            <a:extLst>
              <a:ext uri="{FF2B5EF4-FFF2-40B4-BE49-F238E27FC236}">
                <a16:creationId xmlns:a16="http://schemas.microsoft.com/office/drawing/2014/main" id="{463B4EB9-7631-124F-A055-363BEDC24BAF}"/>
              </a:ext>
            </a:extLst>
          </p:cNvPr>
          <p:cNvCxnSpPr/>
          <p:nvPr/>
        </p:nvCxnSpPr>
        <p:spPr>
          <a:xfrm flipH="1">
            <a:off x="2756899" y="4141643"/>
            <a:ext cx="1382" cy="117619"/>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cxnSp>
        <p:nvCxnSpPr>
          <p:cNvPr id="71" name="直线连接符 70">
            <a:extLst>
              <a:ext uri="{FF2B5EF4-FFF2-40B4-BE49-F238E27FC236}">
                <a16:creationId xmlns:a16="http://schemas.microsoft.com/office/drawing/2014/main" id="{C111CDC0-B74F-3D4B-86E9-D99CBDD98637}"/>
              </a:ext>
            </a:extLst>
          </p:cNvPr>
          <p:cNvCxnSpPr/>
          <p:nvPr/>
        </p:nvCxnSpPr>
        <p:spPr>
          <a:xfrm flipH="1">
            <a:off x="4255034" y="4149925"/>
            <a:ext cx="1382" cy="117619"/>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sp>
        <p:nvSpPr>
          <p:cNvPr id="72" name="圆柱体 71">
            <a:extLst>
              <a:ext uri="{FF2B5EF4-FFF2-40B4-BE49-F238E27FC236}">
                <a16:creationId xmlns:a16="http://schemas.microsoft.com/office/drawing/2014/main" id="{101F3091-32A7-344F-866C-88C4601B0DA7}"/>
              </a:ext>
            </a:extLst>
          </p:cNvPr>
          <p:cNvSpPr/>
          <p:nvPr/>
        </p:nvSpPr>
        <p:spPr bwMode="auto">
          <a:xfrm>
            <a:off x="519349" y="5343590"/>
            <a:ext cx="1523999" cy="585924"/>
          </a:xfrm>
          <a:prstGeom prst="can">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600" dirty="0">
                <a:gradFill>
                  <a:gsLst>
                    <a:gs pos="0">
                      <a:srgbClr val="FFFFFF"/>
                    </a:gs>
                    <a:gs pos="100000">
                      <a:srgbClr val="FFFFFF"/>
                    </a:gs>
                  </a:gsLst>
                  <a:lin ang="5400000" scaled="0"/>
                </a:gradFill>
                <a:ea typeface="Segoe UI" pitchFamily="34" charset="0"/>
                <a:cs typeface="Segoe UI" pitchFamily="34" charset="0"/>
              </a:rPr>
              <a:t>内存 </a:t>
            </a:r>
            <a:r>
              <a:rPr kumimoji="1" lang="en-US" altLang="zh-CN" sz="1600" dirty="0">
                <a:gradFill>
                  <a:gsLst>
                    <a:gs pos="0">
                      <a:srgbClr val="FFFFFF"/>
                    </a:gs>
                    <a:gs pos="100000">
                      <a:srgbClr val="FFFFFF"/>
                    </a:gs>
                  </a:gsLst>
                  <a:lin ang="5400000" scaled="0"/>
                </a:gradFill>
                <a:ea typeface="Segoe UI" pitchFamily="34" charset="0"/>
                <a:cs typeface="Segoe UI" pitchFamily="34" charset="0"/>
              </a:rPr>
              <a:t>/</a:t>
            </a:r>
            <a:r>
              <a:rPr kumimoji="1" lang="zh-CN" altLang="en-US" sz="1600" dirty="0">
                <a:gradFill>
                  <a:gsLst>
                    <a:gs pos="0">
                      <a:srgbClr val="FFFFFF"/>
                    </a:gs>
                    <a:gs pos="100000">
                      <a:srgbClr val="FFFFFF"/>
                    </a:gs>
                  </a:gsLst>
                  <a:lin ang="5400000" scaled="0"/>
                </a:gradFill>
                <a:ea typeface="Segoe UI" pitchFamily="34" charset="0"/>
                <a:cs typeface="Segoe UI" pitchFamily="34" charset="0"/>
              </a:rPr>
              <a:t> </a:t>
            </a:r>
            <a:r>
              <a:rPr kumimoji="1" lang="en-US" altLang="zh-CN" sz="1600" dirty="0">
                <a:gradFill>
                  <a:gsLst>
                    <a:gs pos="0">
                      <a:srgbClr val="FFFFFF"/>
                    </a:gs>
                    <a:gs pos="100000">
                      <a:srgbClr val="FFFFFF"/>
                    </a:gs>
                  </a:gsLst>
                  <a:lin ang="5400000" scaled="0"/>
                </a:gradFill>
                <a:ea typeface="Segoe UI" pitchFamily="34" charset="0"/>
                <a:cs typeface="Segoe UI" pitchFamily="34" charset="0"/>
              </a:rPr>
              <a:t>Flash</a:t>
            </a:r>
            <a:endParaRPr kumimoji="1" lang="zh-CN" altLang="en-US" sz="1600" dirty="0">
              <a:gradFill>
                <a:gsLst>
                  <a:gs pos="0">
                    <a:srgbClr val="FFFFFF"/>
                  </a:gs>
                  <a:gs pos="100000">
                    <a:srgbClr val="FFFFFF"/>
                  </a:gs>
                </a:gsLst>
                <a:lin ang="5400000" scaled="0"/>
              </a:gradFill>
              <a:ea typeface="Segoe UI" pitchFamily="34" charset="0"/>
              <a:cs typeface="Segoe UI" pitchFamily="34" charset="0"/>
            </a:endParaRPr>
          </a:p>
        </p:txBody>
      </p:sp>
      <p:sp>
        <p:nvSpPr>
          <p:cNvPr id="6" name="文本占位符 5">
            <a:extLst>
              <a:ext uri="{FF2B5EF4-FFF2-40B4-BE49-F238E27FC236}">
                <a16:creationId xmlns:a16="http://schemas.microsoft.com/office/drawing/2014/main" id="{E7B74789-759F-9B40-A686-1FD5B8B634DD}"/>
              </a:ext>
            </a:extLst>
          </p:cNvPr>
          <p:cNvSpPr>
            <a:spLocks noGrp="1"/>
          </p:cNvSpPr>
          <p:nvPr>
            <p:ph type="body" sz="quarter" idx="10"/>
          </p:nvPr>
        </p:nvSpPr>
        <p:spPr/>
        <p:txBody>
          <a:bodyPr/>
          <a:lstStyle/>
          <a:p>
            <a:endParaRPr lang="zh-CN" altLang="en-US"/>
          </a:p>
        </p:txBody>
      </p:sp>
    </p:spTree>
    <p:extLst>
      <p:ext uri="{BB962C8B-B14F-4D97-AF65-F5344CB8AC3E}">
        <p14:creationId xmlns:p14="http://schemas.microsoft.com/office/powerpoint/2010/main" val="424908691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85FA170-A7D6-4244-A4FB-0769430095AF}"/>
              </a:ext>
            </a:extLst>
          </p:cNvPr>
          <p:cNvSpPr>
            <a:spLocks noGrp="1"/>
          </p:cNvSpPr>
          <p:nvPr>
            <p:ph type="title"/>
          </p:nvPr>
        </p:nvSpPr>
        <p:spPr/>
        <p:txBody>
          <a:bodyPr/>
          <a:lstStyle/>
          <a:p>
            <a:r>
              <a:rPr kumimoji="1" lang="en-US" altLang="zh-CN" dirty="0"/>
              <a:t>1.1.</a:t>
            </a:r>
            <a:r>
              <a:rPr kumimoji="1" lang="zh-CN" altLang="en-US" dirty="0"/>
              <a:t> 虚拟网络加速</a:t>
            </a:r>
          </a:p>
        </p:txBody>
      </p:sp>
      <p:sp>
        <p:nvSpPr>
          <p:cNvPr id="4" name="矩形 3">
            <a:extLst>
              <a:ext uri="{FF2B5EF4-FFF2-40B4-BE49-F238E27FC236}">
                <a16:creationId xmlns:a16="http://schemas.microsoft.com/office/drawing/2014/main" id="{41699EDC-D717-4343-AD5A-528E0DE0DFD6}"/>
              </a:ext>
            </a:extLst>
          </p:cNvPr>
          <p:cNvSpPr/>
          <p:nvPr/>
        </p:nvSpPr>
        <p:spPr bwMode="auto">
          <a:xfrm>
            <a:off x="186240" y="2089017"/>
            <a:ext cx="4648200" cy="4075236"/>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tx1"/>
                </a:solidFill>
                <a:ea typeface="Segoe UI" pitchFamily="34" charset="0"/>
                <a:cs typeface="Segoe UI" pitchFamily="34" charset="0"/>
              </a:rPr>
              <a:t>虚拟机监视器（</a:t>
            </a:r>
            <a:r>
              <a:rPr kumimoji="1" lang="en-US" altLang="zh-CN" dirty="0">
                <a:solidFill>
                  <a:schemeClr val="tx1"/>
                </a:solidFill>
                <a:ea typeface="Segoe UI" pitchFamily="34" charset="0"/>
                <a:cs typeface="Segoe UI" pitchFamily="34" charset="0"/>
              </a:rPr>
              <a:t>Hypervisor</a:t>
            </a:r>
            <a:r>
              <a:rPr kumimoji="1" lang="zh-CN" altLang="en-US" dirty="0">
                <a:solidFill>
                  <a:schemeClr val="tx1"/>
                </a:solidFill>
                <a:ea typeface="Segoe UI" pitchFamily="34" charset="0"/>
                <a:cs typeface="Segoe UI" pitchFamily="34" charset="0"/>
              </a:rPr>
              <a:t>）</a:t>
            </a:r>
          </a:p>
        </p:txBody>
      </p:sp>
      <p:sp>
        <p:nvSpPr>
          <p:cNvPr id="5" name="矩形 4">
            <a:extLst>
              <a:ext uri="{FF2B5EF4-FFF2-40B4-BE49-F238E27FC236}">
                <a16:creationId xmlns:a16="http://schemas.microsoft.com/office/drawing/2014/main" id="{C72016F9-69CC-6A48-B8A7-BD2AEBB2A424}"/>
              </a:ext>
            </a:extLst>
          </p:cNvPr>
          <p:cNvSpPr/>
          <p:nvPr/>
        </p:nvSpPr>
        <p:spPr bwMode="auto">
          <a:xfrm>
            <a:off x="338640" y="2689365"/>
            <a:ext cx="1269556" cy="139803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tx1"/>
                </a:solidFill>
                <a:ea typeface="Segoe UI" pitchFamily="34" charset="0"/>
                <a:cs typeface="Segoe UI" pitchFamily="34" charset="0"/>
              </a:rPr>
              <a:t>虚拟机</a:t>
            </a:r>
            <a:r>
              <a:rPr kumimoji="1" lang="en-US" altLang="zh-CN" dirty="0">
                <a:solidFill>
                  <a:schemeClr val="tx1"/>
                </a:solidFill>
                <a:ea typeface="Segoe UI" pitchFamily="34" charset="0"/>
                <a:cs typeface="Segoe UI" pitchFamily="34" charset="0"/>
              </a:rPr>
              <a:t>1</a:t>
            </a:r>
            <a:endParaRPr kumimoji="1" lang="zh-CN" altLang="en-US" dirty="0">
              <a:solidFill>
                <a:schemeClr val="tx1"/>
              </a:solidFill>
              <a:ea typeface="Segoe UI" pitchFamily="34" charset="0"/>
              <a:cs typeface="Segoe UI" pitchFamily="34" charset="0"/>
            </a:endParaRPr>
          </a:p>
        </p:txBody>
      </p:sp>
      <p:sp>
        <p:nvSpPr>
          <p:cNvPr id="6" name="矩形 5">
            <a:extLst>
              <a:ext uri="{FF2B5EF4-FFF2-40B4-BE49-F238E27FC236}">
                <a16:creationId xmlns:a16="http://schemas.microsoft.com/office/drawing/2014/main" id="{9E3FF171-0B31-5741-BF32-942D7FCB9116}"/>
              </a:ext>
            </a:extLst>
          </p:cNvPr>
          <p:cNvSpPr/>
          <p:nvPr/>
        </p:nvSpPr>
        <p:spPr bwMode="auto">
          <a:xfrm>
            <a:off x="1862640" y="2685599"/>
            <a:ext cx="1269556" cy="141067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tx1"/>
                </a:solidFill>
                <a:ea typeface="Segoe UI" pitchFamily="34" charset="0"/>
                <a:cs typeface="Segoe UI" pitchFamily="34" charset="0"/>
              </a:rPr>
              <a:t>虚拟机</a:t>
            </a:r>
            <a:r>
              <a:rPr kumimoji="1" lang="en-US" altLang="zh-CN" dirty="0">
                <a:solidFill>
                  <a:schemeClr val="tx1"/>
                </a:solidFill>
                <a:ea typeface="Segoe UI" pitchFamily="34" charset="0"/>
                <a:cs typeface="Segoe UI" pitchFamily="34" charset="0"/>
              </a:rPr>
              <a:t>2</a:t>
            </a:r>
            <a:endParaRPr kumimoji="1" lang="zh-CN" altLang="en-US" dirty="0">
              <a:solidFill>
                <a:schemeClr val="tx1"/>
              </a:solidFill>
              <a:ea typeface="Segoe UI" pitchFamily="34" charset="0"/>
              <a:cs typeface="Segoe UI" pitchFamily="34" charset="0"/>
            </a:endParaRPr>
          </a:p>
        </p:txBody>
      </p:sp>
      <p:sp>
        <p:nvSpPr>
          <p:cNvPr id="7" name="矩形 6">
            <a:extLst>
              <a:ext uri="{FF2B5EF4-FFF2-40B4-BE49-F238E27FC236}">
                <a16:creationId xmlns:a16="http://schemas.microsoft.com/office/drawing/2014/main" id="{EE7B7FF7-F5E9-944E-A09C-5BB4285AB5A9}"/>
              </a:ext>
            </a:extLst>
          </p:cNvPr>
          <p:cNvSpPr/>
          <p:nvPr/>
        </p:nvSpPr>
        <p:spPr bwMode="auto">
          <a:xfrm>
            <a:off x="3419682" y="2685599"/>
            <a:ext cx="1262358" cy="140180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tx1"/>
                </a:solidFill>
                <a:ea typeface="Segoe UI" pitchFamily="34" charset="0"/>
                <a:cs typeface="Segoe UI" pitchFamily="34" charset="0"/>
              </a:rPr>
              <a:t>虚拟机</a:t>
            </a:r>
            <a:r>
              <a:rPr kumimoji="1" lang="en-US" altLang="zh-CN" dirty="0">
                <a:solidFill>
                  <a:schemeClr val="tx1"/>
                </a:solidFill>
                <a:ea typeface="Segoe UI" pitchFamily="34" charset="0"/>
                <a:cs typeface="Segoe UI" pitchFamily="34" charset="0"/>
              </a:rPr>
              <a:t>3</a:t>
            </a:r>
            <a:endParaRPr kumimoji="1" lang="zh-CN" altLang="en-US" dirty="0">
              <a:solidFill>
                <a:schemeClr val="tx1"/>
              </a:solidFill>
              <a:ea typeface="Segoe UI" pitchFamily="34" charset="0"/>
              <a:cs typeface="Segoe UI" pitchFamily="34" charset="0"/>
            </a:endParaRPr>
          </a:p>
        </p:txBody>
      </p:sp>
      <p:sp>
        <p:nvSpPr>
          <p:cNvPr id="8" name="文本框 7">
            <a:extLst>
              <a:ext uri="{FF2B5EF4-FFF2-40B4-BE49-F238E27FC236}">
                <a16:creationId xmlns:a16="http://schemas.microsoft.com/office/drawing/2014/main" id="{8E30DD09-FC59-9042-91CF-EE25BFEA1BF4}"/>
              </a:ext>
            </a:extLst>
          </p:cNvPr>
          <p:cNvSpPr txBox="1"/>
          <p:nvPr/>
        </p:nvSpPr>
        <p:spPr>
          <a:xfrm>
            <a:off x="1640918" y="1534290"/>
            <a:ext cx="1600438" cy="627864"/>
          </a:xfrm>
          <a:prstGeom prst="rect">
            <a:avLst/>
          </a:prstGeom>
          <a:noFill/>
        </p:spPr>
        <p:txBody>
          <a:bodyPr wrap="none" lIns="182880" tIns="146304" rIns="182880" bIns="146304" rtlCol="0">
            <a:spAutoFit/>
          </a:bodyPr>
          <a:lstStyle/>
          <a:p>
            <a:pPr>
              <a:lnSpc>
                <a:spcPct val="90000"/>
              </a:lnSpc>
              <a:spcAft>
                <a:spcPts val="600"/>
              </a:spcAft>
            </a:pPr>
            <a:r>
              <a:rPr kumimoji="1" lang="zh-CN" altLang="en-US" sz="2400" dirty="0">
                <a:gradFill>
                  <a:gsLst>
                    <a:gs pos="2917">
                      <a:schemeClr val="tx1"/>
                    </a:gs>
                    <a:gs pos="30000">
                      <a:schemeClr val="tx1"/>
                    </a:gs>
                  </a:gsLst>
                  <a:lin ang="5400000" scaled="0"/>
                </a:gradFill>
              </a:rPr>
              <a:t>计算节点</a:t>
            </a:r>
          </a:p>
        </p:txBody>
      </p:sp>
      <p:grpSp>
        <p:nvGrpSpPr>
          <p:cNvPr id="13" name="组合 12">
            <a:extLst>
              <a:ext uri="{FF2B5EF4-FFF2-40B4-BE49-F238E27FC236}">
                <a16:creationId xmlns:a16="http://schemas.microsoft.com/office/drawing/2014/main" id="{9B6E3871-48DE-CC42-A170-673BFD358DEE}"/>
              </a:ext>
            </a:extLst>
          </p:cNvPr>
          <p:cNvGrpSpPr/>
          <p:nvPr/>
        </p:nvGrpSpPr>
        <p:grpSpPr>
          <a:xfrm>
            <a:off x="2151041" y="5267123"/>
            <a:ext cx="2554053" cy="638000"/>
            <a:chOff x="5474805" y="4787345"/>
            <a:chExt cx="1007424" cy="382629"/>
          </a:xfrm>
        </p:grpSpPr>
        <p:sp>
          <p:nvSpPr>
            <p:cNvPr id="14" name="Rectangle 707">
              <a:extLst>
                <a:ext uri="{FF2B5EF4-FFF2-40B4-BE49-F238E27FC236}">
                  <a16:creationId xmlns:a16="http://schemas.microsoft.com/office/drawing/2014/main" id="{347BAB7E-53D8-DE43-B759-E83FD7B33131}"/>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5" name="Rectangle 708">
              <a:extLst>
                <a:ext uri="{FF2B5EF4-FFF2-40B4-BE49-F238E27FC236}">
                  <a16:creationId xmlns:a16="http://schemas.microsoft.com/office/drawing/2014/main" id="{A1BD0F60-ED0D-1F48-A769-884F00BD122B}"/>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6" name="Rectangle 709">
              <a:extLst>
                <a:ext uri="{FF2B5EF4-FFF2-40B4-BE49-F238E27FC236}">
                  <a16:creationId xmlns:a16="http://schemas.microsoft.com/office/drawing/2014/main" id="{71F46788-52EB-A241-9052-27D039355539}"/>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可编程网卡</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cxnSp>
        <p:nvCxnSpPr>
          <p:cNvPr id="17" name="直线连接符 16">
            <a:extLst>
              <a:ext uri="{FF2B5EF4-FFF2-40B4-BE49-F238E27FC236}">
                <a16:creationId xmlns:a16="http://schemas.microsoft.com/office/drawing/2014/main" id="{FD1FEB14-1E1C-B643-B8FF-7CA96CB19B9A}"/>
              </a:ext>
            </a:extLst>
          </p:cNvPr>
          <p:cNvCxnSpPr>
            <a:cxnSpLocks/>
            <a:stCxn id="46" idx="2"/>
            <a:endCxn id="16" idx="0"/>
          </p:cNvCxnSpPr>
          <p:nvPr/>
        </p:nvCxnSpPr>
        <p:spPr>
          <a:xfrm>
            <a:off x="973418" y="4248940"/>
            <a:ext cx="2454650" cy="1018183"/>
          </a:xfrm>
          <a:prstGeom prst="line">
            <a:avLst/>
          </a:prstGeom>
          <a:ln w="28575">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直线连接符 37">
            <a:extLst>
              <a:ext uri="{FF2B5EF4-FFF2-40B4-BE49-F238E27FC236}">
                <a16:creationId xmlns:a16="http://schemas.microsoft.com/office/drawing/2014/main" id="{699009B9-16FB-EE4F-A79D-15E86B980453}"/>
              </a:ext>
            </a:extLst>
          </p:cNvPr>
          <p:cNvCxnSpPr>
            <a:cxnSpLocks/>
          </p:cNvCxnSpPr>
          <p:nvPr/>
        </p:nvCxnSpPr>
        <p:spPr>
          <a:xfrm>
            <a:off x="5200723" y="2618888"/>
            <a:ext cx="25289" cy="3578026"/>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直线连接符 40">
            <a:extLst>
              <a:ext uri="{FF2B5EF4-FFF2-40B4-BE49-F238E27FC236}">
                <a16:creationId xmlns:a16="http://schemas.microsoft.com/office/drawing/2014/main" id="{053E5016-1A76-0E44-B8FB-FFA0F4C5B442}"/>
              </a:ext>
            </a:extLst>
          </p:cNvPr>
          <p:cNvCxnSpPr>
            <a:cxnSpLocks/>
            <a:stCxn id="16" idx="3"/>
          </p:cNvCxnSpPr>
          <p:nvPr/>
        </p:nvCxnSpPr>
        <p:spPr>
          <a:xfrm>
            <a:off x="4705094" y="5532955"/>
            <a:ext cx="495629" cy="733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34741ED5-C422-D143-9856-78114124040C}"/>
              </a:ext>
            </a:extLst>
          </p:cNvPr>
          <p:cNvSpPr txBox="1"/>
          <p:nvPr/>
        </p:nvSpPr>
        <p:spPr>
          <a:xfrm>
            <a:off x="4012231" y="6204079"/>
            <a:ext cx="1600438" cy="517065"/>
          </a:xfrm>
          <a:prstGeom prst="rect">
            <a:avLst/>
          </a:prstGeom>
          <a:noFill/>
        </p:spPr>
        <p:txBody>
          <a:bodyPr wrap="none" lIns="182880" tIns="146304" rIns="182880" bIns="146304" rtlCol="0">
            <a:spAutoFit/>
          </a:bodyPr>
          <a:lstStyle/>
          <a:p>
            <a:pPr>
              <a:lnSpc>
                <a:spcPct val="90000"/>
              </a:lnSpc>
              <a:spcAft>
                <a:spcPts val="600"/>
              </a:spcAft>
            </a:pPr>
            <a:r>
              <a:rPr kumimoji="1" lang="zh-CN" altLang="en-US" sz="1600" dirty="0">
                <a:gradFill>
                  <a:gsLst>
                    <a:gs pos="2917">
                      <a:schemeClr val="tx1"/>
                    </a:gs>
                    <a:gs pos="30000">
                      <a:schemeClr val="tx1"/>
                    </a:gs>
                  </a:gsLst>
                  <a:lin ang="5400000" scaled="0"/>
                </a:gradFill>
              </a:rPr>
              <a:t>数据中心网络</a:t>
            </a:r>
          </a:p>
        </p:txBody>
      </p:sp>
      <p:grpSp>
        <p:nvGrpSpPr>
          <p:cNvPr id="43" name="组合 42">
            <a:extLst>
              <a:ext uri="{FF2B5EF4-FFF2-40B4-BE49-F238E27FC236}">
                <a16:creationId xmlns:a16="http://schemas.microsoft.com/office/drawing/2014/main" id="{729395D1-C270-6146-AE0A-D8B605E5F6C3}"/>
              </a:ext>
            </a:extLst>
          </p:cNvPr>
          <p:cNvGrpSpPr/>
          <p:nvPr/>
        </p:nvGrpSpPr>
        <p:grpSpPr>
          <a:xfrm>
            <a:off x="469706" y="3930084"/>
            <a:ext cx="1007424" cy="382629"/>
            <a:chOff x="5474805" y="4787345"/>
            <a:chExt cx="1007424" cy="382629"/>
          </a:xfrm>
          <a:solidFill>
            <a:srgbClr val="C00000"/>
          </a:solidFill>
        </p:grpSpPr>
        <p:sp>
          <p:nvSpPr>
            <p:cNvPr id="44" name="Rectangle 707">
              <a:extLst>
                <a:ext uri="{FF2B5EF4-FFF2-40B4-BE49-F238E27FC236}">
                  <a16:creationId xmlns:a16="http://schemas.microsoft.com/office/drawing/2014/main" id="{52ABBC01-8DE7-DC43-9B47-05084A8306E0}"/>
                </a:ext>
              </a:extLst>
            </p:cNvPr>
            <p:cNvSpPr/>
            <p:nvPr/>
          </p:nvSpPr>
          <p:spPr>
            <a:xfrm>
              <a:off x="5474805" y="4987770"/>
              <a:ext cx="238841" cy="182203"/>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45" name="Rectangle 708">
              <a:extLst>
                <a:ext uri="{FF2B5EF4-FFF2-40B4-BE49-F238E27FC236}">
                  <a16:creationId xmlns:a16="http://schemas.microsoft.com/office/drawing/2014/main" id="{0E3AB0A8-96FE-0D43-A759-BCD111D6E1B0}"/>
                </a:ext>
              </a:extLst>
            </p:cNvPr>
            <p:cNvSpPr/>
            <p:nvPr/>
          </p:nvSpPr>
          <p:spPr>
            <a:xfrm>
              <a:off x="5773356" y="4978662"/>
              <a:ext cx="179130" cy="19131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46" name="Rectangle 709">
              <a:extLst>
                <a:ext uri="{FF2B5EF4-FFF2-40B4-BE49-F238E27FC236}">
                  <a16:creationId xmlns:a16="http://schemas.microsoft.com/office/drawing/2014/main" id="{792B73F7-B99B-344C-96D3-D0FFD3F066F7}"/>
                </a:ext>
              </a:extLst>
            </p:cNvPr>
            <p:cNvSpPr/>
            <p:nvPr/>
          </p:nvSpPr>
          <p:spPr>
            <a:xfrm>
              <a:off x="5474805" y="4787345"/>
              <a:ext cx="1007424" cy="31885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虚拟网卡</a:t>
              </a:r>
              <a:r>
                <a:rPr lang="en-US" altLang="zh-CN"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1</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grpSp>
        <p:nvGrpSpPr>
          <p:cNvPr id="47" name="组合 46">
            <a:extLst>
              <a:ext uri="{FF2B5EF4-FFF2-40B4-BE49-F238E27FC236}">
                <a16:creationId xmlns:a16="http://schemas.microsoft.com/office/drawing/2014/main" id="{4BD7816D-88FC-464E-8F8D-8E0CA3400506}"/>
              </a:ext>
            </a:extLst>
          </p:cNvPr>
          <p:cNvGrpSpPr/>
          <p:nvPr/>
        </p:nvGrpSpPr>
        <p:grpSpPr>
          <a:xfrm>
            <a:off x="2017535" y="3935671"/>
            <a:ext cx="1007424" cy="382629"/>
            <a:chOff x="5474805" y="4787345"/>
            <a:chExt cx="1007424" cy="382629"/>
          </a:xfrm>
          <a:solidFill>
            <a:srgbClr val="C00000"/>
          </a:solidFill>
        </p:grpSpPr>
        <p:sp>
          <p:nvSpPr>
            <p:cNvPr id="48" name="Rectangle 707">
              <a:extLst>
                <a:ext uri="{FF2B5EF4-FFF2-40B4-BE49-F238E27FC236}">
                  <a16:creationId xmlns:a16="http://schemas.microsoft.com/office/drawing/2014/main" id="{DB9371D4-D184-624C-B717-95D759222453}"/>
                </a:ext>
              </a:extLst>
            </p:cNvPr>
            <p:cNvSpPr/>
            <p:nvPr/>
          </p:nvSpPr>
          <p:spPr>
            <a:xfrm>
              <a:off x="5474805" y="4987770"/>
              <a:ext cx="238841" cy="182203"/>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49" name="Rectangle 708">
              <a:extLst>
                <a:ext uri="{FF2B5EF4-FFF2-40B4-BE49-F238E27FC236}">
                  <a16:creationId xmlns:a16="http://schemas.microsoft.com/office/drawing/2014/main" id="{E6626DF9-A871-6047-8498-0061354CDFD7}"/>
                </a:ext>
              </a:extLst>
            </p:cNvPr>
            <p:cNvSpPr/>
            <p:nvPr/>
          </p:nvSpPr>
          <p:spPr>
            <a:xfrm>
              <a:off x="5773356" y="4978662"/>
              <a:ext cx="179130" cy="19131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50" name="Rectangle 709">
              <a:extLst>
                <a:ext uri="{FF2B5EF4-FFF2-40B4-BE49-F238E27FC236}">
                  <a16:creationId xmlns:a16="http://schemas.microsoft.com/office/drawing/2014/main" id="{33F29AB1-4E6D-8548-8C2A-EC156B787256}"/>
                </a:ext>
              </a:extLst>
            </p:cNvPr>
            <p:cNvSpPr/>
            <p:nvPr/>
          </p:nvSpPr>
          <p:spPr>
            <a:xfrm>
              <a:off x="5474805" y="4787345"/>
              <a:ext cx="1007424" cy="31885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虚拟网卡</a:t>
              </a:r>
              <a:r>
                <a:rPr lang="en-US" altLang="zh-CN"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2</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grpSp>
        <p:nvGrpSpPr>
          <p:cNvPr id="51" name="组合 50">
            <a:extLst>
              <a:ext uri="{FF2B5EF4-FFF2-40B4-BE49-F238E27FC236}">
                <a16:creationId xmlns:a16="http://schemas.microsoft.com/office/drawing/2014/main" id="{14780DB4-D8CE-DB4A-9CEE-0B1437540264}"/>
              </a:ext>
            </a:extLst>
          </p:cNvPr>
          <p:cNvGrpSpPr/>
          <p:nvPr/>
        </p:nvGrpSpPr>
        <p:grpSpPr>
          <a:xfrm>
            <a:off x="3580389" y="3915211"/>
            <a:ext cx="1007424" cy="382629"/>
            <a:chOff x="5474805" y="4787345"/>
            <a:chExt cx="1007424" cy="382629"/>
          </a:xfrm>
          <a:solidFill>
            <a:srgbClr val="C00000"/>
          </a:solidFill>
        </p:grpSpPr>
        <p:sp>
          <p:nvSpPr>
            <p:cNvPr id="52" name="Rectangle 707">
              <a:extLst>
                <a:ext uri="{FF2B5EF4-FFF2-40B4-BE49-F238E27FC236}">
                  <a16:creationId xmlns:a16="http://schemas.microsoft.com/office/drawing/2014/main" id="{F83C341E-5088-6E4F-BF71-983B9908D4BA}"/>
                </a:ext>
              </a:extLst>
            </p:cNvPr>
            <p:cNvSpPr/>
            <p:nvPr/>
          </p:nvSpPr>
          <p:spPr>
            <a:xfrm>
              <a:off x="5474805" y="4987770"/>
              <a:ext cx="238841" cy="182203"/>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53" name="Rectangle 708">
              <a:extLst>
                <a:ext uri="{FF2B5EF4-FFF2-40B4-BE49-F238E27FC236}">
                  <a16:creationId xmlns:a16="http://schemas.microsoft.com/office/drawing/2014/main" id="{43CEA209-F51E-2F48-804D-5071A48CFBEF}"/>
                </a:ext>
              </a:extLst>
            </p:cNvPr>
            <p:cNvSpPr/>
            <p:nvPr/>
          </p:nvSpPr>
          <p:spPr>
            <a:xfrm>
              <a:off x="5773356" y="4978662"/>
              <a:ext cx="179130" cy="19131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54" name="Rectangle 709">
              <a:extLst>
                <a:ext uri="{FF2B5EF4-FFF2-40B4-BE49-F238E27FC236}">
                  <a16:creationId xmlns:a16="http://schemas.microsoft.com/office/drawing/2014/main" id="{C9F0C625-67B3-0C46-9669-B9541AB9B6A5}"/>
                </a:ext>
              </a:extLst>
            </p:cNvPr>
            <p:cNvSpPr/>
            <p:nvPr/>
          </p:nvSpPr>
          <p:spPr>
            <a:xfrm>
              <a:off x="5474805" y="4787345"/>
              <a:ext cx="1007424" cy="31885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虚拟网卡</a:t>
              </a:r>
              <a:r>
                <a:rPr lang="en-US" altLang="zh-CN"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3</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sp>
        <p:nvSpPr>
          <p:cNvPr id="62" name="矩形 61">
            <a:extLst>
              <a:ext uri="{FF2B5EF4-FFF2-40B4-BE49-F238E27FC236}">
                <a16:creationId xmlns:a16="http://schemas.microsoft.com/office/drawing/2014/main" id="{9552DD9A-8A12-BC4E-A467-B7159A6886CE}"/>
              </a:ext>
            </a:extLst>
          </p:cNvPr>
          <p:cNvSpPr/>
          <p:nvPr/>
        </p:nvSpPr>
        <p:spPr bwMode="auto">
          <a:xfrm>
            <a:off x="3204185" y="5402364"/>
            <a:ext cx="1320285" cy="275843"/>
          </a:xfrm>
          <a:prstGeom prst="rect">
            <a:avLst/>
          </a:prstGeom>
          <a:solidFill>
            <a:srgbClr val="C00000"/>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虚拟网络</a:t>
            </a:r>
          </a:p>
        </p:txBody>
      </p:sp>
      <p:cxnSp>
        <p:nvCxnSpPr>
          <p:cNvPr id="63" name="直线连接符 62">
            <a:extLst>
              <a:ext uri="{FF2B5EF4-FFF2-40B4-BE49-F238E27FC236}">
                <a16:creationId xmlns:a16="http://schemas.microsoft.com/office/drawing/2014/main" id="{D5AE88C8-A2CE-1446-82E9-E1852F9902EE}"/>
              </a:ext>
            </a:extLst>
          </p:cNvPr>
          <p:cNvCxnSpPr>
            <a:cxnSpLocks/>
            <a:stCxn id="49" idx="3"/>
            <a:endCxn id="16" idx="0"/>
          </p:cNvCxnSpPr>
          <p:nvPr/>
        </p:nvCxnSpPr>
        <p:spPr>
          <a:xfrm>
            <a:off x="2495216" y="4222644"/>
            <a:ext cx="932852" cy="1044479"/>
          </a:xfrm>
          <a:prstGeom prst="line">
            <a:avLst/>
          </a:prstGeom>
          <a:ln w="28575">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直线连接符 65">
            <a:extLst>
              <a:ext uri="{FF2B5EF4-FFF2-40B4-BE49-F238E27FC236}">
                <a16:creationId xmlns:a16="http://schemas.microsoft.com/office/drawing/2014/main" id="{627BC4B7-0239-F44C-80E8-DD3292686274}"/>
              </a:ext>
            </a:extLst>
          </p:cNvPr>
          <p:cNvCxnSpPr>
            <a:cxnSpLocks/>
            <a:stCxn id="54" idx="2"/>
            <a:endCxn id="16" idx="0"/>
          </p:cNvCxnSpPr>
          <p:nvPr/>
        </p:nvCxnSpPr>
        <p:spPr>
          <a:xfrm flipH="1">
            <a:off x="3428068" y="4234067"/>
            <a:ext cx="656033" cy="1033056"/>
          </a:xfrm>
          <a:prstGeom prst="line">
            <a:avLst/>
          </a:prstGeom>
          <a:ln w="28575">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8" name="矩形 97">
            <a:extLst>
              <a:ext uri="{FF2B5EF4-FFF2-40B4-BE49-F238E27FC236}">
                <a16:creationId xmlns:a16="http://schemas.microsoft.com/office/drawing/2014/main" id="{D289D69C-C381-AD45-B84F-BFD8CB06D862}"/>
              </a:ext>
            </a:extLst>
          </p:cNvPr>
          <p:cNvSpPr/>
          <p:nvPr/>
        </p:nvSpPr>
        <p:spPr bwMode="auto">
          <a:xfrm>
            <a:off x="417550" y="3132227"/>
            <a:ext cx="1157604" cy="26338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tx1"/>
                </a:solidFill>
                <a:ea typeface="Segoe UI" pitchFamily="34" charset="0"/>
                <a:cs typeface="Segoe UI" pitchFamily="34" charset="0"/>
              </a:rPr>
              <a:t>客户应用</a:t>
            </a:r>
          </a:p>
        </p:txBody>
      </p:sp>
      <p:sp>
        <p:nvSpPr>
          <p:cNvPr id="99" name="矩形 98">
            <a:extLst>
              <a:ext uri="{FF2B5EF4-FFF2-40B4-BE49-F238E27FC236}">
                <a16:creationId xmlns:a16="http://schemas.microsoft.com/office/drawing/2014/main" id="{9B1BD8B8-AEF4-D04E-B4F6-02A504CF0F32}"/>
              </a:ext>
            </a:extLst>
          </p:cNvPr>
          <p:cNvSpPr/>
          <p:nvPr/>
        </p:nvSpPr>
        <p:spPr bwMode="auto">
          <a:xfrm>
            <a:off x="416168" y="3538681"/>
            <a:ext cx="1157604" cy="263381"/>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操作系统</a:t>
            </a:r>
          </a:p>
        </p:txBody>
      </p:sp>
      <p:cxnSp>
        <p:nvCxnSpPr>
          <p:cNvPr id="100" name="直线连接符 99">
            <a:extLst>
              <a:ext uri="{FF2B5EF4-FFF2-40B4-BE49-F238E27FC236}">
                <a16:creationId xmlns:a16="http://schemas.microsoft.com/office/drawing/2014/main" id="{285C97B4-D34A-E24A-B050-F5500326C698}"/>
              </a:ext>
            </a:extLst>
          </p:cNvPr>
          <p:cNvCxnSpPr>
            <a:stCxn id="98" idx="2"/>
            <a:endCxn id="99" idx="0"/>
          </p:cNvCxnSpPr>
          <p:nvPr/>
        </p:nvCxnSpPr>
        <p:spPr>
          <a:xfrm flipH="1">
            <a:off x="994970" y="3395608"/>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cxnSp>
        <p:nvCxnSpPr>
          <p:cNvPr id="103" name="直线连接符 102">
            <a:extLst>
              <a:ext uri="{FF2B5EF4-FFF2-40B4-BE49-F238E27FC236}">
                <a16:creationId xmlns:a16="http://schemas.microsoft.com/office/drawing/2014/main" id="{FC24E276-1BFC-7F43-8FB0-5BDD740C63EC}"/>
              </a:ext>
            </a:extLst>
          </p:cNvPr>
          <p:cNvCxnSpPr/>
          <p:nvPr/>
        </p:nvCxnSpPr>
        <p:spPr>
          <a:xfrm flipH="1">
            <a:off x="978511" y="3777779"/>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sp>
        <p:nvSpPr>
          <p:cNvPr id="104" name="矩形 103">
            <a:extLst>
              <a:ext uri="{FF2B5EF4-FFF2-40B4-BE49-F238E27FC236}">
                <a16:creationId xmlns:a16="http://schemas.microsoft.com/office/drawing/2014/main" id="{C33A6E9B-C4A2-ED46-8112-7E2499B394E2}"/>
              </a:ext>
            </a:extLst>
          </p:cNvPr>
          <p:cNvSpPr/>
          <p:nvPr/>
        </p:nvSpPr>
        <p:spPr bwMode="auto">
          <a:xfrm>
            <a:off x="1924798" y="3128025"/>
            <a:ext cx="1157604" cy="26338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tx1"/>
                </a:solidFill>
                <a:ea typeface="Segoe UI" pitchFamily="34" charset="0"/>
                <a:cs typeface="Segoe UI" pitchFamily="34" charset="0"/>
              </a:rPr>
              <a:t>客户应用</a:t>
            </a:r>
          </a:p>
        </p:txBody>
      </p:sp>
      <p:sp>
        <p:nvSpPr>
          <p:cNvPr id="105" name="矩形 104">
            <a:extLst>
              <a:ext uri="{FF2B5EF4-FFF2-40B4-BE49-F238E27FC236}">
                <a16:creationId xmlns:a16="http://schemas.microsoft.com/office/drawing/2014/main" id="{99CCA997-4B6C-B24D-AE93-56A09C6DB8EC}"/>
              </a:ext>
            </a:extLst>
          </p:cNvPr>
          <p:cNvSpPr/>
          <p:nvPr/>
        </p:nvSpPr>
        <p:spPr bwMode="auto">
          <a:xfrm>
            <a:off x="1923416" y="3534479"/>
            <a:ext cx="1157604" cy="263381"/>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操作系统</a:t>
            </a:r>
          </a:p>
        </p:txBody>
      </p:sp>
      <p:cxnSp>
        <p:nvCxnSpPr>
          <p:cNvPr id="106" name="直线连接符 105">
            <a:extLst>
              <a:ext uri="{FF2B5EF4-FFF2-40B4-BE49-F238E27FC236}">
                <a16:creationId xmlns:a16="http://schemas.microsoft.com/office/drawing/2014/main" id="{F38FC899-2C99-9B4D-9D89-2FC487647512}"/>
              </a:ext>
            </a:extLst>
          </p:cNvPr>
          <p:cNvCxnSpPr>
            <a:stCxn id="104" idx="2"/>
            <a:endCxn id="105" idx="0"/>
          </p:cNvCxnSpPr>
          <p:nvPr/>
        </p:nvCxnSpPr>
        <p:spPr>
          <a:xfrm flipH="1">
            <a:off x="2502218" y="3391406"/>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cxnSp>
        <p:nvCxnSpPr>
          <p:cNvPr id="107" name="直线连接符 106">
            <a:extLst>
              <a:ext uri="{FF2B5EF4-FFF2-40B4-BE49-F238E27FC236}">
                <a16:creationId xmlns:a16="http://schemas.microsoft.com/office/drawing/2014/main" id="{BDBA7615-3AFF-6642-9EDF-E521E4630076}"/>
              </a:ext>
            </a:extLst>
          </p:cNvPr>
          <p:cNvCxnSpPr/>
          <p:nvPr/>
        </p:nvCxnSpPr>
        <p:spPr>
          <a:xfrm flipH="1">
            <a:off x="2485759" y="3802062"/>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sp>
        <p:nvSpPr>
          <p:cNvPr id="108" name="矩形 107">
            <a:extLst>
              <a:ext uri="{FF2B5EF4-FFF2-40B4-BE49-F238E27FC236}">
                <a16:creationId xmlns:a16="http://schemas.microsoft.com/office/drawing/2014/main" id="{301E12E7-F830-814D-AA28-20C95E82CEC8}"/>
              </a:ext>
            </a:extLst>
          </p:cNvPr>
          <p:cNvSpPr/>
          <p:nvPr/>
        </p:nvSpPr>
        <p:spPr bwMode="auto">
          <a:xfrm>
            <a:off x="3479553" y="3128025"/>
            <a:ext cx="1157604" cy="26338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tx1"/>
                </a:solidFill>
                <a:ea typeface="Segoe UI" pitchFamily="34" charset="0"/>
                <a:cs typeface="Segoe UI" pitchFamily="34" charset="0"/>
              </a:rPr>
              <a:t>客户应用</a:t>
            </a:r>
          </a:p>
        </p:txBody>
      </p:sp>
      <p:sp>
        <p:nvSpPr>
          <p:cNvPr id="109" name="矩形 108">
            <a:extLst>
              <a:ext uri="{FF2B5EF4-FFF2-40B4-BE49-F238E27FC236}">
                <a16:creationId xmlns:a16="http://schemas.microsoft.com/office/drawing/2014/main" id="{C8B1A39E-F846-E745-844B-FB287C1806E4}"/>
              </a:ext>
            </a:extLst>
          </p:cNvPr>
          <p:cNvSpPr/>
          <p:nvPr/>
        </p:nvSpPr>
        <p:spPr bwMode="auto">
          <a:xfrm>
            <a:off x="3478171" y="3534479"/>
            <a:ext cx="1157604" cy="263381"/>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操作系统</a:t>
            </a:r>
          </a:p>
        </p:txBody>
      </p:sp>
      <p:cxnSp>
        <p:nvCxnSpPr>
          <p:cNvPr id="110" name="直线连接符 109">
            <a:extLst>
              <a:ext uri="{FF2B5EF4-FFF2-40B4-BE49-F238E27FC236}">
                <a16:creationId xmlns:a16="http://schemas.microsoft.com/office/drawing/2014/main" id="{45744096-47A3-E74C-AB11-85F5188308BB}"/>
              </a:ext>
            </a:extLst>
          </p:cNvPr>
          <p:cNvCxnSpPr>
            <a:stCxn id="108" idx="2"/>
            <a:endCxn id="109" idx="0"/>
          </p:cNvCxnSpPr>
          <p:nvPr/>
        </p:nvCxnSpPr>
        <p:spPr>
          <a:xfrm flipH="1">
            <a:off x="4056973" y="3391406"/>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cxnSp>
        <p:nvCxnSpPr>
          <p:cNvPr id="111" name="直线连接符 110">
            <a:extLst>
              <a:ext uri="{FF2B5EF4-FFF2-40B4-BE49-F238E27FC236}">
                <a16:creationId xmlns:a16="http://schemas.microsoft.com/office/drawing/2014/main" id="{E77AD4B1-073B-344F-A013-96D9336F547A}"/>
              </a:ext>
            </a:extLst>
          </p:cNvPr>
          <p:cNvCxnSpPr/>
          <p:nvPr/>
        </p:nvCxnSpPr>
        <p:spPr>
          <a:xfrm flipH="1">
            <a:off x="4040514" y="3773577"/>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sp>
        <p:nvSpPr>
          <p:cNvPr id="112" name="圆柱体 111">
            <a:extLst>
              <a:ext uri="{FF2B5EF4-FFF2-40B4-BE49-F238E27FC236}">
                <a16:creationId xmlns:a16="http://schemas.microsoft.com/office/drawing/2014/main" id="{016D620B-B78F-204A-9A89-B9EDE5545C13}"/>
              </a:ext>
            </a:extLst>
          </p:cNvPr>
          <p:cNvSpPr/>
          <p:nvPr/>
        </p:nvSpPr>
        <p:spPr bwMode="auto">
          <a:xfrm>
            <a:off x="328492" y="5082906"/>
            <a:ext cx="1523999" cy="585924"/>
          </a:xfrm>
          <a:prstGeom prst="can">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600" dirty="0">
                <a:gradFill>
                  <a:gsLst>
                    <a:gs pos="0">
                      <a:srgbClr val="FFFFFF"/>
                    </a:gs>
                    <a:gs pos="100000">
                      <a:srgbClr val="FFFFFF"/>
                    </a:gs>
                  </a:gsLst>
                  <a:lin ang="5400000" scaled="0"/>
                </a:gradFill>
                <a:ea typeface="Segoe UI" pitchFamily="34" charset="0"/>
                <a:cs typeface="Segoe UI" pitchFamily="34" charset="0"/>
              </a:rPr>
              <a:t>内存 </a:t>
            </a:r>
            <a:r>
              <a:rPr kumimoji="1" lang="en-US" altLang="zh-CN" sz="1600" dirty="0">
                <a:gradFill>
                  <a:gsLst>
                    <a:gs pos="0">
                      <a:srgbClr val="FFFFFF"/>
                    </a:gs>
                    <a:gs pos="100000">
                      <a:srgbClr val="FFFFFF"/>
                    </a:gs>
                  </a:gsLst>
                  <a:lin ang="5400000" scaled="0"/>
                </a:gradFill>
                <a:ea typeface="Segoe UI" pitchFamily="34" charset="0"/>
                <a:cs typeface="Segoe UI" pitchFamily="34" charset="0"/>
              </a:rPr>
              <a:t>/</a:t>
            </a:r>
            <a:r>
              <a:rPr kumimoji="1" lang="zh-CN" altLang="en-US" sz="1600" dirty="0">
                <a:gradFill>
                  <a:gsLst>
                    <a:gs pos="0">
                      <a:srgbClr val="FFFFFF"/>
                    </a:gs>
                    <a:gs pos="100000">
                      <a:srgbClr val="FFFFFF"/>
                    </a:gs>
                  </a:gsLst>
                  <a:lin ang="5400000" scaled="0"/>
                </a:gradFill>
                <a:ea typeface="Segoe UI" pitchFamily="34" charset="0"/>
                <a:cs typeface="Segoe UI" pitchFamily="34" charset="0"/>
              </a:rPr>
              <a:t> </a:t>
            </a:r>
            <a:r>
              <a:rPr kumimoji="1" lang="en-US" altLang="zh-CN" sz="1600" dirty="0">
                <a:gradFill>
                  <a:gsLst>
                    <a:gs pos="0">
                      <a:srgbClr val="FFFFFF"/>
                    </a:gs>
                    <a:gs pos="100000">
                      <a:srgbClr val="FFFFFF"/>
                    </a:gs>
                  </a:gsLst>
                  <a:lin ang="5400000" scaled="0"/>
                </a:gradFill>
                <a:ea typeface="Segoe UI" pitchFamily="34" charset="0"/>
                <a:cs typeface="Segoe UI" pitchFamily="34" charset="0"/>
              </a:rPr>
              <a:t>Flash</a:t>
            </a:r>
            <a:endParaRPr kumimoji="1" lang="zh-CN" altLang="en-US" sz="1600" dirty="0">
              <a:gradFill>
                <a:gsLst>
                  <a:gs pos="0">
                    <a:srgbClr val="FFFFFF"/>
                  </a:gs>
                  <a:gs pos="100000">
                    <a:srgbClr val="FFFFFF"/>
                  </a:gs>
                </a:gsLst>
                <a:lin ang="5400000" scaled="0"/>
              </a:gradFill>
              <a:ea typeface="Segoe UI" pitchFamily="34" charset="0"/>
              <a:cs typeface="Segoe UI" pitchFamily="34" charset="0"/>
            </a:endParaRPr>
          </a:p>
        </p:txBody>
      </p:sp>
      <p:sp>
        <p:nvSpPr>
          <p:cNvPr id="116" name="矩形 115">
            <a:extLst>
              <a:ext uri="{FF2B5EF4-FFF2-40B4-BE49-F238E27FC236}">
                <a16:creationId xmlns:a16="http://schemas.microsoft.com/office/drawing/2014/main" id="{BA5CA166-C5C7-D346-9075-9A910312024A}"/>
              </a:ext>
            </a:extLst>
          </p:cNvPr>
          <p:cNvSpPr/>
          <p:nvPr/>
        </p:nvSpPr>
        <p:spPr bwMode="auto">
          <a:xfrm>
            <a:off x="361992" y="4443535"/>
            <a:ext cx="1523998" cy="46098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bg1"/>
                </a:solidFill>
                <a:ea typeface="Segoe UI" pitchFamily="34" charset="0"/>
                <a:cs typeface="Segoe UI" pitchFamily="34" charset="0"/>
              </a:rPr>
              <a:t>虚拟本地盘</a:t>
            </a:r>
          </a:p>
        </p:txBody>
      </p:sp>
      <p:sp>
        <p:nvSpPr>
          <p:cNvPr id="117" name="矩形 116">
            <a:extLst>
              <a:ext uri="{FF2B5EF4-FFF2-40B4-BE49-F238E27FC236}">
                <a16:creationId xmlns:a16="http://schemas.microsoft.com/office/drawing/2014/main" id="{D42FF432-6031-4A4B-9B14-81D466212B60}"/>
              </a:ext>
            </a:extLst>
          </p:cNvPr>
          <p:cNvSpPr/>
          <p:nvPr/>
        </p:nvSpPr>
        <p:spPr bwMode="auto">
          <a:xfrm>
            <a:off x="3273251" y="4481602"/>
            <a:ext cx="1294171" cy="46098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bg1"/>
                </a:solidFill>
                <a:ea typeface="Segoe UI" pitchFamily="34" charset="0"/>
                <a:cs typeface="Segoe UI" pitchFamily="34" charset="0"/>
              </a:rPr>
              <a:t>虚拟云盘</a:t>
            </a:r>
          </a:p>
        </p:txBody>
      </p:sp>
      <p:cxnSp>
        <p:nvCxnSpPr>
          <p:cNvPr id="118" name="直线连接符 117">
            <a:extLst>
              <a:ext uri="{FF2B5EF4-FFF2-40B4-BE49-F238E27FC236}">
                <a16:creationId xmlns:a16="http://schemas.microsoft.com/office/drawing/2014/main" id="{0906F980-BFD4-984D-9486-AC643E00E519}"/>
              </a:ext>
            </a:extLst>
          </p:cNvPr>
          <p:cNvCxnSpPr>
            <a:cxnSpLocks/>
            <a:stCxn id="117" idx="2"/>
            <a:endCxn id="16" idx="0"/>
          </p:cNvCxnSpPr>
          <p:nvPr/>
        </p:nvCxnSpPr>
        <p:spPr>
          <a:xfrm flipH="1">
            <a:off x="3428068" y="4942582"/>
            <a:ext cx="492269" cy="324541"/>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9" name="直线连接符 118">
            <a:extLst>
              <a:ext uri="{FF2B5EF4-FFF2-40B4-BE49-F238E27FC236}">
                <a16:creationId xmlns:a16="http://schemas.microsoft.com/office/drawing/2014/main" id="{20B106E9-EF99-1B48-97B9-0449EACAB9C8}"/>
              </a:ext>
            </a:extLst>
          </p:cNvPr>
          <p:cNvCxnSpPr>
            <a:cxnSpLocks/>
            <a:stCxn id="116" idx="2"/>
          </p:cNvCxnSpPr>
          <p:nvPr/>
        </p:nvCxnSpPr>
        <p:spPr>
          <a:xfrm>
            <a:off x="1123991" y="4904515"/>
            <a:ext cx="1" cy="172322"/>
          </a:xfrm>
          <a:prstGeom prst="line">
            <a:avLst/>
          </a:prstGeom>
          <a:ln w="28575">
            <a:headEnd type="none"/>
            <a:tailEnd type="none"/>
          </a:ln>
        </p:spPr>
        <p:style>
          <a:lnRef idx="1">
            <a:schemeClr val="dk1"/>
          </a:lnRef>
          <a:fillRef idx="0">
            <a:schemeClr val="dk1"/>
          </a:fillRef>
          <a:effectRef idx="0">
            <a:schemeClr val="dk1"/>
          </a:effectRef>
          <a:fontRef idx="minor">
            <a:schemeClr val="tx1"/>
          </a:fontRef>
        </p:style>
      </p:cxnSp>
      <p:sp>
        <p:nvSpPr>
          <p:cNvPr id="123" name="矩形 122">
            <a:extLst>
              <a:ext uri="{FF2B5EF4-FFF2-40B4-BE49-F238E27FC236}">
                <a16:creationId xmlns:a16="http://schemas.microsoft.com/office/drawing/2014/main" id="{61235B2C-4A99-7C44-AC7B-6B5157637552}"/>
              </a:ext>
            </a:extLst>
          </p:cNvPr>
          <p:cNvSpPr/>
          <p:nvPr/>
        </p:nvSpPr>
        <p:spPr bwMode="auto">
          <a:xfrm>
            <a:off x="5577681" y="2072641"/>
            <a:ext cx="2895600" cy="1107913"/>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kumimoji="1" lang="zh-CN" altLang="en-US" dirty="0">
              <a:solidFill>
                <a:schemeClr val="tx1"/>
              </a:solidFill>
              <a:ea typeface="Segoe UI" pitchFamily="34" charset="0"/>
              <a:cs typeface="Segoe UI" pitchFamily="34" charset="0"/>
            </a:endParaRPr>
          </a:p>
        </p:txBody>
      </p:sp>
      <p:sp>
        <p:nvSpPr>
          <p:cNvPr id="124" name="矩形 123">
            <a:extLst>
              <a:ext uri="{FF2B5EF4-FFF2-40B4-BE49-F238E27FC236}">
                <a16:creationId xmlns:a16="http://schemas.microsoft.com/office/drawing/2014/main" id="{C3843564-C8E4-BC4D-8925-20B7D0A29FB9}"/>
              </a:ext>
            </a:extLst>
          </p:cNvPr>
          <p:cNvSpPr/>
          <p:nvPr/>
        </p:nvSpPr>
        <p:spPr bwMode="auto">
          <a:xfrm>
            <a:off x="6994903" y="2241509"/>
            <a:ext cx="1294168" cy="754758"/>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bg1"/>
                </a:solidFill>
                <a:ea typeface="Segoe UI" pitchFamily="34" charset="0"/>
                <a:cs typeface="Segoe UI" pitchFamily="34" charset="0"/>
              </a:rPr>
              <a:t>虚拟网络功能</a:t>
            </a:r>
          </a:p>
        </p:txBody>
      </p:sp>
      <p:grpSp>
        <p:nvGrpSpPr>
          <p:cNvPr id="125" name="组合 124">
            <a:extLst>
              <a:ext uri="{FF2B5EF4-FFF2-40B4-BE49-F238E27FC236}">
                <a16:creationId xmlns:a16="http://schemas.microsoft.com/office/drawing/2014/main" id="{E657DC53-EFDC-BD41-B663-166C7857C796}"/>
              </a:ext>
            </a:extLst>
          </p:cNvPr>
          <p:cNvGrpSpPr/>
          <p:nvPr/>
        </p:nvGrpSpPr>
        <p:grpSpPr>
          <a:xfrm>
            <a:off x="5782580" y="2459460"/>
            <a:ext cx="1007424" cy="382629"/>
            <a:chOff x="5474805" y="4787345"/>
            <a:chExt cx="1007424" cy="382629"/>
          </a:xfrm>
        </p:grpSpPr>
        <p:sp>
          <p:nvSpPr>
            <p:cNvPr id="126" name="Rectangle 707">
              <a:extLst>
                <a:ext uri="{FF2B5EF4-FFF2-40B4-BE49-F238E27FC236}">
                  <a16:creationId xmlns:a16="http://schemas.microsoft.com/office/drawing/2014/main" id="{245DF813-9F45-274E-8C72-7B266CB0871A}"/>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27" name="Rectangle 708">
              <a:extLst>
                <a:ext uri="{FF2B5EF4-FFF2-40B4-BE49-F238E27FC236}">
                  <a16:creationId xmlns:a16="http://schemas.microsoft.com/office/drawing/2014/main" id="{C4F92DD2-7D2D-FC49-A087-F68732976974}"/>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28" name="Rectangle 709">
              <a:extLst>
                <a:ext uri="{FF2B5EF4-FFF2-40B4-BE49-F238E27FC236}">
                  <a16:creationId xmlns:a16="http://schemas.microsoft.com/office/drawing/2014/main" id="{D176CC20-E9CA-7145-95B9-50B38A447345}"/>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普通网卡</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cxnSp>
        <p:nvCxnSpPr>
          <p:cNvPr id="129" name="直线连接符 128">
            <a:extLst>
              <a:ext uri="{FF2B5EF4-FFF2-40B4-BE49-F238E27FC236}">
                <a16:creationId xmlns:a16="http://schemas.microsoft.com/office/drawing/2014/main" id="{78190012-3DFB-7944-80DE-DC4C97841ADD}"/>
              </a:ext>
            </a:extLst>
          </p:cNvPr>
          <p:cNvCxnSpPr>
            <a:cxnSpLocks/>
            <a:stCxn id="124" idx="1"/>
            <a:endCxn id="128" idx="3"/>
          </p:cNvCxnSpPr>
          <p:nvPr/>
        </p:nvCxnSpPr>
        <p:spPr>
          <a:xfrm flipH="1">
            <a:off x="6790004" y="2618888"/>
            <a:ext cx="204899" cy="0"/>
          </a:xfrm>
          <a:prstGeom prst="line">
            <a:avLst/>
          </a:prstGeom>
          <a:ln w="28575">
            <a:headEnd type="none"/>
            <a:tailEnd type="none"/>
          </a:ln>
        </p:spPr>
        <p:style>
          <a:lnRef idx="1">
            <a:schemeClr val="dk1"/>
          </a:lnRef>
          <a:fillRef idx="0">
            <a:schemeClr val="dk1"/>
          </a:fillRef>
          <a:effectRef idx="0">
            <a:schemeClr val="dk1"/>
          </a:effectRef>
          <a:fontRef idx="minor">
            <a:schemeClr val="tx1"/>
          </a:fontRef>
        </p:style>
      </p:cxnSp>
      <p:sp>
        <p:nvSpPr>
          <p:cNvPr id="130" name="文本框 129">
            <a:extLst>
              <a:ext uri="{FF2B5EF4-FFF2-40B4-BE49-F238E27FC236}">
                <a16:creationId xmlns:a16="http://schemas.microsoft.com/office/drawing/2014/main" id="{9C221755-2A4D-F944-8189-3988BB4EFBF5}"/>
              </a:ext>
            </a:extLst>
          </p:cNvPr>
          <p:cNvSpPr txBox="1"/>
          <p:nvPr/>
        </p:nvSpPr>
        <p:spPr>
          <a:xfrm>
            <a:off x="6191799" y="1516062"/>
            <a:ext cx="1600438" cy="627864"/>
          </a:xfrm>
          <a:prstGeom prst="rect">
            <a:avLst/>
          </a:prstGeom>
          <a:noFill/>
        </p:spPr>
        <p:txBody>
          <a:bodyPr wrap="none" lIns="182880" tIns="146304" rIns="182880" bIns="146304" rtlCol="0">
            <a:spAutoFit/>
          </a:bodyPr>
          <a:lstStyle/>
          <a:p>
            <a:pPr>
              <a:lnSpc>
                <a:spcPct val="90000"/>
              </a:lnSpc>
              <a:spcAft>
                <a:spcPts val="600"/>
              </a:spcAft>
            </a:pPr>
            <a:r>
              <a:rPr kumimoji="1" lang="zh-CN" altLang="en-US" sz="2400" dirty="0">
                <a:gradFill>
                  <a:gsLst>
                    <a:gs pos="2917">
                      <a:schemeClr val="tx1"/>
                    </a:gs>
                    <a:gs pos="30000">
                      <a:schemeClr val="tx1"/>
                    </a:gs>
                  </a:gsLst>
                  <a:lin ang="5400000" scaled="0"/>
                </a:gradFill>
              </a:rPr>
              <a:t>网络节点</a:t>
            </a:r>
          </a:p>
        </p:txBody>
      </p:sp>
      <p:sp>
        <p:nvSpPr>
          <p:cNvPr id="131" name="矩形 130">
            <a:extLst>
              <a:ext uri="{FF2B5EF4-FFF2-40B4-BE49-F238E27FC236}">
                <a16:creationId xmlns:a16="http://schemas.microsoft.com/office/drawing/2014/main" id="{A07C96BC-DE0D-084C-BEB7-68F6CAA0A68D}"/>
              </a:ext>
            </a:extLst>
          </p:cNvPr>
          <p:cNvSpPr/>
          <p:nvPr/>
        </p:nvSpPr>
        <p:spPr bwMode="auto">
          <a:xfrm>
            <a:off x="5588486" y="3971923"/>
            <a:ext cx="2895600" cy="1622293"/>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kumimoji="1" lang="zh-CN" altLang="en-US" dirty="0">
              <a:solidFill>
                <a:schemeClr val="tx1"/>
              </a:solidFill>
              <a:ea typeface="Segoe UI" pitchFamily="34" charset="0"/>
              <a:cs typeface="Segoe UI" pitchFamily="34" charset="0"/>
            </a:endParaRPr>
          </a:p>
        </p:txBody>
      </p:sp>
      <p:sp>
        <p:nvSpPr>
          <p:cNvPr id="132" name="矩形 131">
            <a:extLst>
              <a:ext uri="{FF2B5EF4-FFF2-40B4-BE49-F238E27FC236}">
                <a16:creationId xmlns:a16="http://schemas.microsoft.com/office/drawing/2014/main" id="{6B7AF161-2401-724C-B36B-675E840DD6E3}"/>
              </a:ext>
            </a:extLst>
          </p:cNvPr>
          <p:cNvSpPr/>
          <p:nvPr/>
        </p:nvSpPr>
        <p:spPr bwMode="auto">
          <a:xfrm>
            <a:off x="6994903" y="4048459"/>
            <a:ext cx="1294168" cy="671248"/>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bg1"/>
                </a:solidFill>
                <a:ea typeface="Segoe UI" pitchFamily="34" charset="0"/>
                <a:cs typeface="Segoe UI" pitchFamily="34" charset="0"/>
              </a:rPr>
              <a:t>数据结构处理</a:t>
            </a:r>
          </a:p>
        </p:txBody>
      </p:sp>
      <p:grpSp>
        <p:nvGrpSpPr>
          <p:cNvPr id="133" name="组合 132">
            <a:extLst>
              <a:ext uri="{FF2B5EF4-FFF2-40B4-BE49-F238E27FC236}">
                <a16:creationId xmlns:a16="http://schemas.microsoft.com/office/drawing/2014/main" id="{E533AF40-F630-4843-8ABC-193ED22F0E67}"/>
              </a:ext>
            </a:extLst>
          </p:cNvPr>
          <p:cNvGrpSpPr/>
          <p:nvPr/>
        </p:nvGrpSpPr>
        <p:grpSpPr>
          <a:xfrm>
            <a:off x="5793385" y="4220989"/>
            <a:ext cx="1007424" cy="382629"/>
            <a:chOff x="5474805" y="4787345"/>
            <a:chExt cx="1007424" cy="382629"/>
          </a:xfrm>
        </p:grpSpPr>
        <p:sp>
          <p:nvSpPr>
            <p:cNvPr id="134" name="Rectangle 707">
              <a:extLst>
                <a:ext uri="{FF2B5EF4-FFF2-40B4-BE49-F238E27FC236}">
                  <a16:creationId xmlns:a16="http://schemas.microsoft.com/office/drawing/2014/main" id="{A2057320-9E25-1C4C-8F1B-7036B3F42457}"/>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35" name="Rectangle 708">
              <a:extLst>
                <a:ext uri="{FF2B5EF4-FFF2-40B4-BE49-F238E27FC236}">
                  <a16:creationId xmlns:a16="http://schemas.microsoft.com/office/drawing/2014/main" id="{9D42CC9F-1B59-7347-ABCB-7A67B049E4B0}"/>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36" name="Rectangle 709">
              <a:extLst>
                <a:ext uri="{FF2B5EF4-FFF2-40B4-BE49-F238E27FC236}">
                  <a16:creationId xmlns:a16="http://schemas.microsoft.com/office/drawing/2014/main" id="{CD05F773-5D3E-FD43-B20F-B86A472B6829}"/>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普通网卡</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cxnSp>
        <p:nvCxnSpPr>
          <p:cNvPr id="137" name="直线连接符 136">
            <a:extLst>
              <a:ext uri="{FF2B5EF4-FFF2-40B4-BE49-F238E27FC236}">
                <a16:creationId xmlns:a16="http://schemas.microsoft.com/office/drawing/2014/main" id="{6F4E2C38-ED07-CF43-914D-1D83471676B8}"/>
              </a:ext>
            </a:extLst>
          </p:cNvPr>
          <p:cNvCxnSpPr>
            <a:cxnSpLocks/>
            <a:stCxn id="132" idx="1"/>
            <a:endCxn id="136" idx="3"/>
          </p:cNvCxnSpPr>
          <p:nvPr/>
        </p:nvCxnSpPr>
        <p:spPr>
          <a:xfrm flipH="1" flipV="1">
            <a:off x="6800809" y="4380417"/>
            <a:ext cx="194094" cy="3666"/>
          </a:xfrm>
          <a:prstGeom prst="line">
            <a:avLst/>
          </a:prstGeom>
          <a:ln w="28575">
            <a:headEnd type="none"/>
            <a:tailEnd type="none"/>
          </a:ln>
        </p:spPr>
        <p:style>
          <a:lnRef idx="1">
            <a:schemeClr val="dk1"/>
          </a:lnRef>
          <a:fillRef idx="0">
            <a:schemeClr val="dk1"/>
          </a:fillRef>
          <a:effectRef idx="0">
            <a:schemeClr val="dk1"/>
          </a:effectRef>
          <a:fontRef idx="minor">
            <a:schemeClr val="tx1"/>
          </a:fontRef>
        </p:style>
      </p:cxnSp>
      <p:sp>
        <p:nvSpPr>
          <p:cNvPr id="138" name="文本框 137">
            <a:extLst>
              <a:ext uri="{FF2B5EF4-FFF2-40B4-BE49-F238E27FC236}">
                <a16:creationId xmlns:a16="http://schemas.microsoft.com/office/drawing/2014/main" id="{9CF1D79B-7588-5D48-AEBA-F57157774E4C}"/>
              </a:ext>
            </a:extLst>
          </p:cNvPr>
          <p:cNvSpPr txBox="1"/>
          <p:nvPr/>
        </p:nvSpPr>
        <p:spPr>
          <a:xfrm>
            <a:off x="6205489" y="3389830"/>
            <a:ext cx="1600438" cy="627864"/>
          </a:xfrm>
          <a:prstGeom prst="rect">
            <a:avLst/>
          </a:prstGeom>
          <a:noFill/>
        </p:spPr>
        <p:txBody>
          <a:bodyPr wrap="none" lIns="182880" tIns="146304" rIns="182880" bIns="146304" rtlCol="0">
            <a:spAutoFit/>
          </a:bodyPr>
          <a:lstStyle/>
          <a:p>
            <a:pPr>
              <a:lnSpc>
                <a:spcPct val="90000"/>
              </a:lnSpc>
              <a:spcAft>
                <a:spcPts val="600"/>
              </a:spcAft>
            </a:pPr>
            <a:r>
              <a:rPr kumimoji="1" lang="zh-CN" altLang="en-US" sz="2400" dirty="0">
                <a:gradFill>
                  <a:gsLst>
                    <a:gs pos="2917">
                      <a:schemeClr val="tx1"/>
                    </a:gs>
                    <a:gs pos="30000">
                      <a:schemeClr val="tx1"/>
                    </a:gs>
                  </a:gsLst>
                  <a:lin ang="5400000" scaled="0"/>
                </a:gradFill>
              </a:rPr>
              <a:t>存储节点</a:t>
            </a:r>
          </a:p>
        </p:txBody>
      </p:sp>
      <p:sp>
        <p:nvSpPr>
          <p:cNvPr id="139" name="圆柱体 138">
            <a:extLst>
              <a:ext uri="{FF2B5EF4-FFF2-40B4-BE49-F238E27FC236}">
                <a16:creationId xmlns:a16="http://schemas.microsoft.com/office/drawing/2014/main" id="{7425613C-BA5A-5549-BFD2-7C5EC2AFE2CD}"/>
              </a:ext>
            </a:extLst>
          </p:cNvPr>
          <p:cNvSpPr/>
          <p:nvPr/>
        </p:nvSpPr>
        <p:spPr bwMode="auto">
          <a:xfrm>
            <a:off x="6873081" y="4908418"/>
            <a:ext cx="1523999" cy="585924"/>
          </a:xfrm>
          <a:prstGeom prst="can">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600" dirty="0">
                <a:gradFill>
                  <a:gsLst>
                    <a:gs pos="0">
                      <a:srgbClr val="FFFFFF"/>
                    </a:gs>
                    <a:gs pos="100000">
                      <a:srgbClr val="FFFFFF"/>
                    </a:gs>
                  </a:gsLst>
                  <a:lin ang="5400000" scaled="0"/>
                </a:gradFill>
                <a:ea typeface="Segoe UI" pitchFamily="34" charset="0"/>
                <a:cs typeface="Segoe UI" pitchFamily="34" charset="0"/>
              </a:rPr>
              <a:t>内存 </a:t>
            </a:r>
            <a:r>
              <a:rPr kumimoji="1" lang="en-US" altLang="zh-CN" sz="1600" dirty="0">
                <a:gradFill>
                  <a:gsLst>
                    <a:gs pos="0">
                      <a:srgbClr val="FFFFFF"/>
                    </a:gs>
                    <a:gs pos="100000">
                      <a:srgbClr val="FFFFFF"/>
                    </a:gs>
                  </a:gsLst>
                  <a:lin ang="5400000" scaled="0"/>
                </a:gradFill>
                <a:ea typeface="Segoe UI" pitchFamily="34" charset="0"/>
                <a:cs typeface="Segoe UI" pitchFamily="34" charset="0"/>
              </a:rPr>
              <a:t>/</a:t>
            </a:r>
            <a:r>
              <a:rPr kumimoji="1" lang="zh-CN" altLang="en-US" sz="1600" dirty="0">
                <a:gradFill>
                  <a:gsLst>
                    <a:gs pos="0">
                      <a:srgbClr val="FFFFFF"/>
                    </a:gs>
                    <a:gs pos="100000">
                      <a:srgbClr val="FFFFFF"/>
                    </a:gs>
                  </a:gsLst>
                  <a:lin ang="5400000" scaled="0"/>
                </a:gradFill>
                <a:ea typeface="Segoe UI" pitchFamily="34" charset="0"/>
                <a:cs typeface="Segoe UI" pitchFamily="34" charset="0"/>
              </a:rPr>
              <a:t> </a:t>
            </a:r>
            <a:r>
              <a:rPr kumimoji="1" lang="en-US" altLang="zh-CN" sz="1600" dirty="0">
                <a:gradFill>
                  <a:gsLst>
                    <a:gs pos="0">
                      <a:srgbClr val="FFFFFF"/>
                    </a:gs>
                    <a:gs pos="100000">
                      <a:srgbClr val="FFFFFF"/>
                    </a:gs>
                  </a:gsLst>
                  <a:lin ang="5400000" scaled="0"/>
                </a:gradFill>
                <a:ea typeface="Segoe UI" pitchFamily="34" charset="0"/>
                <a:cs typeface="Segoe UI" pitchFamily="34" charset="0"/>
              </a:rPr>
              <a:t>Flash</a:t>
            </a:r>
            <a:endParaRPr kumimoji="1" lang="zh-CN" altLang="en-US" sz="1600" dirty="0">
              <a:gradFill>
                <a:gsLst>
                  <a:gs pos="0">
                    <a:srgbClr val="FFFFFF"/>
                  </a:gs>
                  <a:gs pos="100000">
                    <a:srgbClr val="FFFFFF"/>
                  </a:gs>
                </a:gsLst>
                <a:lin ang="5400000" scaled="0"/>
              </a:gradFill>
              <a:ea typeface="Segoe UI" pitchFamily="34" charset="0"/>
              <a:cs typeface="Segoe UI" pitchFamily="34" charset="0"/>
            </a:endParaRPr>
          </a:p>
        </p:txBody>
      </p:sp>
      <p:cxnSp>
        <p:nvCxnSpPr>
          <p:cNvPr id="140" name="直线连接符 139">
            <a:extLst>
              <a:ext uri="{FF2B5EF4-FFF2-40B4-BE49-F238E27FC236}">
                <a16:creationId xmlns:a16="http://schemas.microsoft.com/office/drawing/2014/main" id="{5151E2DA-3229-324F-B018-EE17561840B8}"/>
              </a:ext>
            </a:extLst>
          </p:cNvPr>
          <p:cNvCxnSpPr>
            <a:cxnSpLocks/>
            <a:stCxn id="132" idx="2"/>
            <a:endCxn id="139" idx="1"/>
          </p:cNvCxnSpPr>
          <p:nvPr/>
        </p:nvCxnSpPr>
        <p:spPr>
          <a:xfrm flipH="1">
            <a:off x="7635081" y="4719707"/>
            <a:ext cx="6906" cy="188711"/>
          </a:xfrm>
          <a:prstGeom prst="line">
            <a:avLst/>
          </a:prstGeom>
          <a:ln w="28575">
            <a:headEnd type="none"/>
            <a:tailEnd type="none"/>
          </a:ln>
        </p:spPr>
        <p:style>
          <a:lnRef idx="1">
            <a:schemeClr val="dk1"/>
          </a:lnRef>
          <a:fillRef idx="0">
            <a:schemeClr val="dk1"/>
          </a:fillRef>
          <a:effectRef idx="0">
            <a:schemeClr val="dk1"/>
          </a:effectRef>
          <a:fontRef idx="minor">
            <a:schemeClr val="tx1"/>
          </a:fontRef>
        </p:style>
      </p:cxnSp>
      <p:cxnSp>
        <p:nvCxnSpPr>
          <p:cNvPr id="39" name="直线连接符 38">
            <a:extLst>
              <a:ext uri="{FF2B5EF4-FFF2-40B4-BE49-F238E27FC236}">
                <a16:creationId xmlns:a16="http://schemas.microsoft.com/office/drawing/2014/main" id="{FDE27BF1-6B6B-6548-9FC2-DB660E4DBA2D}"/>
              </a:ext>
            </a:extLst>
          </p:cNvPr>
          <p:cNvCxnSpPr>
            <a:cxnSpLocks/>
            <a:endCxn id="128" idx="1"/>
          </p:cNvCxnSpPr>
          <p:nvPr/>
        </p:nvCxnSpPr>
        <p:spPr>
          <a:xfrm>
            <a:off x="5200723" y="2618888"/>
            <a:ext cx="581857"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直线连接符 39">
            <a:extLst>
              <a:ext uri="{FF2B5EF4-FFF2-40B4-BE49-F238E27FC236}">
                <a16:creationId xmlns:a16="http://schemas.microsoft.com/office/drawing/2014/main" id="{AC100840-66DE-5D44-A3A7-E349F5034295}"/>
              </a:ext>
            </a:extLst>
          </p:cNvPr>
          <p:cNvCxnSpPr>
            <a:cxnSpLocks/>
          </p:cNvCxnSpPr>
          <p:nvPr/>
        </p:nvCxnSpPr>
        <p:spPr>
          <a:xfrm>
            <a:off x="5226245" y="4395225"/>
            <a:ext cx="585899"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172526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D803DDF-4E10-194A-8E12-A19108C30370}"/>
              </a:ext>
            </a:extLst>
          </p:cNvPr>
          <p:cNvSpPr>
            <a:spLocks noGrp="1"/>
          </p:cNvSpPr>
          <p:nvPr>
            <p:ph type="title"/>
          </p:nvPr>
        </p:nvSpPr>
        <p:spPr/>
        <p:txBody>
          <a:bodyPr/>
          <a:lstStyle/>
          <a:p>
            <a:r>
              <a:rPr kumimoji="1" lang="en-US" altLang="zh-CN" dirty="0"/>
              <a:t>FPGA</a:t>
            </a:r>
            <a:r>
              <a:rPr kumimoji="1" lang="zh-CN" altLang="en-US" dirty="0"/>
              <a:t>加速的</a:t>
            </a:r>
            <a:r>
              <a:rPr kumimoji="1" lang="en-US" altLang="zh-CN" dirty="0"/>
              <a:t>Azure</a:t>
            </a:r>
            <a:r>
              <a:rPr kumimoji="1" lang="zh-CN" altLang="en-US" dirty="0"/>
              <a:t>虚拟网络性能</a:t>
            </a:r>
          </a:p>
        </p:txBody>
      </p:sp>
      <p:pic>
        <p:nvPicPr>
          <p:cNvPr id="5" name="图片 4">
            <a:extLst>
              <a:ext uri="{FF2B5EF4-FFF2-40B4-BE49-F238E27FC236}">
                <a16:creationId xmlns:a16="http://schemas.microsoft.com/office/drawing/2014/main" id="{7F1260D0-5F98-534C-9393-143C32739D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406974"/>
            <a:ext cx="9326563" cy="2180577"/>
          </a:xfrm>
          <a:prstGeom prst="rect">
            <a:avLst/>
          </a:prstGeom>
        </p:spPr>
      </p:pic>
      <p:sp>
        <p:nvSpPr>
          <p:cNvPr id="6" name="文本框 5">
            <a:extLst>
              <a:ext uri="{FF2B5EF4-FFF2-40B4-BE49-F238E27FC236}">
                <a16:creationId xmlns:a16="http://schemas.microsoft.com/office/drawing/2014/main" id="{27625860-8A74-4E48-84F9-2B5A82C24981}"/>
              </a:ext>
            </a:extLst>
          </p:cNvPr>
          <p:cNvSpPr txBox="1"/>
          <p:nvPr/>
        </p:nvSpPr>
        <p:spPr>
          <a:xfrm>
            <a:off x="624681" y="6093808"/>
            <a:ext cx="7727693" cy="871008"/>
          </a:xfrm>
          <a:prstGeom prst="rect">
            <a:avLst/>
          </a:prstGeom>
          <a:noFill/>
        </p:spPr>
        <p:txBody>
          <a:bodyPr wrap="none" lIns="182880" tIns="146304" rIns="182880" bIns="146304" rtlCol="0">
            <a:spAutoFit/>
          </a:bodyPr>
          <a:lstStyle/>
          <a:p>
            <a:pPr>
              <a:lnSpc>
                <a:spcPct val="90000"/>
              </a:lnSpc>
              <a:spcAft>
                <a:spcPts val="600"/>
              </a:spcAft>
            </a:pPr>
            <a:r>
              <a:rPr kumimoji="1" lang="en-US" altLang="zh-CN" dirty="0">
                <a:gradFill>
                  <a:gsLst>
                    <a:gs pos="2917">
                      <a:schemeClr val="tx1"/>
                    </a:gs>
                    <a:gs pos="30000">
                      <a:schemeClr val="tx1"/>
                    </a:gs>
                  </a:gsLst>
                  <a:lin ang="5400000" scaled="0"/>
                </a:gradFill>
              </a:rPr>
              <a:t>GCP: Google Compute Platform</a:t>
            </a:r>
          </a:p>
          <a:p>
            <a:pPr>
              <a:lnSpc>
                <a:spcPct val="90000"/>
              </a:lnSpc>
              <a:spcAft>
                <a:spcPts val="600"/>
              </a:spcAft>
            </a:pPr>
            <a:r>
              <a:rPr kumimoji="1" lang="en-US" altLang="zh-CN" dirty="0">
                <a:gradFill>
                  <a:gsLst>
                    <a:gs pos="2917">
                      <a:schemeClr val="tx1"/>
                    </a:gs>
                    <a:gs pos="30000">
                      <a:schemeClr val="tx1"/>
                    </a:gs>
                  </a:gsLst>
                  <a:lin ang="5400000" scaled="0"/>
                </a:gradFill>
              </a:rPr>
              <a:t>Source: </a:t>
            </a:r>
            <a:r>
              <a:rPr lang="en-US" altLang="zh-CN" dirty="0"/>
              <a:t>Azure Accelerated Networking: </a:t>
            </a:r>
            <a:r>
              <a:rPr lang="en-US" altLang="zh-CN" dirty="0" err="1"/>
              <a:t>SmartNICs</a:t>
            </a:r>
            <a:r>
              <a:rPr lang="en-US" altLang="zh-CN" dirty="0"/>
              <a:t> in the Public Cloud, NSDI’18</a:t>
            </a:r>
          </a:p>
        </p:txBody>
      </p:sp>
    </p:spTree>
    <p:extLst>
      <p:ext uri="{BB962C8B-B14F-4D97-AF65-F5344CB8AC3E}">
        <p14:creationId xmlns:p14="http://schemas.microsoft.com/office/powerpoint/2010/main" val="77851630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85FA170-A7D6-4244-A4FB-0769430095AF}"/>
              </a:ext>
            </a:extLst>
          </p:cNvPr>
          <p:cNvSpPr>
            <a:spLocks noGrp="1"/>
          </p:cNvSpPr>
          <p:nvPr>
            <p:ph type="title"/>
          </p:nvPr>
        </p:nvSpPr>
        <p:spPr/>
        <p:txBody>
          <a:bodyPr/>
          <a:lstStyle/>
          <a:p>
            <a:r>
              <a:rPr kumimoji="1" lang="en-US" altLang="zh-CN" dirty="0"/>
              <a:t>1.2.</a:t>
            </a:r>
            <a:r>
              <a:rPr kumimoji="1" lang="zh-CN" altLang="en-US" dirty="0"/>
              <a:t> 虚拟网络功能</a:t>
            </a:r>
            <a:r>
              <a:rPr kumimoji="1" lang="en-US" altLang="zh-CN" dirty="0"/>
              <a:t> (VNF) </a:t>
            </a:r>
            <a:r>
              <a:rPr kumimoji="1" lang="zh-CN" altLang="en-US" dirty="0"/>
              <a:t>加速</a:t>
            </a:r>
          </a:p>
        </p:txBody>
      </p:sp>
      <p:sp>
        <p:nvSpPr>
          <p:cNvPr id="4" name="矩形 3">
            <a:extLst>
              <a:ext uri="{FF2B5EF4-FFF2-40B4-BE49-F238E27FC236}">
                <a16:creationId xmlns:a16="http://schemas.microsoft.com/office/drawing/2014/main" id="{41699EDC-D717-4343-AD5A-528E0DE0DFD6}"/>
              </a:ext>
            </a:extLst>
          </p:cNvPr>
          <p:cNvSpPr/>
          <p:nvPr/>
        </p:nvSpPr>
        <p:spPr bwMode="auto">
          <a:xfrm>
            <a:off x="186240" y="2089017"/>
            <a:ext cx="4648200" cy="4075236"/>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tx1"/>
                </a:solidFill>
                <a:ea typeface="Segoe UI" pitchFamily="34" charset="0"/>
                <a:cs typeface="Segoe UI" pitchFamily="34" charset="0"/>
              </a:rPr>
              <a:t>虚拟机监视器（</a:t>
            </a:r>
            <a:r>
              <a:rPr kumimoji="1" lang="en-US" altLang="zh-CN" dirty="0">
                <a:solidFill>
                  <a:schemeClr val="tx1"/>
                </a:solidFill>
                <a:ea typeface="Segoe UI" pitchFamily="34" charset="0"/>
                <a:cs typeface="Segoe UI" pitchFamily="34" charset="0"/>
              </a:rPr>
              <a:t>Hypervisor</a:t>
            </a:r>
            <a:r>
              <a:rPr kumimoji="1" lang="zh-CN" altLang="en-US" dirty="0">
                <a:solidFill>
                  <a:schemeClr val="tx1"/>
                </a:solidFill>
                <a:ea typeface="Segoe UI" pitchFamily="34" charset="0"/>
                <a:cs typeface="Segoe UI" pitchFamily="34" charset="0"/>
              </a:rPr>
              <a:t>）</a:t>
            </a:r>
          </a:p>
        </p:txBody>
      </p:sp>
      <p:sp>
        <p:nvSpPr>
          <p:cNvPr id="5" name="矩形 4">
            <a:extLst>
              <a:ext uri="{FF2B5EF4-FFF2-40B4-BE49-F238E27FC236}">
                <a16:creationId xmlns:a16="http://schemas.microsoft.com/office/drawing/2014/main" id="{C72016F9-69CC-6A48-B8A7-BD2AEBB2A424}"/>
              </a:ext>
            </a:extLst>
          </p:cNvPr>
          <p:cNvSpPr/>
          <p:nvPr/>
        </p:nvSpPr>
        <p:spPr bwMode="auto">
          <a:xfrm>
            <a:off x="338640" y="2689365"/>
            <a:ext cx="1269556" cy="139803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tx1"/>
                </a:solidFill>
                <a:ea typeface="Segoe UI" pitchFamily="34" charset="0"/>
                <a:cs typeface="Segoe UI" pitchFamily="34" charset="0"/>
              </a:rPr>
              <a:t>虚拟机</a:t>
            </a:r>
            <a:r>
              <a:rPr kumimoji="1" lang="en-US" altLang="zh-CN" dirty="0">
                <a:solidFill>
                  <a:schemeClr val="tx1"/>
                </a:solidFill>
                <a:ea typeface="Segoe UI" pitchFamily="34" charset="0"/>
                <a:cs typeface="Segoe UI" pitchFamily="34" charset="0"/>
              </a:rPr>
              <a:t>1</a:t>
            </a:r>
            <a:endParaRPr kumimoji="1" lang="zh-CN" altLang="en-US" dirty="0">
              <a:solidFill>
                <a:schemeClr val="tx1"/>
              </a:solidFill>
              <a:ea typeface="Segoe UI" pitchFamily="34" charset="0"/>
              <a:cs typeface="Segoe UI" pitchFamily="34" charset="0"/>
            </a:endParaRPr>
          </a:p>
        </p:txBody>
      </p:sp>
      <p:sp>
        <p:nvSpPr>
          <p:cNvPr id="6" name="矩形 5">
            <a:extLst>
              <a:ext uri="{FF2B5EF4-FFF2-40B4-BE49-F238E27FC236}">
                <a16:creationId xmlns:a16="http://schemas.microsoft.com/office/drawing/2014/main" id="{9E3FF171-0B31-5741-BF32-942D7FCB9116}"/>
              </a:ext>
            </a:extLst>
          </p:cNvPr>
          <p:cNvSpPr/>
          <p:nvPr/>
        </p:nvSpPr>
        <p:spPr bwMode="auto">
          <a:xfrm>
            <a:off x="1862640" y="2685599"/>
            <a:ext cx="1269556" cy="141067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tx1"/>
                </a:solidFill>
                <a:ea typeface="Segoe UI" pitchFamily="34" charset="0"/>
                <a:cs typeface="Segoe UI" pitchFamily="34" charset="0"/>
              </a:rPr>
              <a:t>虚拟机</a:t>
            </a:r>
            <a:r>
              <a:rPr kumimoji="1" lang="en-US" altLang="zh-CN" dirty="0">
                <a:solidFill>
                  <a:schemeClr val="tx1"/>
                </a:solidFill>
                <a:ea typeface="Segoe UI" pitchFamily="34" charset="0"/>
                <a:cs typeface="Segoe UI" pitchFamily="34" charset="0"/>
              </a:rPr>
              <a:t>2</a:t>
            </a:r>
            <a:endParaRPr kumimoji="1" lang="zh-CN" altLang="en-US" dirty="0">
              <a:solidFill>
                <a:schemeClr val="tx1"/>
              </a:solidFill>
              <a:ea typeface="Segoe UI" pitchFamily="34" charset="0"/>
              <a:cs typeface="Segoe UI" pitchFamily="34" charset="0"/>
            </a:endParaRPr>
          </a:p>
        </p:txBody>
      </p:sp>
      <p:sp>
        <p:nvSpPr>
          <p:cNvPr id="7" name="矩形 6">
            <a:extLst>
              <a:ext uri="{FF2B5EF4-FFF2-40B4-BE49-F238E27FC236}">
                <a16:creationId xmlns:a16="http://schemas.microsoft.com/office/drawing/2014/main" id="{EE7B7FF7-F5E9-944E-A09C-5BB4285AB5A9}"/>
              </a:ext>
            </a:extLst>
          </p:cNvPr>
          <p:cNvSpPr/>
          <p:nvPr/>
        </p:nvSpPr>
        <p:spPr bwMode="auto">
          <a:xfrm>
            <a:off x="3419682" y="2685599"/>
            <a:ext cx="1262358" cy="140180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tx1"/>
                </a:solidFill>
                <a:ea typeface="Segoe UI" pitchFamily="34" charset="0"/>
                <a:cs typeface="Segoe UI" pitchFamily="34" charset="0"/>
              </a:rPr>
              <a:t>虚拟机</a:t>
            </a:r>
            <a:r>
              <a:rPr kumimoji="1" lang="en-US" altLang="zh-CN" dirty="0">
                <a:solidFill>
                  <a:schemeClr val="tx1"/>
                </a:solidFill>
                <a:ea typeface="Segoe UI" pitchFamily="34" charset="0"/>
                <a:cs typeface="Segoe UI" pitchFamily="34" charset="0"/>
              </a:rPr>
              <a:t>3</a:t>
            </a:r>
            <a:endParaRPr kumimoji="1" lang="zh-CN" altLang="en-US" dirty="0">
              <a:solidFill>
                <a:schemeClr val="tx1"/>
              </a:solidFill>
              <a:ea typeface="Segoe UI" pitchFamily="34" charset="0"/>
              <a:cs typeface="Segoe UI" pitchFamily="34" charset="0"/>
            </a:endParaRPr>
          </a:p>
        </p:txBody>
      </p:sp>
      <p:sp>
        <p:nvSpPr>
          <p:cNvPr id="8" name="文本框 7">
            <a:extLst>
              <a:ext uri="{FF2B5EF4-FFF2-40B4-BE49-F238E27FC236}">
                <a16:creationId xmlns:a16="http://schemas.microsoft.com/office/drawing/2014/main" id="{8E30DD09-FC59-9042-91CF-EE25BFEA1BF4}"/>
              </a:ext>
            </a:extLst>
          </p:cNvPr>
          <p:cNvSpPr txBox="1"/>
          <p:nvPr/>
        </p:nvSpPr>
        <p:spPr>
          <a:xfrm>
            <a:off x="1640918" y="1534290"/>
            <a:ext cx="1600438" cy="627864"/>
          </a:xfrm>
          <a:prstGeom prst="rect">
            <a:avLst/>
          </a:prstGeom>
          <a:noFill/>
        </p:spPr>
        <p:txBody>
          <a:bodyPr wrap="none" lIns="182880" tIns="146304" rIns="182880" bIns="146304" rtlCol="0">
            <a:spAutoFit/>
          </a:bodyPr>
          <a:lstStyle/>
          <a:p>
            <a:pPr>
              <a:lnSpc>
                <a:spcPct val="90000"/>
              </a:lnSpc>
              <a:spcAft>
                <a:spcPts val="600"/>
              </a:spcAft>
            </a:pPr>
            <a:r>
              <a:rPr kumimoji="1" lang="zh-CN" altLang="en-US" sz="2400" dirty="0">
                <a:gradFill>
                  <a:gsLst>
                    <a:gs pos="2917">
                      <a:schemeClr val="tx1"/>
                    </a:gs>
                    <a:gs pos="30000">
                      <a:schemeClr val="tx1"/>
                    </a:gs>
                  </a:gsLst>
                  <a:lin ang="5400000" scaled="0"/>
                </a:gradFill>
              </a:rPr>
              <a:t>计算节点</a:t>
            </a:r>
          </a:p>
        </p:txBody>
      </p:sp>
      <p:grpSp>
        <p:nvGrpSpPr>
          <p:cNvPr id="13" name="组合 12">
            <a:extLst>
              <a:ext uri="{FF2B5EF4-FFF2-40B4-BE49-F238E27FC236}">
                <a16:creationId xmlns:a16="http://schemas.microsoft.com/office/drawing/2014/main" id="{9B6E3871-48DE-CC42-A170-673BFD358DEE}"/>
              </a:ext>
            </a:extLst>
          </p:cNvPr>
          <p:cNvGrpSpPr/>
          <p:nvPr/>
        </p:nvGrpSpPr>
        <p:grpSpPr>
          <a:xfrm>
            <a:off x="2151041" y="5267123"/>
            <a:ext cx="2554053" cy="638000"/>
            <a:chOff x="5474805" y="4787345"/>
            <a:chExt cx="1007424" cy="382629"/>
          </a:xfrm>
        </p:grpSpPr>
        <p:sp>
          <p:nvSpPr>
            <p:cNvPr id="14" name="Rectangle 707">
              <a:extLst>
                <a:ext uri="{FF2B5EF4-FFF2-40B4-BE49-F238E27FC236}">
                  <a16:creationId xmlns:a16="http://schemas.microsoft.com/office/drawing/2014/main" id="{347BAB7E-53D8-DE43-B759-E83FD7B33131}"/>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5" name="Rectangle 708">
              <a:extLst>
                <a:ext uri="{FF2B5EF4-FFF2-40B4-BE49-F238E27FC236}">
                  <a16:creationId xmlns:a16="http://schemas.microsoft.com/office/drawing/2014/main" id="{A1BD0F60-ED0D-1F48-A769-884F00BD122B}"/>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6" name="Rectangle 709">
              <a:extLst>
                <a:ext uri="{FF2B5EF4-FFF2-40B4-BE49-F238E27FC236}">
                  <a16:creationId xmlns:a16="http://schemas.microsoft.com/office/drawing/2014/main" id="{71F46788-52EB-A241-9052-27D039355539}"/>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可编程网卡</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cxnSp>
        <p:nvCxnSpPr>
          <p:cNvPr id="17" name="直线连接符 16">
            <a:extLst>
              <a:ext uri="{FF2B5EF4-FFF2-40B4-BE49-F238E27FC236}">
                <a16:creationId xmlns:a16="http://schemas.microsoft.com/office/drawing/2014/main" id="{FD1FEB14-1E1C-B643-B8FF-7CA96CB19B9A}"/>
              </a:ext>
            </a:extLst>
          </p:cNvPr>
          <p:cNvCxnSpPr>
            <a:cxnSpLocks/>
            <a:stCxn id="46" idx="2"/>
            <a:endCxn id="16" idx="0"/>
          </p:cNvCxnSpPr>
          <p:nvPr/>
        </p:nvCxnSpPr>
        <p:spPr>
          <a:xfrm>
            <a:off x="973418" y="4248940"/>
            <a:ext cx="2454650" cy="1018183"/>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直线连接符 37">
            <a:extLst>
              <a:ext uri="{FF2B5EF4-FFF2-40B4-BE49-F238E27FC236}">
                <a16:creationId xmlns:a16="http://schemas.microsoft.com/office/drawing/2014/main" id="{699009B9-16FB-EE4F-A79D-15E86B980453}"/>
              </a:ext>
            </a:extLst>
          </p:cNvPr>
          <p:cNvCxnSpPr>
            <a:cxnSpLocks/>
          </p:cNvCxnSpPr>
          <p:nvPr/>
        </p:nvCxnSpPr>
        <p:spPr>
          <a:xfrm>
            <a:off x="5200723" y="2666277"/>
            <a:ext cx="25289" cy="3530637"/>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直线连接符 40">
            <a:extLst>
              <a:ext uri="{FF2B5EF4-FFF2-40B4-BE49-F238E27FC236}">
                <a16:creationId xmlns:a16="http://schemas.microsoft.com/office/drawing/2014/main" id="{053E5016-1A76-0E44-B8FB-FFA0F4C5B442}"/>
              </a:ext>
            </a:extLst>
          </p:cNvPr>
          <p:cNvCxnSpPr>
            <a:cxnSpLocks/>
            <a:stCxn id="16" idx="3"/>
          </p:cNvCxnSpPr>
          <p:nvPr/>
        </p:nvCxnSpPr>
        <p:spPr>
          <a:xfrm>
            <a:off x="4705094" y="5532955"/>
            <a:ext cx="495629" cy="733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34741ED5-C422-D143-9856-78114124040C}"/>
              </a:ext>
            </a:extLst>
          </p:cNvPr>
          <p:cNvSpPr txBox="1"/>
          <p:nvPr/>
        </p:nvSpPr>
        <p:spPr>
          <a:xfrm>
            <a:off x="4012231" y="6204079"/>
            <a:ext cx="1600438" cy="517065"/>
          </a:xfrm>
          <a:prstGeom prst="rect">
            <a:avLst/>
          </a:prstGeom>
          <a:noFill/>
        </p:spPr>
        <p:txBody>
          <a:bodyPr wrap="none" lIns="182880" tIns="146304" rIns="182880" bIns="146304" rtlCol="0">
            <a:spAutoFit/>
          </a:bodyPr>
          <a:lstStyle/>
          <a:p>
            <a:pPr>
              <a:lnSpc>
                <a:spcPct val="90000"/>
              </a:lnSpc>
              <a:spcAft>
                <a:spcPts val="600"/>
              </a:spcAft>
            </a:pPr>
            <a:r>
              <a:rPr kumimoji="1" lang="zh-CN" altLang="en-US" sz="1600" dirty="0">
                <a:gradFill>
                  <a:gsLst>
                    <a:gs pos="2917">
                      <a:schemeClr val="tx1"/>
                    </a:gs>
                    <a:gs pos="30000">
                      <a:schemeClr val="tx1"/>
                    </a:gs>
                  </a:gsLst>
                  <a:lin ang="5400000" scaled="0"/>
                </a:gradFill>
              </a:rPr>
              <a:t>数据中心网络</a:t>
            </a:r>
          </a:p>
        </p:txBody>
      </p:sp>
      <p:grpSp>
        <p:nvGrpSpPr>
          <p:cNvPr id="43" name="组合 42">
            <a:extLst>
              <a:ext uri="{FF2B5EF4-FFF2-40B4-BE49-F238E27FC236}">
                <a16:creationId xmlns:a16="http://schemas.microsoft.com/office/drawing/2014/main" id="{729395D1-C270-6146-AE0A-D8B605E5F6C3}"/>
              </a:ext>
            </a:extLst>
          </p:cNvPr>
          <p:cNvGrpSpPr/>
          <p:nvPr/>
        </p:nvGrpSpPr>
        <p:grpSpPr>
          <a:xfrm>
            <a:off x="469706" y="3930084"/>
            <a:ext cx="1007424" cy="382629"/>
            <a:chOff x="5474805" y="4787345"/>
            <a:chExt cx="1007424" cy="382629"/>
          </a:xfrm>
        </p:grpSpPr>
        <p:sp>
          <p:nvSpPr>
            <p:cNvPr id="44" name="Rectangle 707">
              <a:extLst>
                <a:ext uri="{FF2B5EF4-FFF2-40B4-BE49-F238E27FC236}">
                  <a16:creationId xmlns:a16="http://schemas.microsoft.com/office/drawing/2014/main" id="{52ABBC01-8DE7-DC43-9B47-05084A8306E0}"/>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45" name="Rectangle 708">
              <a:extLst>
                <a:ext uri="{FF2B5EF4-FFF2-40B4-BE49-F238E27FC236}">
                  <a16:creationId xmlns:a16="http://schemas.microsoft.com/office/drawing/2014/main" id="{0E3AB0A8-96FE-0D43-A759-BCD111D6E1B0}"/>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46" name="Rectangle 709">
              <a:extLst>
                <a:ext uri="{FF2B5EF4-FFF2-40B4-BE49-F238E27FC236}">
                  <a16:creationId xmlns:a16="http://schemas.microsoft.com/office/drawing/2014/main" id="{792B73F7-B99B-344C-96D3-D0FFD3F066F7}"/>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虚拟网卡</a:t>
              </a:r>
              <a:r>
                <a:rPr lang="en-US" altLang="zh-CN"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1</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grpSp>
        <p:nvGrpSpPr>
          <p:cNvPr id="47" name="组合 46">
            <a:extLst>
              <a:ext uri="{FF2B5EF4-FFF2-40B4-BE49-F238E27FC236}">
                <a16:creationId xmlns:a16="http://schemas.microsoft.com/office/drawing/2014/main" id="{4BD7816D-88FC-464E-8F8D-8E0CA3400506}"/>
              </a:ext>
            </a:extLst>
          </p:cNvPr>
          <p:cNvGrpSpPr/>
          <p:nvPr/>
        </p:nvGrpSpPr>
        <p:grpSpPr>
          <a:xfrm>
            <a:off x="2017535" y="3935671"/>
            <a:ext cx="1007424" cy="382629"/>
            <a:chOff x="5474805" y="4787345"/>
            <a:chExt cx="1007424" cy="382629"/>
          </a:xfrm>
        </p:grpSpPr>
        <p:sp>
          <p:nvSpPr>
            <p:cNvPr id="48" name="Rectangle 707">
              <a:extLst>
                <a:ext uri="{FF2B5EF4-FFF2-40B4-BE49-F238E27FC236}">
                  <a16:creationId xmlns:a16="http://schemas.microsoft.com/office/drawing/2014/main" id="{DB9371D4-D184-624C-B717-95D759222453}"/>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49" name="Rectangle 708">
              <a:extLst>
                <a:ext uri="{FF2B5EF4-FFF2-40B4-BE49-F238E27FC236}">
                  <a16:creationId xmlns:a16="http://schemas.microsoft.com/office/drawing/2014/main" id="{E6626DF9-A871-6047-8498-0061354CDFD7}"/>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50" name="Rectangle 709">
              <a:extLst>
                <a:ext uri="{FF2B5EF4-FFF2-40B4-BE49-F238E27FC236}">
                  <a16:creationId xmlns:a16="http://schemas.microsoft.com/office/drawing/2014/main" id="{33F29AB1-4E6D-8548-8C2A-EC156B787256}"/>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虚拟网卡</a:t>
              </a:r>
              <a:r>
                <a:rPr lang="en-US" altLang="zh-CN"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2</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grpSp>
        <p:nvGrpSpPr>
          <p:cNvPr id="51" name="组合 50">
            <a:extLst>
              <a:ext uri="{FF2B5EF4-FFF2-40B4-BE49-F238E27FC236}">
                <a16:creationId xmlns:a16="http://schemas.microsoft.com/office/drawing/2014/main" id="{14780DB4-D8CE-DB4A-9CEE-0B1437540264}"/>
              </a:ext>
            </a:extLst>
          </p:cNvPr>
          <p:cNvGrpSpPr/>
          <p:nvPr/>
        </p:nvGrpSpPr>
        <p:grpSpPr>
          <a:xfrm>
            <a:off x="3580389" y="3915211"/>
            <a:ext cx="1007424" cy="382629"/>
            <a:chOff x="5474805" y="4787345"/>
            <a:chExt cx="1007424" cy="382629"/>
          </a:xfrm>
        </p:grpSpPr>
        <p:sp>
          <p:nvSpPr>
            <p:cNvPr id="52" name="Rectangle 707">
              <a:extLst>
                <a:ext uri="{FF2B5EF4-FFF2-40B4-BE49-F238E27FC236}">
                  <a16:creationId xmlns:a16="http://schemas.microsoft.com/office/drawing/2014/main" id="{F83C341E-5088-6E4F-BF71-983B9908D4BA}"/>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53" name="Rectangle 708">
              <a:extLst>
                <a:ext uri="{FF2B5EF4-FFF2-40B4-BE49-F238E27FC236}">
                  <a16:creationId xmlns:a16="http://schemas.microsoft.com/office/drawing/2014/main" id="{43CEA209-F51E-2F48-804D-5071A48CFBEF}"/>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54" name="Rectangle 709">
              <a:extLst>
                <a:ext uri="{FF2B5EF4-FFF2-40B4-BE49-F238E27FC236}">
                  <a16:creationId xmlns:a16="http://schemas.microsoft.com/office/drawing/2014/main" id="{C9F0C625-67B3-0C46-9669-B9541AB9B6A5}"/>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虚拟网卡</a:t>
              </a:r>
              <a:r>
                <a:rPr lang="en-US" altLang="zh-CN"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3</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sp>
        <p:nvSpPr>
          <p:cNvPr id="62" name="矩形 61">
            <a:extLst>
              <a:ext uri="{FF2B5EF4-FFF2-40B4-BE49-F238E27FC236}">
                <a16:creationId xmlns:a16="http://schemas.microsoft.com/office/drawing/2014/main" id="{9552DD9A-8A12-BC4E-A467-B7159A6886CE}"/>
              </a:ext>
            </a:extLst>
          </p:cNvPr>
          <p:cNvSpPr/>
          <p:nvPr/>
        </p:nvSpPr>
        <p:spPr bwMode="auto">
          <a:xfrm>
            <a:off x="3204185" y="5402364"/>
            <a:ext cx="1320285" cy="275843"/>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虚拟网络</a:t>
            </a:r>
          </a:p>
        </p:txBody>
      </p:sp>
      <p:cxnSp>
        <p:nvCxnSpPr>
          <p:cNvPr id="63" name="直线连接符 62">
            <a:extLst>
              <a:ext uri="{FF2B5EF4-FFF2-40B4-BE49-F238E27FC236}">
                <a16:creationId xmlns:a16="http://schemas.microsoft.com/office/drawing/2014/main" id="{D5AE88C8-A2CE-1446-82E9-E1852F9902EE}"/>
              </a:ext>
            </a:extLst>
          </p:cNvPr>
          <p:cNvCxnSpPr>
            <a:cxnSpLocks/>
            <a:stCxn id="49" idx="3"/>
            <a:endCxn id="16" idx="0"/>
          </p:cNvCxnSpPr>
          <p:nvPr/>
        </p:nvCxnSpPr>
        <p:spPr>
          <a:xfrm>
            <a:off x="2495216" y="4222644"/>
            <a:ext cx="932852" cy="1044479"/>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直线连接符 65">
            <a:extLst>
              <a:ext uri="{FF2B5EF4-FFF2-40B4-BE49-F238E27FC236}">
                <a16:creationId xmlns:a16="http://schemas.microsoft.com/office/drawing/2014/main" id="{627BC4B7-0239-F44C-80E8-DD3292686274}"/>
              </a:ext>
            </a:extLst>
          </p:cNvPr>
          <p:cNvCxnSpPr>
            <a:cxnSpLocks/>
            <a:stCxn id="54" idx="2"/>
            <a:endCxn id="16" idx="0"/>
          </p:cNvCxnSpPr>
          <p:nvPr/>
        </p:nvCxnSpPr>
        <p:spPr>
          <a:xfrm flipH="1">
            <a:off x="3428068" y="4234067"/>
            <a:ext cx="656033" cy="1033056"/>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8" name="矩形 97">
            <a:extLst>
              <a:ext uri="{FF2B5EF4-FFF2-40B4-BE49-F238E27FC236}">
                <a16:creationId xmlns:a16="http://schemas.microsoft.com/office/drawing/2014/main" id="{D289D69C-C381-AD45-B84F-BFD8CB06D862}"/>
              </a:ext>
            </a:extLst>
          </p:cNvPr>
          <p:cNvSpPr/>
          <p:nvPr/>
        </p:nvSpPr>
        <p:spPr bwMode="auto">
          <a:xfrm>
            <a:off x="417550" y="3132227"/>
            <a:ext cx="1157604" cy="26338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tx1"/>
                </a:solidFill>
                <a:ea typeface="Segoe UI" pitchFamily="34" charset="0"/>
                <a:cs typeface="Segoe UI" pitchFamily="34" charset="0"/>
              </a:rPr>
              <a:t>客户应用</a:t>
            </a:r>
          </a:p>
        </p:txBody>
      </p:sp>
      <p:sp>
        <p:nvSpPr>
          <p:cNvPr id="99" name="矩形 98">
            <a:extLst>
              <a:ext uri="{FF2B5EF4-FFF2-40B4-BE49-F238E27FC236}">
                <a16:creationId xmlns:a16="http://schemas.microsoft.com/office/drawing/2014/main" id="{9B1BD8B8-AEF4-D04E-B4F6-02A504CF0F32}"/>
              </a:ext>
            </a:extLst>
          </p:cNvPr>
          <p:cNvSpPr/>
          <p:nvPr/>
        </p:nvSpPr>
        <p:spPr bwMode="auto">
          <a:xfrm>
            <a:off x="416168" y="3538681"/>
            <a:ext cx="1157604" cy="263381"/>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操作系统</a:t>
            </a:r>
          </a:p>
        </p:txBody>
      </p:sp>
      <p:cxnSp>
        <p:nvCxnSpPr>
          <p:cNvPr id="100" name="直线连接符 99">
            <a:extLst>
              <a:ext uri="{FF2B5EF4-FFF2-40B4-BE49-F238E27FC236}">
                <a16:creationId xmlns:a16="http://schemas.microsoft.com/office/drawing/2014/main" id="{285C97B4-D34A-E24A-B050-F5500326C698}"/>
              </a:ext>
            </a:extLst>
          </p:cNvPr>
          <p:cNvCxnSpPr>
            <a:stCxn id="98" idx="2"/>
            <a:endCxn id="99" idx="0"/>
          </p:cNvCxnSpPr>
          <p:nvPr/>
        </p:nvCxnSpPr>
        <p:spPr>
          <a:xfrm flipH="1">
            <a:off x="994970" y="3395608"/>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cxnSp>
        <p:nvCxnSpPr>
          <p:cNvPr id="103" name="直线连接符 102">
            <a:extLst>
              <a:ext uri="{FF2B5EF4-FFF2-40B4-BE49-F238E27FC236}">
                <a16:creationId xmlns:a16="http://schemas.microsoft.com/office/drawing/2014/main" id="{FC24E276-1BFC-7F43-8FB0-5BDD740C63EC}"/>
              </a:ext>
            </a:extLst>
          </p:cNvPr>
          <p:cNvCxnSpPr/>
          <p:nvPr/>
        </p:nvCxnSpPr>
        <p:spPr>
          <a:xfrm flipH="1">
            <a:off x="978511" y="3777779"/>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sp>
        <p:nvSpPr>
          <p:cNvPr id="104" name="矩形 103">
            <a:extLst>
              <a:ext uri="{FF2B5EF4-FFF2-40B4-BE49-F238E27FC236}">
                <a16:creationId xmlns:a16="http://schemas.microsoft.com/office/drawing/2014/main" id="{C33A6E9B-C4A2-ED46-8112-7E2499B394E2}"/>
              </a:ext>
            </a:extLst>
          </p:cNvPr>
          <p:cNvSpPr/>
          <p:nvPr/>
        </p:nvSpPr>
        <p:spPr bwMode="auto">
          <a:xfrm>
            <a:off x="1924798" y="3128025"/>
            <a:ext cx="1157604" cy="26338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tx1"/>
                </a:solidFill>
                <a:ea typeface="Segoe UI" pitchFamily="34" charset="0"/>
                <a:cs typeface="Segoe UI" pitchFamily="34" charset="0"/>
              </a:rPr>
              <a:t>客户应用</a:t>
            </a:r>
          </a:p>
        </p:txBody>
      </p:sp>
      <p:sp>
        <p:nvSpPr>
          <p:cNvPr id="105" name="矩形 104">
            <a:extLst>
              <a:ext uri="{FF2B5EF4-FFF2-40B4-BE49-F238E27FC236}">
                <a16:creationId xmlns:a16="http://schemas.microsoft.com/office/drawing/2014/main" id="{99CCA997-4B6C-B24D-AE93-56A09C6DB8EC}"/>
              </a:ext>
            </a:extLst>
          </p:cNvPr>
          <p:cNvSpPr/>
          <p:nvPr/>
        </p:nvSpPr>
        <p:spPr bwMode="auto">
          <a:xfrm>
            <a:off x="1923416" y="3534479"/>
            <a:ext cx="1157604" cy="263381"/>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操作系统</a:t>
            </a:r>
          </a:p>
        </p:txBody>
      </p:sp>
      <p:cxnSp>
        <p:nvCxnSpPr>
          <p:cNvPr id="106" name="直线连接符 105">
            <a:extLst>
              <a:ext uri="{FF2B5EF4-FFF2-40B4-BE49-F238E27FC236}">
                <a16:creationId xmlns:a16="http://schemas.microsoft.com/office/drawing/2014/main" id="{F38FC899-2C99-9B4D-9D89-2FC487647512}"/>
              </a:ext>
            </a:extLst>
          </p:cNvPr>
          <p:cNvCxnSpPr>
            <a:stCxn id="104" idx="2"/>
            <a:endCxn id="105" idx="0"/>
          </p:cNvCxnSpPr>
          <p:nvPr/>
        </p:nvCxnSpPr>
        <p:spPr>
          <a:xfrm flipH="1">
            <a:off x="2502218" y="3391406"/>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cxnSp>
        <p:nvCxnSpPr>
          <p:cNvPr id="107" name="直线连接符 106">
            <a:extLst>
              <a:ext uri="{FF2B5EF4-FFF2-40B4-BE49-F238E27FC236}">
                <a16:creationId xmlns:a16="http://schemas.microsoft.com/office/drawing/2014/main" id="{BDBA7615-3AFF-6642-9EDF-E521E4630076}"/>
              </a:ext>
            </a:extLst>
          </p:cNvPr>
          <p:cNvCxnSpPr>
            <a:cxnSpLocks/>
          </p:cNvCxnSpPr>
          <p:nvPr/>
        </p:nvCxnSpPr>
        <p:spPr>
          <a:xfrm flipH="1">
            <a:off x="2482640" y="3796319"/>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sp>
        <p:nvSpPr>
          <p:cNvPr id="108" name="矩形 107">
            <a:extLst>
              <a:ext uri="{FF2B5EF4-FFF2-40B4-BE49-F238E27FC236}">
                <a16:creationId xmlns:a16="http://schemas.microsoft.com/office/drawing/2014/main" id="{301E12E7-F830-814D-AA28-20C95E82CEC8}"/>
              </a:ext>
            </a:extLst>
          </p:cNvPr>
          <p:cNvSpPr/>
          <p:nvPr/>
        </p:nvSpPr>
        <p:spPr bwMode="auto">
          <a:xfrm>
            <a:off x="3479553" y="3128025"/>
            <a:ext cx="1157604" cy="26338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tx1"/>
                </a:solidFill>
                <a:ea typeface="Segoe UI" pitchFamily="34" charset="0"/>
                <a:cs typeface="Segoe UI" pitchFamily="34" charset="0"/>
              </a:rPr>
              <a:t>客户应用</a:t>
            </a:r>
          </a:p>
        </p:txBody>
      </p:sp>
      <p:sp>
        <p:nvSpPr>
          <p:cNvPr id="109" name="矩形 108">
            <a:extLst>
              <a:ext uri="{FF2B5EF4-FFF2-40B4-BE49-F238E27FC236}">
                <a16:creationId xmlns:a16="http://schemas.microsoft.com/office/drawing/2014/main" id="{C8B1A39E-F846-E745-844B-FB287C1806E4}"/>
              </a:ext>
            </a:extLst>
          </p:cNvPr>
          <p:cNvSpPr/>
          <p:nvPr/>
        </p:nvSpPr>
        <p:spPr bwMode="auto">
          <a:xfrm>
            <a:off x="3478171" y="3534479"/>
            <a:ext cx="1157604" cy="263381"/>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操作系统</a:t>
            </a:r>
          </a:p>
        </p:txBody>
      </p:sp>
      <p:cxnSp>
        <p:nvCxnSpPr>
          <p:cNvPr id="110" name="直线连接符 109">
            <a:extLst>
              <a:ext uri="{FF2B5EF4-FFF2-40B4-BE49-F238E27FC236}">
                <a16:creationId xmlns:a16="http://schemas.microsoft.com/office/drawing/2014/main" id="{45744096-47A3-E74C-AB11-85F5188308BB}"/>
              </a:ext>
            </a:extLst>
          </p:cNvPr>
          <p:cNvCxnSpPr>
            <a:stCxn id="108" idx="2"/>
            <a:endCxn id="109" idx="0"/>
          </p:cNvCxnSpPr>
          <p:nvPr/>
        </p:nvCxnSpPr>
        <p:spPr>
          <a:xfrm flipH="1">
            <a:off x="4056973" y="3391406"/>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cxnSp>
        <p:nvCxnSpPr>
          <p:cNvPr id="111" name="直线连接符 110">
            <a:extLst>
              <a:ext uri="{FF2B5EF4-FFF2-40B4-BE49-F238E27FC236}">
                <a16:creationId xmlns:a16="http://schemas.microsoft.com/office/drawing/2014/main" id="{E77AD4B1-073B-344F-A013-96D9336F547A}"/>
              </a:ext>
            </a:extLst>
          </p:cNvPr>
          <p:cNvCxnSpPr/>
          <p:nvPr/>
        </p:nvCxnSpPr>
        <p:spPr>
          <a:xfrm flipH="1">
            <a:off x="4040514" y="3773577"/>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sp>
        <p:nvSpPr>
          <p:cNvPr id="112" name="圆柱体 111">
            <a:extLst>
              <a:ext uri="{FF2B5EF4-FFF2-40B4-BE49-F238E27FC236}">
                <a16:creationId xmlns:a16="http://schemas.microsoft.com/office/drawing/2014/main" id="{016D620B-B78F-204A-9A89-B9EDE5545C13}"/>
              </a:ext>
            </a:extLst>
          </p:cNvPr>
          <p:cNvSpPr/>
          <p:nvPr/>
        </p:nvSpPr>
        <p:spPr bwMode="auto">
          <a:xfrm>
            <a:off x="328492" y="5082906"/>
            <a:ext cx="1523999" cy="585924"/>
          </a:xfrm>
          <a:prstGeom prst="can">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600" dirty="0">
                <a:gradFill>
                  <a:gsLst>
                    <a:gs pos="0">
                      <a:srgbClr val="FFFFFF"/>
                    </a:gs>
                    <a:gs pos="100000">
                      <a:srgbClr val="FFFFFF"/>
                    </a:gs>
                  </a:gsLst>
                  <a:lin ang="5400000" scaled="0"/>
                </a:gradFill>
                <a:ea typeface="Segoe UI" pitchFamily="34" charset="0"/>
                <a:cs typeface="Segoe UI" pitchFamily="34" charset="0"/>
              </a:rPr>
              <a:t>内存 </a:t>
            </a:r>
            <a:r>
              <a:rPr kumimoji="1" lang="en-US" altLang="zh-CN" sz="1600" dirty="0">
                <a:gradFill>
                  <a:gsLst>
                    <a:gs pos="0">
                      <a:srgbClr val="FFFFFF"/>
                    </a:gs>
                    <a:gs pos="100000">
                      <a:srgbClr val="FFFFFF"/>
                    </a:gs>
                  </a:gsLst>
                  <a:lin ang="5400000" scaled="0"/>
                </a:gradFill>
                <a:ea typeface="Segoe UI" pitchFamily="34" charset="0"/>
                <a:cs typeface="Segoe UI" pitchFamily="34" charset="0"/>
              </a:rPr>
              <a:t>/</a:t>
            </a:r>
            <a:r>
              <a:rPr kumimoji="1" lang="zh-CN" altLang="en-US" sz="1600" dirty="0">
                <a:gradFill>
                  <a:gsLst>
                    <a:gs pos="0">
                      <a:srgbClr val="FFFFFF"/>
                    </a:gs>
                    <a:gs pos="100000">
                      <a:srgbClr val="FFFFFF"/>
                    </a:gs>
                  </a:gsLst>
                  <a:lin ang="5400000" scaled="0"/>
                </a:gradFill>
                <a:ea typeface="Segoe UI" pitchFamily="34" charset="0"/>
                <a:cs typeface="Segoe UI" pitchFamily="34" charset="0"/>
              </a:rPr>
              <a:t> </a:t>
            </a:r>
            <a:r>
              <a:rPr kumimoji="1" lang="en-US" altLang="zh-CN" sz="1600" dirty="0">
                <a:gradFill>
                  <a:gsLst>
                    <a:gs pos="0">
                      <a:srgbClr val="FFFFFF"/>
                    </a:gs>
                    <a:gs pos="100000">
                      <a:srgbClr val="FFFFFF"/>
                    </a:gs>
                  </a:gsLst>
                  <a:lin ang="5400000" scaled="0"/>
                </a:gradFill>
                <a:ea typeface="Segoe UI" pitchFamily="34" charset="0"/>
                <a:cs typeface="Segoe UI" pitchFamily="34" charset="0"/>
              </a:rPr>
              <a:t>Flash</a:t>
            </a:r>
            <a:endParaRPr kumimoji="1" lang="zh-CN" altLang="en-US" sz="1600" dirty="0">
              <a:gradFill>
                <a:gsLst>
                  <a:gs pos="0">
                    <a:srgbClr val="FFFFFF"/>
                  </a:gs>
                  <a:gs pos="100000">
                    <a:srgbClr val="FFFFFF"/>
                  </a:gs>
                </a:gsLst>
                <a:lin ang="5400000" scaled="0"/>
              </a:gradFill>
              <a:ea typeface="Segoe UI" pitchFamily="34" charset="0"/>
              <a:cs typeface="Segoe UI" pitchFamily="34" charset="0"/>
            </a:endParaRPr>
          </a:p>
        </p:txBody>
      </p:sp>
      <p:sp>
        <p:nvSpPr>
          <p:cNvPr id="116" name="矩形 115">
            <a:extLst>
              <a:ext uri="{FF2B5EF4-FFF2-40B4-BE49-F238E27FC236}">
                <a16:creationId xmlns:a16="http://schemas.microsoft.com/office/drawing/2014/main" id="{BA5CA166-C5C7-D346-9075-9A910312024A}"/>
              </a:ext>
            </a:extLst>
          </p:cNvPr>
          <p:cNvSpPr/>
          <p:nvPr/>
        </p:nvSpPr>
        <p:spPr bwMode="auto">
          <a:xfrm>
            <a:off x="361992" y="4443535"/>
            <a:ext cx="1523998" cy="46098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bg1"/>
                </a:solidFill>
                <a:ea typeface="Segoe UI" pitchFamily="34" charset="0"/>
                <a:cs typeface="Segoe UI" pitchFamily="34" charset="0"/>
              </a:rPr>
              <a:t>虚拟本地盘</a:t>
            </a:r>
          </a:p>
        </p:txBody>
      </p:sp>
      <p:sp>
        <p:nvSpPr>
          <p:cNvPr id="117" name="矩形 116">
            <a:extLst>
              <a:ext uri="{FF2B5EF4-FFF2-40B4-BE49-F238E27FC236}">
                <a16:creationId xmlns:a16="http://schemas.microsoft.com/office/drawing/2014/main" id="{D42FF432-6031-4A4B-9B14-81D466212B60}"/>
              </a:ext>
            </a:extLst>
          </p:cNvPr>
          <p:cNvSpPr/>
          <p:nvPr/>
        </p:nvSpPr>
        <p:spPr bwMode="auto">
          <a:xfrm>
            <a:off x="3273251" y="4481602"/>
            <a:ext cx="1294171" cy="46098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bg1"/>
                </a:solidFill>
                <a:ea typeface="Segoe UI" pitchFamily="34" charset="0"/>
                <a:cs typeface="Segoe UI" pitchFamily="34" charset="0"/>
              </a:rPr>
              <a:t>虚拟云盘</a:t>
            </a:r>
          </a:p>
        </p:txBody>
      </p:sp>
      <p:cxnSp>
        <p:nvCxnSpPr>
          <p:cNvPr id="118" name="直线连接符 117">
            <a:extLst>
              <a:ext uri="{FF2B5EF4-FFF2-40B4-BE49-F238E27FC236}">
                <a16:creationId xmlns:a16="http://schemas.microsoft.com/office/drawing/2014/main" id="{0906F980-BFD4-984D-9486-AC643E00E519}"/>
              </a:ext>
            </a:extLst>
          </p:cNvPr>
          <p:cNvCxnSpPr>
            <a:cxnSpLocks/>
            <a:stCxn id="117" idx="2"/>
            <a:endCxn id="16" idx="0"/>
          </p:cNvCxnSpPr>
          <p:nvPr/>
        </p:nvCxnSpPr>
        <p:spPr>
          <a:xfrm flipH="1">
            <a:off x="3428068" y="4942582"/>
            <a:ext cx="492269" cy="324541"/>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9" name="直线连接符 118">
            <a:extLst>
              <a:ext uri="{FF2B5EF4-FFF2-40B4-BE49-F238E27FC236}">
                <a16:creationId xmlns:a16="http://schemas.microsoft.com/office/drawing/2014/main" id="{20B106E9-EF99-1B48-97B9-0449EACAB9C8}"/>
              </a:ext>
            </a:extLst>
          </p:cNvPr>
          <p:cNvCxnSpPr>
            <a:cxnSpLocks/>
            <a:stCxn id="116" idx="2"/>
          </p:cNvCxnSpPr>
          <p:nvPr/>
        </p:nvCxnSpPr>
        <p:spPr>
          <a:xfrm>
            <a:off x="1123991" y="4904515"/>
            <a:ext cx="1" cy="172322"/>
          </a:xfrm>
          <a:prstGeom prst="line">
            <a:avLst/>
          </a:prstGeom>
          <a:ln w="28575">
            <a:headEnd type="none"/>
            <a:tailEnd type="none"/>
          </a:ln>
        </p:spPr>
        <p:style>
          <a:lnRef idx="1">
            <a:schemeClr val="dk1"/>
          </a:lnRef>
          <a:fillRef idx="0">
            <a:schemeClr val="dk1"/>
          </a:fillRef>
          <a:effectRef idx="0">
            <a:schemeClr val="dk1"/>
          </a:effectRef>
          <a:fontRef idx="minor">
            <a:schemeClr val="tx1"/>
          </a:fontRef>
        </p:style>
      </p:cxnSp>
      <p:sp>
        <p:nvSpPr>
          <p:cNvPr id="131" name="矩形 130">
            <a:extLst>
              <a:ext uri="{FF2B5EF4-FFF2-40B4-BE49-F238E27FC236}">
                <a16:creationId xmlns:a16="http://schemas.microsoft.com/office/drawing/2014/main" id="{A07C96BC-DE0D-084C-BEB7-68F6CAA0A68D}"/>
              </a:ext>
            </a:extLst>
          </p:cNvPr>
          <p:cNvSpPr/>
          <p:nvPr/>
        </p:nvSpPr>
        <p:spPr bwMode="auto">
          <a:xfrm>
            <a:off x="5588486" y="3971923"/>
            <a:ext cx="2895600" cy="1622293"/>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kumimoji="1" lang="zh-CN" altLang="en-US" dirty="0">
              <a:solidFill>
                <a:schemeClr val="tx1"/>
              </a:solidFill>
              <a:ea typeface="Segoe UI" pitchFamily="34" charset="0"/>
              <a:cs typeface="Segoe UI" pitchFamily="34" charset="0"/>
            </a:endParaRPr>
          </a:p>
        </p:txBody>
      </p:sp>
      <p:sp>
        <p:nvSpPr>
          <p:cNvPr id="132" name="矩形 131">
            <a:extLst>
              <a:ext uri="{FF2B5EF4-FFF2-40B4-BE49-F238E27FC236}">
                <a16:creationId xmlns:a16="http://schemas.microsoft.com/office/drawing/2014/main" id="{6B7AF161-2401-724C-B36B-675E840DD6E3}"/>
              </a:ext>
            </a:extLst>
          </p:cNvPr>
          <p:cNvSpPr/>
          <p:nvPr/>
        </p:nvSpPr>
        <p:spPr bwMode="auto">
          <a:xfrm>
            <a:off x="6994903" y="4048459"/>
            <a:ext cx="1294168" cy="671248"/>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bg1"/>
                </a:solidFill>
                <a:ea typeface="Segoe UI" pitchFamily="34" charset="0"/>
                <a:cs typeface="Segoe UI" pitchFamily="34" charset="0"/>
              </a:rPr>
              <a:t>数据结构处理</a:t>
            </a:r>
          </a:p>
        </p:txBody>
      </p:sp>
      <p:grpSp>
        <p:nvGrpSpPr>
          <p:cNvPr id="133" name="组合 132">
            <a:extLst>
              <a:ext uri="{FF2B5EF4-FFF2-40B4-BE49-F238E27FC236}">
                <a16:creationId xmlns:a16="http://schemas.microsoft.com/office/drawing/2014/main" id="{E533AF40-F630-4843-8ABC-193ED22F0E67}"/>
              </a:ext>
            </a:extLst>
          </p:cNvPr>
          <p:cNvGrpSpPr/>
          <p:nvPr/>
        </p:nvGrpSpPr>
        <p:grpSpPr>
          <a:xfrm>
            <a:off x="5793385" y="4220989"/>
            <a:ext cx="1007424" cy="382629"/>
            <a:chOff x="5474805" y="4787345"/>
            <a:chExt cx="1007424" cy="382629"/>
          </a:xfrm>
        </p:grpSpPr>
        <p:sp>
          <p:nvSpPr>
            <p:cNvPr id="134" name="Rectangle 707">
              <a:extLst>
                <a:ext uri="{FF2B5EF4-FFF2-40B4-BE49-F238E27FC236}">
                  <a16:creationId xmlns:a16="http://schemas.microsoft.com/office/drawing/2014/main" id="{A2057320-9E25-1C4C-8F1B-7036B3F42457}"/>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35" name="Rectangle 708">
              <a:extLst>
                <a:ext uri="{FF2B5EF4-FFF2-40B4-BE49-F238E27FC236}">
                  <a16:creationId xmlns:a16="http://schemas.microsoft.com/office/drawing/2014/main" id="{9D42CC9F-1B59-7347-ABCB-7A67B049E4B0}"/>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36" name="Rectangle 709">
              <a:extLst>
                <a:ext uri="{FF2B5EF4-FFF2-40B4-BE49-F238E27FC236}">
                  <a16:creationId xmlns:a16="http://schemas.microsoft.com/office/drawing/2014/main" id="{CD05F773-5D3E-FD43-B20F-B86A472B6829}"/>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普通网卡</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cxnSp>
        <p:nvCxnSpPr>
          <p:cNvPr id="137" name="直线连接符 136">
            <a:extLst>
              <a:ext uri="{FF2B5EF4-FFF2-40B4-BE49-F238E27FC236}">
                <a16:creationId xmlns:a16="http://schemas.microsoft.com/office/drawing/2014/main" id="{6F4E2C38-ED07-CF43-914D-1D83471676B8}"/>
              </a:ext>
            </a:extLst>
          </p:cNvPr>
          <p:cNvCxnSpPr>
            <a:cxnSpLocks/>
            <a:stCxn id="132" idx="1"/>
            <a:endCxn id="136" idx="3"/>
          </p:cNvCxnSpPr>
          <p:nvPr/>
        </p:nvCxnSpPr>
        <p:spPr>
          <a:xfrm flipH="1" flipV="1">
            <a:off x="6800809" y="4380417"/>
            <a:ext cx="194094" cy="3666"/>
          </a:xfrm>
          <a:prstGeom prst="line">
            <a:avLst/>
          </a:prstGeom>
          <a:ln w="28575">
            <a:headEnd type="none"/>
            <a:tailEnd type="none"/>
          </a:ln>
        </p:spPr>
        <p:style>
          <a:lnRef idx="1">
            <a:schemeClr val="dk1"/>
          </a:lnRef>
          <a:fillRef idx="0">
            <a:schemeClr val="dk1"/>
          </a:fillRef>
          <a:effectRef idx="0">
            <a:schemeClr val="dk1"/>
          </a:effectRef>
          <a:fontRef idx="minor">
            <a:schemeClr val="tx1"/>
          </a:fontRef>
        </p:style>
      </p:cxnSp>
      <p:sp>
        <p:nvSpPr>
          <p:cNvPr id="138" name="文本框 137">
            <a:extLst>
              <a:ext uri="{FF2B5EF4-FFF2-40B4-BE49-F238E27FC236}">
                <a16:creationId xmlns:a16="http://schemas.microsoft.com/office/drawing/2014/main" id="{9CF1D79B-7588-5D48-AEBA-F57157774E4C}"/>
              </a:ext>
            </a:extLst>
          </p:cNvPr>
          <p:cNvSpPr txBox="1"/>
          <p:nvPr/>
        </p:nvSpPr>
        <p:spPr>
          <a:xfrm>
            <a:off x="6205489" y="3389830"/>
            <a:ext cx="1600438" cy="627864"/>
          </a:xfrm>
          <a:prstGeom prst="rect">
            <a:avLst/>
          </a:prstGeom>
          <a:noFill/>
        </p:spPr>
        <p:txBody>
          <a:bodyPr wrap="none" lIns="182880" tIns="146304" rIns="182880" bIns="146304" rtlCol="0">
            <a:spAutoFit/>
          </a:bodyPr>
          <a:lstStyle/>
          <a:p>
            <a:pPr>
              <a:lnSpc>
                <a:spcPct val="90000"/>
              </a:lnSpc>
              <a:spcAft>
                <a:spcPts val="600"/>
              </a:spcAft>
            </a:pPr>
            <a:r>
              <a:rPr kumimoji="1" lang="zh-CN" altLang="en-US" sz="2400" dirty="0">
                <a:gradFill>
                  <a:gsLst>
                    <a:gs pos="2917">
                      <a:schemeClr val="tx1"/>
                    </a:gs>
                    <a:gs pos="30000">
                      <a:schemeClr val="tx1"/>
                    </a:gs>
                  </a:gsLst>
                  <a:lin ang="5400000" scaled="0"/>
                </a:gradFill>
              </a:rPr>
              <a:t>存储节点</a:t>
            </a:r>
          </a:p>
        </p:txBody>
      </p:sp>
      <p:sp>
        <p:nvSpPr>
          <p:cNvPr id="139" name="圆柱体 138">
            <a:extLst>
              <a:ext uri="{FF2B5EF4-FFF2-40B4-BE49-F238E27FC236}">
                <a16:creationId xmlns:a16="http://schemas.microsoft.com/office/drawing/2014/main" id="{7425613C-BA5A-5549-BFD2-7C5EC2AFE2CD}"/>
              </a:ext>
            </a:extLst>
          </p:cNvPr>
          <p:cNvSpPr/>
          <p:nvPr/>
        </p:nvSpPr>
        <p:spPr bwMode="auto">
          <a:xfrm>
            <a:off x="6873081" y="4908418"/>
            <a:ext cx="1523999" cy="585924"/>
          </a:xfrm>
          <a:prstGeom prst="can">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600" dirty="0">
                <a:gradFill>
                  <a:gsLst>
                    <a:gs pos="0">
                      <a:srgbClr val="FFFFFF"/>
                    </a:gs>
                    <a:gs pos="100000">
                      <a:srgbClr val="FFFFFF"/>
                    </a:gs>
                  </a:gsLst>
                  <a:lin ang="5400000" scaled="0"/>
                </a:gradFill>
                <a:ea typeface="Segoe UI" pitchFamily="34" charset="0"/>
                <a:cs typeface="Segoe UI" pitchFamily="34" charset="0"/>
              </a:rPr>
              <a:t>内存 </a:t>
            </a:r>
            <a:r>
              <a:rPr kumimoji="1" lang="en-US" altLang="zh-CN" sz="1600" dirty="0">
                <a:gradFill>
                  <a:gsLst>
                    <a:gs pos="0">
                      <a:srgbClr val="FFFFFF"/>
                    </a:gs>
                    <a:gs pos="100000">
                      <a:srgbClr val="FFFFFF"/>
                    </a:gs>
                  </a:gsLst>
                  <a:lin ang="5400000" scaled="0"/>
                </a:gradFill>
                <a:ea typeface="Segoe UI" pitchFamily="34" charset="0"/>
                <a:cs typeface="Segoe UI" pitchFamily="34" charset="0"/>
              </a:rPr>
              <a:t>/</a:t>
            </a:r>
            <a:r>
              <a:rPr kumimoji="1" lang="zh-CN" altLang="en-US" sz="1600" dirty="0">
                <a:gradFill>
                  <a:gsLst>
                    <a:gs pos="0">
                      <a:srgbClr val="FFFFFF"/>
                    </a:gs>
                    <a:gs pos="100000">
                      <a:srgbClr val="FFFFFF"/>
                    </a:gs>
                  </a:gsLst>
                  <a:lin ang="5400000" scaled="0"/>
                </a:gradFill>
                <a:ea typeface="Segoe UI" pitchFamily="34" charset="0"/>
                <a:cs typeface="Segoe UI" pitchFamily="34" charset="0"/>
              </a:rPr>
              <a:t> </a:t>
            </a:r>
            <a:r>
              <a:rPr kumimoji="1" lang="en-US" altLang="zh-CN" sz="1600" dirty="0">
                <a:gradFill>
                  <a:gsLst>
                    <a:gs pos="0">
                      <a:srgbClr val="FFFFFF"/>
                    </a:gs>
                    <a:gs pos="100000">
                      <a:srgbClr val="FFFFFF"/>
                    </a:gs>
                  </a:gsLst>
                  <a:lin ang="5400000" scaled="0"/>
                </a:gradFill>
                <a:ea typeface="Segoe UI" pitchFamily="34" charset="0"/>
                <a:cs typeface="Segoe UI" pitchFamily="34" charset="0"/>
              </a:rPr>
              <a:t>Flash</a:t>
            </a:r>
            <a:endParaRPr kumimoji="1" lang="zh-CN" altLang="en-US" sz="1600" dirty="0">
              <a:gradFill>
                <a:gsLst>
                  <a:gs pos="0">
                    <a:srgbClr val="FFFFFF"/>
                  </a:gs>
                  <a:gs pos="100000">
                    <a:srgbClr val="FFFFFF"/>
                  </a:gs>
                </a:gsLst>
                <a:lin ang="5400000" scaled="0"/>
              </a:gradFill>
              <a:ea typeface="Segoe UI" pitchFamily="34" charset="0"/>
              <a:cs typeface="Segoe UI" pitchFamily="34" charset="0"/>
            </a:endParaRPr>
          </a:p>
        </p:txBody>
      </p:sp>
      <p:cxnSp>
        <p:nvCxnSpPr>
          <p:cNvPr id="140" name="直线连接符 139">
            <a:extLst>
              <a:ext uri="{FF2B5EF4-FFF2-40B4-BE49-F238E27FC236}">
                <a16:creationId xmlns:a16="http://schemas.microsoft.com/office/drawing/2014/main" id="{5151E2DA-3229-324F-B018-EE17561840B8}"/>
              </a:ext>
            </a:extLst>
          </p:cNvPr>
          <p:cNvCxnSpPr>
            <a:cxnSpLocks/>
            <a:stCxn id="132" idx="2"/>
            <a:endCxn id="139" idx="1"/>
          </p:cNvCxnSpPr>
          <p:nvPr/>
        </p:nvCxnSpPr>
        <p:spPr>
          <a:xfrm flipH="1">
            <a:off x="7635081" y="4719707"/>
            <a:ext cx="6906" cy="188711"/>
          </a:xfrm>
          <a:prstGeom prst="line">
            <a:avLst/>
          </a:prstGeom>
          <a:ln w="28575">
            <a:headEnd type="none"/>
            <a:tailEnd type="none"/>
          </a:ln>
        </p:spPr>
        <p:style>
          <a:lnRef idx="1">
            <a:schemeClr val="dk1"/>
          </a:lnRef>
          <a:fillRef idx="0">
            <a:schemeClr val="dk1"/>
          </a:fillRef>
          <a:effectRef idx="0">
            <a:schemeClr val="dk1"/>
          </a:effectRef>
          <a:fontRef idx="minor">
            <a:schemeClr val="tx1"/>
          </a:fontRef>
        </p:style>
      </p:cxnSp>
      <p:cxnSp>
        <p:nvCxnSpPr>
          <p:cNvPr id="40" name="直线连接符 39">
            <a:extLst>
              <a:ext uri="{FF2B5EF4-FFF2-40B4-BE49-F238E27FC236}">
                <a16:creationId xmlns:a16="http://schemas.microsoft.com/office/drawing/2014/main" id="{AC100840-66DE-5D44-A3A7-E349F5034295}"/>
              </a:ext>
            </a:extLst>
          </p:cNvPr>
          <p:cNvCxnSpPr>
            <a:cxnSpLocks/>
          </p:cNvCxnSpPr>
          <p:nvPr/>
        </p:nvCxnSpPr>
        <p:spPr>
          <a:xfrm>
            <a:off x="5226245" y="4395225"/>
            <a:ext cx="585899"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8" name="矩形 67">
            <a:extLst>
              <a:ext uri="{FF2B5EF4-FFF2-40B4-BE49-F238E27FC236}">
                <a16:creationId xmlns:a16="http://schemas.microsoft.com/office/drawing/2014/main" id="{88F8C478-8920-1345-8827-A342AAD8559B}"/>
              </a:ext>
            </a:extLst>
          </p:cNvPr>
          <p:cNvSpPr/>
          <p:nvPr/>
        </p:nvSpPr>
        <p:spPr bwMode="auto">
          <a:xfrm>
            <a:off x="5596439" y="2072641"/>
            <a:ext cx="3391483" cy="1326603"/>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kumimoji="1" lang="zh-CN" altLang="en-US" dirty="0">
              <a:solidFill>
                <a:schemeClr val="tx1"/>
              </a:solidFill>
              <a:ea typeface="Segoe UI" pitchFamily="34" charset="0"/>
              <a:cs typeface="Segoe UI" pitchFamily="34" charset="0"/>
            </a:endParaRPr>
          </a:p>
        </p:txBody>
      </p:sp>
      <p:sp>
        <p:nvSpPr>
          <p:cNvPr id="69" name="文本框 68">
            <a:extLst>
              <a:ext uri="{FF2B5EF4-FFF2-40B4-BE49-F238E27FC236}">
                <a16:creationId xmlns:a16="http://schemas.microsoft.com/office/drawing/2014/main" id="{56F19EEA-84DA-1F4F-B73A-5F3536932442}"/>
              </a:ext>
            </a:extLst>
          </p:cNvPr>
          <p:cNvSpPr txBox="1"/>
          <p:nvPr/>
        </p:nvSpPr>
        <p:spPr>
          <a:xfrm>
            <a:off x="6491843" y="1516062"/>
            <a:ext cx="1600438" cy="627864"/>
          </a:xfrm>
          <a:prstGeom prst="rect">
            <a:avLst/>
          </a:prstGeom>
          <a:noFill/>
        </p:spPr>
        <p:txBody>
          <a:bodyPr wrap="none" lIns="182880" tIns="146304" rIns="182880" bIns="146304" rtlCol="0">
            <a:spAutoFit/>
          </a:bodyPr>
          <a:lstStyle/>
          <a:p>
            <a:pPr>
              <a:lnSpc>
                <a:spcPct val="90000"/>
              </a:lnSpc>
              <a:spcAft>
                <a:spcPts val="600"/>
              </a:spcAft>
            </a:pPr>
            <a:r>
              <a:rPr kumimoji="1" lang="zh-CN" altLang="en-US" sz="2400" dirty="0">
                <a:solidFill>
                  <a:srgbClr val="C00000"/>
                </a:solidFill>
              </a:rPr>
              <a:t>网络节点</a:t>
            </a:r>
          </a:p>
        </p:txBody>
      </p:sp>
      <p:grpSp>
        <p:nvGrpSpPr>
          <p:cNvPr id="70" name="组合 69">
            <a:extLst>
              <a:ext uri="{FF2B5EF4-FFF2-40B4-BE49-F238E27FC236}">
                <a16:creationId xmlns:a16="http://schemas.microsoft.com/office/drawing/2014/main" id="{21470B1B-8FF2-DF4E-AA1B-18013F064260}"/>
              </a:ext>
            </a:extLst>
          </p:cNvPr>
          <p:cNvGrpSpPr/>
          <p:nvPr/>
        </p:nvGrpSpPr>
        <p:grpSpPr>
          <a:xfrm>
            <a:off x="5699747" y="2216452"/>
            <a:ext cx="2124939" cy="1079584"/>
            <a:chOff x="5474805" y="4787345"/>
            <a:chExt cx="1007424" cy="382629"/>
          </a:xfrm>
        </p:grpSpPr>
        <p:sp>
          <p:nvSpPr>
            <p:cNvPr id="71" name="Rectangle 707">
              <a:extLst>
                <a:ext uri="{FF2B5EF4-FFF2-40B4-BE49-F238E27FC236}">
                  <a16:creationId xmlns:a16="http://schemas.microsoft.com/office/drawing/2014/main" id="{2B339708-A79B-354D-A6CC-242DF29D218D}"/>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72" name="Rectangle 708">
              <a:extLst>
                <a:ext uri="{FF2B5EF4-FFF2-40B4-BE49-F238E27FC236}">
                  <a16:creationId xmlns:a16="http://schemas.microsoft.com/office/drawing/2014/main" id="{518AE192-65AF-F748-A8A0-E3ABD4157565}"/>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73" name="Rectangle 709">
              <a:extLst>
                <a:ext uri="{FF2B5EF4-FFF2-40B4-BE49-F238E27FC236}">
                  <a16:creationId xmlns:a16="http://schemas.microsoft.com/office/drawing/2014/main" id="{31861B62-2961-E648-B48C-D24C097E1332}"/>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可编程网卡</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sp>
        <p:nvSpPr>
          <p:cNvPr id="74" name="矩形 73">
            <a:extLst>
              <a:ext uri="{FF2B5EF4-FFF2-40B4-BE49-F238E27FC236}">
                <a16:creationId xmlns:a16="http://schemas.microsoft.com/office/drawing/2014/main" id="{5291994C-13EB-4949-9896-0B6BD6CA0631}"/>
              </a:ext>
            </a:extLst>
          </p:cNvPr>
          <p:cNvSpPr/>
          <p:nvPr/>
        </p:nvSpPr>
        <p:spPr bwMode="auto">
          <a:xfrm>
            <a:off x="6734792" y="2283232"/>
            <a:ext cx="936759" cy="705400"/>
          </a:xfrm>
          <a:prstGeom prst="rect">
            <a:avLst/>
          </a:prstGeom>
          <a:solidFill>
            <a:srgbClr val="C00000"/>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虚拟网络功能数据面</a:t>
            </a:r>
          </a:p>
        </p:txBody>
      </p:sp>
      <p:sp>
        <p:nvSpPr>
          <p:cNvPr id="75" name="矩形 74">
            <a:extLst>
              <a:ext uri="{FF2B5EF4-FFF2-40B4-BE49-F238E27FC236}">
                <a16:creationId xmlns:a16="http://schemas.microsoft.com/office/drawing/2014/main" id="{89E488F5-5BA0-6241-AB5F-BC6BC3B8C5D0}"/>
              </a:ext>
            </a:extLst>
          </p:cNvPr>
          <p:cNvSpPr/>
          <p:nvPr/>
        </p:nvSpPr>
        <p:spPr bwMode="auto">
          <a:xfrm>
            <a:off x="7963762" y="2288100"/>
            <a:ext cx="936759" cy="705400"/>
          </a:xfrm>
          <a:prstGeom prst="rect">
            <a:avLst/>
          </a:prstGeom>
          <a:solidFill>
            <a:srgbClr val="C00000"/>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虚拟网络功能控制面</a:t>
            </a:r>
          </a:p>
        </p:txBody>
      </p:sp>
      <p:cxnSp>
        <p:nvCxnSpPr>
          <p:cNvPr id="76" name="直线连接符 75">
            <a:extLst>
              <a:ext uri="{FF2B5EF4-FFF2-40B4-BE49-F238E27FC236}">
                <a16:creationId xmlns:a16="http://schemas.microsoft.com/office/drawing/2014/main" id="{563A4874-8D8D-3048-A13B-43FA27B29526}"/>
              </a:ext>
            </a:extLst>
          </p:cNvPr>
          <p:cNvCxnSpPr>
            <a:cxnSpLocks/>
            <a:endCxn id="75" idx="1"/>
          </p:cNvCxnSpPr>
          <p:nvPr/>
        </p:nvCxnSpPr>
        <p:spPr>
          <a:xfrm flipV="1">
            <a:off x="7671551" y="2640800"/>
            <a:ext cx="292211" cy="9066"/>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直线连接符 38">
            <a:extLst>
              <a:ext uri="{FF2B5EF4-FFF2-40B4-BE49-F238E27FC236}">
                <a16:creationId xmlns:a16="http://schemas.microsoft.com/office/drawing/2014/main" id="{FDE27BF1-6B6B-6548-9FC2-DB660E4DBA2D}"/>
              </a:ext>
            </a:extLst>
          </p:cNvPr>
          <p:cNvCxnSpPr>
            <a:cxnSpLocks/>
            <a:endCxn id="73" idx="1"/>
          </p:cNvCxnSpPr>
          <p:nvPr/>
        </p:nvCxnSpPr>
        <p:spPr>
          <a:xfrm>
            <a:off x="5200723" y="2666277"/>
            <a:ext cx="499024"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390443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97AF9C5-7A42-EA48-BE94-E4E5854A1BC8}"/>
              </a:ext>
            </a:extLst>
          </p:cNvPr>
          <p:cNvSpPr>
            <a:spLocks noGrp="1"/>
          </p:cNvSpPr>
          <p:nvPr>
            <p:ph type="body" sz="quarter" idx="10"/>
          </p:nvPr>
        </p:nvSpPr>
        <p:spPr>
          <a:xfrm>
            <a:off x="274638" y="1212850"/>
            <a:ext cx="8777288" cy="800219"/>
          </a:xfrm>
        </p:spPr>
        <p:txBody>
          <a:bodyPr/>
          <a:lstStyle/>
          <a:p>
            <a:r>
              <a:rPr lang="zh-CN" altLang="en-US" sz="2000" dirty="0">
                <a:solidFill>
                  <a:schemeClr val="tx1">
                    <a:lumMod val="75000"/>
                  </a:schemeClr>
                </a:solidFill>
              </a:rPr>
              <a:t>应用场景：</a:t>
            </a:r>
            <a:endParaRPr lang="en-US" altLang="zh-CN" sz="2000" dirty="0">
              <a:solidFill>
                <a:schemeClr val="tx1">
                  <a:lumMod val="75000"/>
                </a:schemeClr>
              </a:solidFill>
            </a:endParaRPr>
          </a:p>
          <a:p>
            <a:r>
              <a:rPr lang="zh-CN" altLang="en-US" sz="2000" dirty="0">
                <a:solidFill>
                  <a:schemeClr val="tx1">
                    <a:lumMod val="75000"/>
                  </a:schemeClr>
                </a:solidFill>
              </a:rPr>
              <a:t>通过 </a:t>
            </a:r>
            <a:r>
              <a:rPr lang="en-US" altLang="zh-CN" sz="2000" dirty="0">
                <a:solidFill>
                  <a:schemeClr val="tx1">
                    <a:lumMod val="75000"/>
                  </a:schemeClr>
                </a:solidFill>
              </a:rPr>
              <a:t>Internet</a:t>
            </a:r>
            <a:r>
              <a:rPr lang="zh-CN" altLang="en-US" sz="2000" dirty="0">
                <a:solidFill>
                  <a:schemeClr val="tx1">
                    <a:lumMod val="75000"/>
                  </a:schemeClr>
                </a:solidFill>
              </a:rPr>
              <a:t> 加密连接多个数据中心或数据中心与办公园区</a:t>
            </a:r>
            <a:endParaRPr lang="en-US" altLang="zh-CN" sz="2000" dirty="0">
              <a:solidFill>
                <a:schemeClr val="tx1">
                  <a:lumMod val="75000"/>
                </a:schemeClr>
              </a:solidFill>
            </a:endParaRPr>
          </a:p>
        </p:txBody>
      </p:sp>
      <p:sp>
        <p:nvSpPr>
          <p:cNvPr id="3" name="标题 2">
            <a:extLst>
              <a:ext uri="{FF2B5EF4-FFF2-40B4-BE49-F238E27FC236}">
                <a16:creationId xmlns:a16="http://schemas.microsoft.com/office/drawing/2014/main" id="{7D23C9CA-63D1-1640-9FB7-A595A16F8E37}"/>
              </a:ext>
            </a:extLst>
          </p:cNvPr>
          <p:cNvSpPr>
            <a:spLocks noGrp="1"/>
          </p:cNvSpPr>
          <p:nvPr>
            <p:ph type="title"/>
          </p:nvPr>
        </p:nvSpPr>
        <p:spPr/>
        <p:txBody>
          <a:bodyPr/>
          <a:lstStyle/>
          <a:p>
            <a:r>
              <a:rPr kumimoji="1" lang="en-US" altLang="zh-CN" dirty="0"/>
              <a:t>IPSec</a:t>
            </a:r>
            <a:r>
              <a:rPr kumimoji="1" lang="zh-CN" altLang="en-US" dirty="0"/>
              <a:t> 网关的应用性能</a:t>
            </a:r>
          </a:p>
        </p:txBody>
      </p:sp>
      <p:pic>
        <p:nvPicPr>
          <p:cNvPr id="4" name="Picture 5">
            <a:extLst>
              <a:ext uri="{FF2B5EF4-FFF2-40B4-BE49-F238E27FC236}">
                <a16:creationId xmlns:a16="http://schemas.microsoft.com/office/drawing/2014/main" id="{48D25992-B6E4-D343-A836-9110C77678BA}"/>
              </a:ext>
            </a:extLst>
          </p:cNvPr>
          <p:cNvPicPr>
            <a:picLocks noChangeAspect="1"/>
          </p:cNvPicPr>
          <p:nvPr/>
        </p:nvPicPr>
        <p:blipFill>
          <a:blip r:embed="rId2"/>
          <a:stretch>
            <a:fillRect/>
          </a:stretch>
        </p:blipFill>
        <p:spPr>
          <a:xfrm>
            <a:off x="777081" y="3651284"/>
            <a:ext cx="3600450" cy="2543175"/>
          </a:xfrm>
          <a:prstGeom prst="rect">
            <a:avLst/>
          </a:prstGeom>
        </p:spPr>
      </p:pic>
      <p:pic>
        <p:nvPicPr>
          <p:cNvPr id="5" name="Picture 6">
            <a:extLst>
              <a:ext uri="{FF2B5EF4-FFF2-40B4-BE49-F238E27FC236}">
                <a16:creationId xmlns:a16="http://schemas.microsoft.com/office/drawing/2014/main" id="{0E46E638-4012-DF4C-BBD2-2C9A9015545B}"/>
              </a:ext>
            </a:extLst>
          </p:cNvPr>
          <p:cNvPicPr>
            <a:picLocks noChangeAspect="1"/>
          </p:cNvPicPr>
          <p:nvPr/>
        </p:nvPicPr>
        <p:blipFill>
          <a:blip r:embed="rId3"/>
          <a:stretch>
            <a:fillRect/>
          </a:stretch>
        </p:blipFill>
        <p:spPr>
          <a:xfrm>
            <a:off x="4663281" y="3649662"/>
            <a:ext cx="3448050" cy="2476500"/>
          </a:xfrm>
          <a:prstGeom prst="rect">
            <a:avLst/>
          </a:prstGeom>
        </p:spPr>
      </p:pic>
      <p:sp>
        <p:nvSpPr>
          <p:cNvPr id="8" name="云形 7">
            <a:extLst>
              <a:ext uri="{FF2B5EF4-FFF2-40B4-BE49-F238E27FC236}">
                <a16:creationId xmlns:a16="http://schemas.microsoft.com/office/drawing/2014/main" id="{44A6CFEE-BDF6-DC41-BC0B-B3965B0DB94F}"/>
              </a:ext>
            </a:extLst>
          </p:cNvPr>
          <p:cNvSpPr/>
          <p:nvPr/>
        </p:nvSpPr>
        <p:spPr bwMode="auto">
          <a:xfrm>
            <a:off x="770391" y="2125662"/>
            <a:ext cx="2579529" cy="914400"/>
          </a:xfrm>
          <a:prstGeom prst="cloud">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2000" dirty="0">
                <a:solidFill>
                  <a:schemeClr val="tx1"/>
                </a:solidFill>
                <a:ea typeface="Segoe UI" pitchFamily="34" charset="0"/>
                <a:cs typeface="Segoe UI" pitchFamily="34" charset="0"/>
              </a:rPr>
              <a:t>云数据中心</a:t>
            </a:r>
          </a:p>
        </p:txBody>
      </p:sp>
      <p:sp>
        <p:nvSpPr>
          <p:cNvPr id="9" name="云形 8">
            <a:extLst>
              <a:ext uri="{FF2B5EF4-FFF2-40B4-BE49-F238E27FC236}">
                <a16:creationId xmlns:a16="http://schemas.microsoft.com/office/drawing/2014/main" id="{0EAA2BD1-BBCE-2646-A9E4-986F0582B63F}"/>
              </a:ext>
            </a:extLst>
          </p:cNvPr>
          <p:cNvSpPr/>
          <p:nvPr/>
        </p:nvSpPr>
        <p:spPr bwMode="auto">
          <a:xfrm>
            <a:off x="5839296" y="2137804"/>
            <a:ext cx="2579529" cy="914400"/>
          </a:xfrm>
          <a:prstGeom prst="cloud">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2000" dirty="0">
                <a:solidFill>
                  <a:schemeClr val="tx1"/>
                </a:solidFill>
                <a:ea typeface="Segoe UI" pitchFamily="34" charset="0"/>
                <a:cs typeface="Segoe UI" pitchFamily="34" charset="0"/>
              </a:rPr>
              <a:t>办公园区</a:t>
            </a:r>
          </a:p>
        </p:txBody>
      </p:sp>
      <p:sp>
        <p:nvSpPr>
          <p:cNvPr id="10" name="圆柱体 9">
            <a:extLst>
              <a:ext uri="{FF2B5EF4-FFF2-40B4-BE49-F238E27FC236}">
                <a16:creationId xmlns:a16="http://schemas.microsoft.com/office/drawing/2014/main" id="{2B938ED9-335B-D446-871B-D4A8D33EF8E6}"/>
              </a:ext>
            </a:extLst>
          </p:cNvPr>
          <p:cNvSpPr/>
          <p:nvPr/>
        </p:nvSpPr>
        <p:spPr bwMode="auto">
          <a:xfrm>
            <a:off x="2834481" y="2137804"/>
            <a:ext cx="960280" cy="923329"/>
          </a:xfrm>
          <a:prstGeom prst="ca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en-US" altLang="zh-CN" sz="1600" dirty="0">
                <a:gradFill>
                  <a:gsLst>
                    <a:gs pos="0">
                      <a:srgbClr val="FFFFFF"/>
                    </a:gs>
                    <a:gs pos="100000">
                      <a:srgbClr val="FFFFFF"/>
                    </a:gs>
                  </a:gsLst>
                  <a:lin ang="5400000" scaled="0"/>
                </a:gradFill>
                <a:ea typeface="Segoe UI" pitchFamily="34" charset="0"/>
                <a:cs typeface="Segoe UI" pitchFamily="34" charset="0"/>
              </a:rPr>
              <a:t>IPSec</a:t>
            </a:r>
            <a:br>
              <a:rPr kumimoji="1" lang="en-US" altLang="zh-CN" sz="1600" dirty="0">
                <a:gradFill>
                  <a:gsLst>
                    <a:gs pos="0">
                      <a:srgbClr val="FFFFFF"/>
                    </a:gs>
                    <a:gs pos="100000">
                      <a:srgbClr val="FFFFFF"/>
                    </a:gs>
                  </a:gsLst>
                  <a:lin ang="5400000" scaled="0"/>
                </a:gradFill>
                <a:ea typeface="Segoe UI" pitchFamily="34" charset="0"/>
                <a:cs typeface="Segoe UI" pitchFamily="34" charset="0"/>
              </a:rPr>
            </a:br>
            <a:r>
              <a:rPr kumimoji="1" lang="zh-CN" altLang="en-US" sz="1600" dirty="0">
                <a:gradFill>
                  <a:gsLst>
                    <a:gs pos="0">
                      <a:srgbClr val="FFFFFF"/>
                    </a:gs>
                    <a:gs pos="100000">
                      <a:srgbClr val="FFFFFF"/>
                    </a:gs>
                  </a:gsLst>
                  <a:lin ang="5400000" scaled="0"/>
                </a:gradFill>
                <a:ea typeface="Segoe UI" pitchFamily="34" charset="0"/>
                <a:cs typeface="Segoe UI" pitchFamily="34" charset="0"/>
              </a:rPr>
              <a:t>网关</a:t>
            </a:r>
          </a:p>
        </p:txBody>
      </p:sp>
      <p:sp>
        <p:nvSpPr>
          <p:cNvPr id="11" name="圆柱体 10">
            <a:extLst>
              <a:ext uri="{FF2B5EF4-FFF2-40B4-BE49-F238E27FC236}">
                <a16:creationId xmlns:a16="http://schemas.microsoft.com/office/drawing/2014/main" id="{C4DF8BAF-FD06-894A-8E2D-0801A7BFEA1B}"/>
              </a:ext>
            </a:extLst>
          </p:cNvPr>
          <p:cNvSpPr/>
          <p:nvPr/>
        </p:nvSpPr>
        <p:spPr bwMode="auto">
          <a:xfrm>
            <a:off x="5155786" y="2142706"/>
            <a:ext cx="960280" cy="923329"/>
          </a:xfrm>
          <a:prstGeom prst="ca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en-US" altLang="zh-CN" sz="1600" dirty="0">
                <a:gradFill>
                  <a:gsLst>
                    <a:gs pos="0">
                      <a:srgbClr val="FFFFFF"/>
                    </a:gs>
                    <a:gs pos="100000">
                      <a:srgbClr val="FFFFFF"/>
                    </a:gs>
                  </a:gsLst>
                  <a:lin ang="5400000" scaled="0"/>
                </a:gradFill>
                <a:ea typeface="Segoe UI" pitchFamily="34" charset="0"/>
                <a:cs typeface="Segoe UI" pitchFamily="34" charset="0"/>
              </a:rPr>
              <a:t>IPSec</a:t>
            </a:r>
            <a:br>
              <a:rPr kumimoji="1" lang="en-US" altLang="zh-CN" sz="1600" dirty="0">
                <a:gradFill>
                  <a:gsLst>
                    <a:gs pos="0">
                      <a:srgbClr val="FFFFFF"/>
                    </a:gs>
                    <a:gs pos="100000">
                      <a:srgbClr val="FFFFFF"/>
                    </a:gs>
                  </a:gsLst>
                  <a:lin ang="5400000" scaled="0"/>
                </a:gradFill>
                <a:ea typeface="Segoe UI" pitchFamily="34" charset="0"/>
                <a:cs typeface="Segoe UI" pitchFamily="34" charset="0"/>
              </a:rPr>
            </a:br>
            <a:r>
              <a:rPr kumimoji="1" lang="zh-CN" altLang="en-US" sz="1600" dirty="0">
                <a:gradFill>
                  <a:gsLst>
                    <a:gs pos="0">
                      <a:srgbClr val="FFFFFF"/>
                    </a:gs>
                    <a:gs pos="100000">
                      <a:srgbClr val="FFFFFF"/>
                    </a:gs>
                  </a:gsLst>
                  <a:lin ang="5400000" scaled="0"/>
                </a:gradFill>
                <a:ea typeface="Segoe UI" pitchFamily="34" charset="0"/>
                <a:cs typeface="Segoe UI" pitchFamily="34" charset="0"/>
              </a:rPr>
              <a:t>网关</a:t>
            </a:r>
          </a:p>
        </p:txBody>
      </p:sp>
      <p:cxnSp>
        <p:nvCxnSpPr>
          <p:cNvPr id="13" name="直线箭头连接符 12">
            <a:extLst>
              <a:ext uri="{FF2B5EF4-FFF2-40B4-BE49-F238E27FC236}">
                <a16:creationId xmlns:a16="http://schemas.microsoft.com/office/drawing/2014/main" id="{C87FD478-40C2-534B-9F14-B4AFACD4494A}"/>
              </a:ext>
            </a:extLst>
          </p:cNvPr>
          <p:cNvCxnSpPr>
            <a:stCxn id="10" idx="4"/>
            <a:endCxn id="11" idx="2"/>
          </p:cNvCxnSpPr>
          <p:nvPr/>
        </p:nvCxnSpPr>
        <p:spPr>
          <a:xfrm>
            <a:off x="3794761" y="2599469"/>
            <a:ext cx="1361025" cy="4902"/>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73CE3026-5FD4-AF49-BBB3-11E2DC6840D9}"/>
              </a:ext>
            </a:extLst>
          </p:cNvPr>
          <p:cNvSpPr txBox="1"/>
          <p:nvPr/>
        </p:nvSpPr>
        <p:spPr>
          <a:xfrm>
            <a:off x="3952566" y="2179213"/>
            <a:ext cx="1045414" cy="517065"/>
          </a:xfrm>
          <a:prstGeom prst="rect">
            <a:avLst/>
          </a:prstGeom>
          <a:noFill/>
        </p:spPr>
        <p:txBody>
          <a:bodyPr wrap="none" lIns="182880" tIns="146304" rIns="182880" bIns="146304" rtlCol="0">
            <a:spAutoFit/>
          </a:bodyPr>
          <a:lstStyle/>
          <a:p>
            <a:pPr>
              <a:lnSpc>
                <a:spcPct val="90000"/>
              </a:lnSpc>
              <a:spcAft>
                <a:spcPts val="600"/>
              </a:spcAft>
            </a:pPr>
            <a:r>
              <a:rPr kumimoji="1" lang="en-US" altLang="zh-CN" sz="1600" dirty="0">
                <a:gradFill>
                  <a:gsLst>
                    <a:gs pos="2917">
                      <a:schemeClr val="tx1"/>
                    </a:gs>
                    <a:gs pos="30000">
                      <a:schemeClr val="tx1"/>
                    </a:gs>
                  </a:gsLst>
                  <a:lin ang="5400000" scaled="0"/>
                </a:gradFill>
              </a:rPr>
              <a:t>Internet</a:t>
            </a:r>
            <a:endParaRPr kumimoji="1" lang="zh-CN" altLang="en-US" sz="2400" dirty="0" err="1">
              <a:gradFill>
                <a:gsLst>
                  <a:gs pos="2917">
                    <a:schemeClr val="tx1"/>
                  </a:gs>
                  <a:gs pos="30000">
                    <a:schemeClr val="tx1"/>
                  </a:gs>
                </a:gsLst>
                <a:lin ang="5400000" scaled="0"/>
              </a:gradFill>
            </a:endParaRPr>
          </a:p>
        </p:txBody>
      </p:sp>
      <p:sp>
        <p:nvSpPr>
          <p:cNvPr id="15" name="TextBox 7">
            <a:extLst>
              <a:ext uri="{FF2B5EF4-FFF2-40B4-BE49-F238E27FC236}">
                <a16:creationId xmlns:a16="http://schemas.microsoft.com/office/drawing/2014/main" id="{1C4F0BE3-E4C0-CE4A-B2F1-6CB58905D404}"/>
              </a:ext>
            </a:extLst>
          </p:cNvPr>
          <p:cNvSpPr txBox="1"/>
          <p:nvPr/>
        </p:nvSpPr>
        <p:spPr>
          <a:xfrm>
            <a:off x="1390326" y="6126161"/>
            <a:ext cx="2562240" cy="517065"/>
          </a:xfrm>
          <a:prstGeom prst="rect">
            <a:avLst/>
          </a:prstGeom>
          <a:noFill/>
        </p:spPr>
        <p:txBody>
          <a:bodyPr wrap="none" lIns="182880" tIns="146304" rIns="182880" bIns="146304" rtlCol="0">
            <a:spAutoFit/>
          </a:bodyPr>
          <a:lstStyle/>
          <a:p>
            <a:pPr>
              <a:lnSpc>
                <a:spcPct val="90000"/>
              </a:lnSpc>
              <a:spcAft>
                <a:spcPts val="600"/>
              </a:spcAft>
            </a:pPr>
            <a:r>
              <a:rPr lang="en-US" sz="1600" dirty="0" err="1">
                <a:gradFill>
                  <a:gsLst>
                    <a:gs pos="2917">
                      <a:schemeClr val="tx1"/>
                    </a:gs>
                    <a:gs pos="30000">
                      <a:schemeClr val="tx1"/>
                    </a:gs>
                  </a:gsLst>
                  <a:lin ang="5400000" scaled="0"/>
                </a:gradFill>
              </a:rPr>
              <a:t>吞吐量显著高于CPU软件</a:t>
            </a:r>
            <a:endParaRPr lang="en-US" sz="1600" dirty="0">
              <a:gradFill>
                <a:gsLst>
                  <a:gs pos="2917">
                    <a:schemeClr val="tx1"/>
                  </a:gs>
                  <a:gs pos="30000">
                    <a:schemeClr val="tx1"/>
                  </a:gs>
                </a:gsLst>
                <a:lin ang="5400000" scaled="0"/>
              </a:gradFill>
            </a:endParaRPr>
          </a:p>
        </p:txBody>
      </p:sp>
      <p:sp>
        <p:nvSpPr>
          <p:cNvPr id="16" name="TextBox 8">
            <a:extLst>
              <a:ext uri="{FF2B5EF4-FFF2-40B4-BE49-F238E27FC236}">
                <a16:creationId xmlns:a16="http://schemas.microsoft.com/office/drawing/2014/main" id="{C6BDCF90-D7D5-C94F-83F1-113A5630DDF1}"/>
              </a:ext>
            </a:extLst>
          </p:cNvPr>
          <p:cNvSpPr txBox="1"/>
          <p:nvPr/>
        </p:nvSpPr>
        <p:spPr>
          <a:xfrm>
            <a:off x="4798409" y="6126162"/>
            <a:ext cx="3177793" cy="517065"/>
          </a:xfrm>
          <a:prstGeom prst="rect">
            <a:avLst/>
          </a:prstGeom>
          <a:noFill/>
        </p:spPr>
        <p:txBody>
          <a:bodyPr wrap="none" lIns="182880" tIns="146304" rIns="182880" bIns="146304" rtlCol="0">
            <a:spAutoFit/>
          </a:bodyPr>
          <a:lstStyle/>
          <a:p>
            <a:pPr>
              <a:lnSpc>
                <a:spcPct val="90000"/>
              </a:lnSpc>
              <a:spcAft>
                <a:spcPts val="600"/>
              </a:spcAft>
            </a:pPr>
            <a:r>
              <a:rPr lang="en-US" sz="1600" dirty="0" err="1">
                <a:gradFill>
                  <a:gsLst>
                    <a:gs pos="2917">
                      <a:schemeClr val="tx1"/>
                    </a:gs>
                    <a:gs pos="30000">
                      <a:schemeClr val="tx1"/>
                    </a:gs>
                  </a:gsLst>
                  <a:lin ang="5400000" scaled="0"/>
                </a:gradFill>
              </a:rPr>
              <a:t>延迟显著低于CPU软件</a:t>
            </a:r>
            <a:r>
              <a:rPr lang="zh-CN" altLang="en-US" sz="1600" dirty="0">
                <a:gradFill>
                  <a:gsLst>
                    <a:gs pos="2917">
                      <a:schemeClr val="tx1"/>
                    </a:gs>
                    <a:gs pos="30000">
                      <a:schemeClr val="tx1"/>
                    </a:gs>
                  </a:gsLst>
                  <a:lin ang="5400000" scaled="0"/>
                </a:gradFill>
              </a:rPr>
              <a:t>，且稳定</a:t>
            </a:r>
            <a:endParaRPr lang="en-US" sz="16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4889162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85FA170-A7D6-4244-A4FB-0769430095AF}"/>
              </a:ext>
            </a:extLst>
          </p:cNvPr>
          <p:cNvSpPr>
            <a:spLocks noGrp="1"/>
          </p:cNvSpPr>
          <p:nvPr>
            <p:ph type="title"/>
          </p:nvPr>
        </p:nvSpPr>
        <p:spPr/>
        <p:txBody>
          <a:bodyPr/>
          <a:lstStyle/>
          <a:p>
            <a:r>
              <a:rPr kumimoji="1" lang="en-US" altLang="zh-CN" dirty="0"/>
              <a:t>2.1.</a:t>
            </a:r>
            <a:r>
              <a:rPr kumimoji="1" lang="zh-CN" altLang="en-US" dirty="0"/>
              <a:t> 虚拟存储加速</a:t>
            </a:r>
          </a:p>
        </p:txBody>
      </p:sp>
      <p:sp>
        <p:nvSpPr>
          <p:cNvPr id="4" name="矩形 3">
            <a:extLst>
              <a:ext uri="{FF2B5EF4-FFF2-40B4-BE49-F238E27FC236}">
                <a16:creationId xmlns:a16="http://schemas.microsoft.com/office/drawing/2014/main" id="{41699EDC-D717-4343-AD5A-528E0DE0DFD6}"/>
              </a:ext>
            </a:extLst>
          </p:cNvPr>
          <p:cNvSpPr/>
          <p:nvPr/>
        </p:nvSpPr>
        <p:spPr bwMode="auto">
          <a:xfrm>
            <a:off x="186240" y="2089017"/>
            <a:ext cx="4648200" cy="4075236"/>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tx1"/>
                </a:solidFill>
                <a:ea typeface="Segoe UI" pitchFamily="34" charset="0"/>
                <a:cs typeface="Segoe UI" pitchFamily="34" charset="0"/>
              </a:rPr>
              <a:t>虚拟机监视器（</a:t>
            </a:r>
            <a:r>
              <a:rPr kumimoji="1" lang="en-US" altLang="zh-CN" dirty="0">
                <a:solidFill>
                  <a:schemeClr val="tx1"/>
                </a:solidFill>
                <a:ea typeface="Segoe UI" pitchFamily="34" charset="0"/>
                <a:cs typeface="Segoe UI" pitchFamily="34" charset="0"/>
              </a:rPr>
              <a:t>Hypervisor</a:t>
            </a:r>
            <a:r>
              <a:rPr kumimoji="1" lang="zh-CN" altLang="en-US" dirty="0">
                <a:solidFill>
                  <a:schemeClr val="tx1"/>
                </a:solidFill>
                <a:ea typeface="Segoe UI" pitchFamily="34" charset="0"/>
                <a:cs typeface="Segoe UI" pitchFamily="34" charset="0"/>
              </a:rPr>
              <a:t>）</a:t>
            </a:r>
          </a:p>
        </p:txBody>
      </p:sp>
      <p:sp>
        <p:nvSpPr>
          <p:cNvPr id="5" name="矩形 4">
            <a:extLst>
              <a:ext uri="{FF2B5EF4-FFF2-40B4-BE49-F238E27FC236}">
                <a16:creationId xmlns:a16="http://schemas.microsoft.com/office/drawing/2014/main" id="{C72016F9-69CC-6A48-B8A7-BD2AEBB2A424}"/>
              </a:ext>
            </a:extLst>
          </p:cNvPr>
          <p:cNvSpPr/>
          <p:nvPr/>
        </p:nvSpPr>
        <p:spPr bwMode="auto">
          <a:xfrm>
            <a:off x="338640" y="2689365"/>
            <a:ext cx="1269556" cy="139803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tx1"/>
                </a:solidFill>
                <a:ea typeface="Segoe UI" pitchFamily="34" charset="0"/>
                <a:cs typeface="Segoe UI" pitchFamily="34" charset="0"/>
              </a:rPr>
              <a:t>虚拟机</a:t>
            </a:r>
            <a:r>
              <a:rPr kumimoji="1" lang="en-US" altLang="zh-CN" dirty="0">
                <a:solidFill>
                  <a:schemeClr val="tx1"/>
                </a:solidFill>
                <a:ea typeface="Segoe UI" pitchFamily="34" charset="0"/>
                <a:cs typeface="Segoe UI" pitchFamily="34" charset="0"/>
              </a:rPr>
              <a:t>1</a:t>
            </a:r>
            <a:endParaRPr kumimoji="1" lang="zh-CN" altLang="en-US" dirty="0">
              <a:solidFill>
                <a:schemeClr val="tx1"/>
              </a:solidFill>
              <a:ea typeface="Segoe UI" pitchFamily="34" charset="0"/>
              <a:cs typeface="Segoe UI" pitchFamily="34" charset="0"/>
            </a:endParaRPr>
          </a:p>
        </p:txBody>
      </p:sp>
      <p:sp>
        <p:nvSpPr>
          <p:cNvPr id="6" name="矩形 5">
            <a:extLst>
              <a:ext uri="{FF2B5EF4-FFF2-40B4-BE49-F238E27FC236}">
                <a16:creationId xmlns:a16="http://schemas.microsoft.com/office/drawing/2014/main" id="{9E3FF171-0B31-5741-BF32-942D7FCB9116}"/>
              </a:ext>
            </a:extLst>
          </p:cNvPr>
          <p:cNvSpPr/>
          <p:nvPr/>
        </p:nvSpPr>
        <p:spPr bwMode="auto">
          <a:xfrm>
            <a:off x="1862640" y="2685599"/>
            <a:ext cx="1269556" cy="141067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tx1"/>
                </a:solidFill>
                <a:ea typeface="Segoe UI" pitchFamily="34" charset="0"/>
                <a:cs typeface="Segoe UI" pitchFamily="34" charset="0"/>
              </a:rPr>
              <a:t>虚拟机</a:t>
            </a:r>
            <a:r>
              <a:rPr kumimoji="1" lang="en-US" altLang="zh-CN" dirty="0">
                <a:solidFill>
                  <a:schemeClr val="tx1"/>
                </a:solidFill>
                <a:ea typeface="Segoe UI" pitchFamily="34" charset="0"/>
                <a:cs typeface="Segoe UI" pitchFamily="34" charset="0"/>
              </a:rPr>
              <a:t>2</a:t>
            </a:r>
            <a:endParaRPr kumimoji="1" lang="zh-CN" altLang="en-US" dirty="0">
              <a:solidFill>
                <a:schemeClr val="tx1"/>
              </a:solidFill>
              <a:ea typeface="Segoe UI" pitchFamily="34" charset="0"/>
              <a:cs typeface="Segoe UI" pitchFamily="34" charset="0"/>
            </a:endParaRPr>
          </a:p>
        </p:txBody>
      </p:sp>
      <p:sp>
        <p:nvSpPr>
          <p:cNvPr id="7" name="矩形 6">
            <a:extLst>
              <a:ext uri="{FF2B5EF4-FFF2-40B4-BE49-F238E27FC236}">
                <a16:creationId xmlns:a16="http://schemas.microsoft.com/office/drawing/2014/main" id="{EE7B7FF7-F5E9-944E-A09C-5BB4285AB5A9}"/>
              </a:ext>
            </a:extLst>
          </p:cNvPr>
          <p:cNvSpPr/>
          <p:nvPr/>
        </p:nvSpPr>
        <p:spPr bwMode="auto">
          <a:xfrm>
            <a:off x="3419682" y="2685599"/>
            <a:ext cx="1262358" cy="140180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tx1"/>
                </a:solidFill>
                <a:ea typeface="Segoe UI" pitchFamily="34" charset="0"/>
                <a:cs typeface="Segoe UI" pitchFamily="34" charset="0"/>
              </a:rPr>
              <a:t>虚拟机</a:t>
            </a:r>
            <a:r>
              <a:rPr kumimoji="1" lang="en-US" altLang="zh-CN" dirty="0">
                <a:solidFill>
                  <a:schemeClr val="tx1"/>
                </a:solidFill>
                <a:ea typeface="Segoe UI" pitchFamily="34" charset="0"/>
                <a:cs typeface="Segoe UI" pitchFamily="34" charset="0"/>
              </a:rPr>
              <a:t>3</a:t>
            </a:r>
            <a:endParaRPr kumimoji="1" lang="zh-CN" altLang="en-US" dirty="0">
              <a:solidFill>
                <a:schemeClr val="tx1"/>
              </a:solidFill>
              <a:ea typeface="Segoe UI" pitchFamily="34" charset="0"/>
              <a:cs typeface="Segoe UI" pitchFamily="34" charset="0"/>
            </a:endParaRPr>
          </a:p>
        </p:txBody>
      </p:sp>
      <p:sp>
        <p:nvSpPr>
          <p:cNvPr id="8" name="文本框 7">
            <a:extLst>
              <a:ext uri="{FF2B5EF4-FFF2-40B4-BE49-F238E27FC236}">
                <a16:creationId xmlns:a16="http://schemas.microsoft.com/office/drawing/2014/main" id="{8E30DD09-FC59-9042-91CF-EE25BFEA1BF4}"/>
              </a:ext>
            </a:extLst>
          </p:cNvPr>
          <p:cNvSpPr txBox="1"/>
          <p:nvPr/>
        </p:nvSpPr>
        <p:spPr>
          <a:xfrm>
            <a:off x="1640918" y="1534290"/>
            <a:ext cx="1600438" cy="627864"/>
          </a:xfrm>
          <a:prstGeom prst="rect">
            <a:avLst/>
          </a:prstGeom>
          <a:noFill/>
        </p:spPr>
        <p:txBody>
          <a:bodyPr wrap="none" lIns="182880" tIns="146304" rIns="182880" bIns="146304" rtlCol="0">
            <a:spAutoFit/>
          </a:bodyPr>
          <a:lstStyle/>
          <a:p>
            <a:pPr>
              <a:lnSpc>
                <a:spcPct val="90000"/>
              </a:lnSpc>
              <a:spcAft>
                <a:spcPts val="600"/>
              </a:spcAft>
            </a:pPr>
            <a:r>
              <a:rPr kumimoji="1" lang="zh-CN" altLang="en-US" sz="2400" dirty="0">
                <a:gradFill>
                  <a:gsLst>
                    <a:gs pos="2917">
                      <a:schemeClr val="tx1"/>
                    </a:gs>
                    <a:gs pos="30000">
                      <a:schemeClr val="tx1"/>
                    </a:gs>
                  </a:gsLst>
                  <a:lin ang="5400000" scaled="0"/>
                </a:gradFill>
              </a:rPr>
              <a:t>计算节点</a:t>
            </a:r>
          </a:p>
        </p:txBody>
      </p:sp>
      <p:grpSp>
        <p:nvGrpSpPr>
          <p:cNvPr id="13" name="组合 12">
            <a:extLst>
              <a:ext uri="{FF2B5EF4-FFF2-40B4-BE49-F238E27FC236}">
                <a16:creationId xmlns:a16="http://schemas.microsoft.com/office/drawing/2014/main" id="{9B6E3871-48DE-CC42-A170-673BFD358DEE}"/>
              </a:ext>
            </a:extLst>
          </p:cNvPr>
          <p:cNvGrpSpPr/>
          <p:nvPr/>
        </p:nvGrpSpPr>
        <p:grpSpPr>
          <a:xfrm>
            <a:off x="2151041" y="4656703"/>
            <a:ext cx="2554053" cy="1415394"/>
            <a:chOff x="5474805" y="4787345"/>
            <a:chExt cx="1007424" cy="382629"/>
          </a:xfrm>
        </p:grpSpPr>
        <p:sp>
          <p:nvSpPr>
            <p:cNvPr id="14" name="Rectangle 707">
              <a:extLst>
                <a:ext uri="{FF2B5EF4-FFF2-40B4-BE49-F238E27FC236}">
                  <a16:creationId xmlns:a16="http://schemas.microsoft.com/office/drawing/2014/main" id="{347BAB7E-53D8-DE43-B759-E83FD7B33131}"/>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5" name="Rectangle 708">
              <a:extLst>
                <a:ext uri="{FF2B5EF4-FFF2-40B4-BE49-F238E27FC236}">
                  <a16:creationId xmlns:a16="http://schemas.microsoft.com/office/drawing/2014/main" id="{A1BD0F60-ED0D-1F48-A769-884F00BD122B}"/>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6" name="Rectangle 709">
              <a:extLst>
                <a:ext uri="{FF2B5EF4-FFF2-40B4-BE49-F238E27FC236}">
                  <a16:creationId xmlns:a16="http://schemas.microsoft.com/office/drawing/2014/main" id="{71F46788-52EB-A241-9052-27D039355539}"/>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可编程网卡</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cxnSp>
        <p:nvCxnSpPr>
          <p:cNvPr id="17" name="直线连接符 16">
            <a:extLst>
              <a:ext uri="{FF2B5EF4-FFF2-40B4-BE49-F238E27FC236}">
                <a16:creationId xmlns:a16="http://schemas.microsoft.com/office/drawing/2014/main" id="{FD1FEB14-1E1C-B643-B8FF-7CA96CB19B9A}"/>
              </a:ext>
            </a:extLst>
          </p:cNvPr>
          <p:cNvCxnSpPr>
            <a:cxnSpLocks/>
            <a:stCxn id="46" idx="2"/>
            <a:endCxn id="16" idx="0"/>
          </p:cNvCxnSpPr>
          <p:nvPr/>
        </p:nvCxnSpPr>
        <p:spPr>
          <a:xfrm>
            <a:off x="973418" y="4248940"/>
            <a:ext cx="2454650" cy="407763"/>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id="{C4156027-78D1-F442-B1CA-29A93C683DCD}"/>
              </a:ext>
            </a:extLst>
          </p:cNvPr>
          <p:cNvSpPr/>
          <p:nvPr/>
        </p:nvSpPr>
        <p:spPr bwMode="auto">
          <a:xfrm>
            <a:off x="5596439" y="2072641"/>
            <a:ext cx="3391483" cy="1326603"/>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kumimoji="1" lang="zh-CN" altLang="en-US" dirty="0">
              <a:solidFill>
                <a:schemeClr val="tx1"/>
              </a:solidFill>
              <a:ea typeface="Segoe UI" pitchFamily="34" charset="0"/>
              <a:cs typeface="Segoe UI" pitchFamily="34" charset="0"/>
            </a:endParaRPr>
          </a:p>
        </p:txBody>
      </p:sp>
      <p:sp>
        <p:nvSpPr>
          <p:cNvPr id="27" name="文本框 26">
            <a:extLst>
              <a:ext uri="{FF2B5EF4-FFF2-40B4-BE49-F238E27FC236}">
                <a16:creationId xmlns:a16="http://schemas.microsoft.com/office/drawing/2014/main" id="{6F8C3AE0-F4B6-3543-A91A-72AC43501B18}"/>
              </a:ext>
            </a:extLst>
          </p:cNvPr>
          <p:cNvSpPr txBox="1"/>
          <p:nvPr/>
        </p:nvSpPr>
        <p:spPr>
          <a:xfrm>
            <a:off x="6491843" y="1516062"/>
            <a:ext cx="1600438" cy="627864"/>
          </a:xfrm>
          <a:prstGeom prst="rect">
            <a:avLst/>
          </a:prstGeom>
          <a:noFill/>
        </p:spPr>
        <p:txBody>
          <a:bodyPr wrap="none" lIns="182880" tIns="146304" rIns="182880" bIns="146304" rtlCol="0">
            <a:spAutoFit/>
          </a:bodyPr>
          <a:lstStyle/>
          <a:p>
            <a:pPr>
              <a:lnSpc>
                <a:spcPct val="90000"/>
              </a:lnSpc>
              <a:spcAft>
                <a:spcPts val="600"/>
              </a:spcAft>
            </a:pPr>
            <a:r>
              <a:rPr kumimoji="1" lang="zh-CN" altLang="en-US" sz="2400" dirty="0">
                <a:gradFill>
                  <a:gsLst>
                    <a:gs pos="2917">
                      <a:schemeClr val="tx1"/>
                    </a:gs>
                    <a:gs pos="30000">
                      <a:schemeClr val="tx1"/>
                    </a:gs>
                  </a:gsLst>
                  <a:lin ang="5400000" scaled="0"/>
                </a:gradFill>
              </a:rPr>
              <a:t>网络节点</a:t>
            </a:r>
          </a:p>
        </p:txBody>
      </p:sp>
      <p:cxnSp>
        <p:nvCxnSpPr>
          <p:cNvPr id="38" name="直线连接符 37">
            <a:extLst>
              <a:ext uri="{FF2B5EF4-FFF2-40B4-BE49-F238E27FC236}">
                <a16:creationId xmlns:a16="http://schemas.microsoft.com/office/drawing/2014/main" id="{699009B9-16FB-EE4F-A79D-15E86B980453}"/>
              </a:ext>
            </a:extLst>
          </p:cNvPr>
          <p:cNvCxnSpPr>
            <a:cxnSpLocks/>
          </p:cNvCxnSpPr>
          <p:nvPr/>
        </p:nvCxnSpPr>
        <p:spPr>
          <a:xfrm>
            <a:off x="5200956" y="2685599"/>
            <a:ext cx="25056" cy="3511315"/>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直线连接符 38">
            <a:extLst>
              <a:ext uri="{FF2B5EF4-FFF2-40B4-BE49-F238E27FC236}">
                <a16:creationId xmlns:a16="http://schemas.microsoft.com/office/drawing/2014/main" id="{FDE27BF1-6B6B-6548-9FC2-DB660E4DBA2D}"/>
              </a:ext>
            </a:extLst>
          </p:cNvPr>
          <p:cNvCxnSpPr>
            <a:cxnSpLocks/>
            <a:endCxn id="76" idx="1"/>
          </p:cNvCxnSpPr>
          <p:nvPr/>
        </p:nvCxnSpPr>
        <p:spPr>
          <a:xfrm>
            <a:off x="5200956" y="2666277"/>
            <a:ext cx="498791"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直线连接符 40">
            <a:extLst>
              <a:ext uri="{FF2B5EF4-FFF2-40B4-BE49-F238E27FC236}">
                <a16:creationId xmlns:a16="http://schemas.microsoft.com/office/drawing/2014/main" id="{053E5016-1A76-0E44-B8FB-FFA0F4C5B442}"/>
              </a:ext>
            </a:extLst>
          </p:cNvPr>
          <p:cNvCxnSpPr>
            <a:cxnSpLocks/>
            <a:stCxn id="16" idx="3"/>
          </p:cNvCxnSpPr>
          <p:nvPr/>
        </p:nvCxnSpPr>
        <p:spPr>
          <a:xfrm>
            <a:off x="4705094" y="5246448"/>
            <a:ext cx="510346" cy="3414"/>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34741ED5-C422-D143-9856-78114124040C}"/>
              </a:ext>
            </a:extLst>
          </p:cNvPr>
          <p:cNvSpPr txBox="1"/>
          <p:nvPr/>
        </p:nvSpPr>
        <p:spPr>
          <a:xfrm>
            <a:off x="4012231" y="6204079"/>
            <a:ext cx="1600438" cy="517065"/>
          </a:xfrm>
          <a:prstGeom prst="rect">
            <a:avLst/>
          </a:prstGeom>
          <a:noFill/>
        </p:spPr>
        <p:txBody>
          <a:bodyPr wrap="none" lIns="182880" tIns="146304" rIns="182880" bIns="146304" rtlCol="0">
            <a:spAutoFit/>
          </a:bodyPr>
          <a:lstStyle/>
          <a:p>
            <a:pPr>
              <a:lnSpc>
                <a:spcPct val="90000"/>
              </a:lnSpc>
              <a:spcAft>
                <a:spcPts val="600"/>
              </a:spcAft>
            </a:pPr>
            <a:r>
              <a:rPr kumimoji="1" lang="zh-CN" altLang="en-US" sz="1600" dirty="0">
                <a:gradFill>
                  <a:gsLst>
                    <a:gs pos="2917">
                      <a:schemeClr val="tx1"/>
                    </a:gs>
                    <a:gs pos="30000">
                      <a:schemeClr val="tx1"/>
                    </a:gs>
                  </a:gsLst>
                  <a:lin ang="5400000" scaled="0"/>
                </a:gradFill>
              </a:rPr>
              <a:t>数据中心网络</a:t>
            </a:r>
          </a:p>
        </p:txBody>
      </p:sp>
      <p:grpSp>
        <p:nvGrpSpPr>
          <p:cNvPr id="43" name="组合 42">
            <a:extLst>
              <a:ext uri="{FF2B5EF4-FFF2-40B4-BE49-F238E27FC236}">
                <a16:creationId xmlns:a16="http://schemas.microsoft.com/office/drawing/2014/main" id="{729395D1-C270-6146-AE0A-D8B605E5F6C3}"/>
              </a:ext>
            </a:extLst>
          </p:cNvPr>
          <p:cNvGrpSpPr/>
          <p:nvPr/>
        </p:nvGrpSpPr>
        <p:grpSpPr>
          <a:xfrm>
            <a:off x="469706" y="3930084"/>
            <a:ext cx="1007424" cy="382629"/>
            <a:chOff x="5474805" y="4787345"/>
            <a:chExt cx="1007424" cy="382629"/>
          </a:xfrm>
        </p:grpSpPr>
        <p:sp>
          <p:nvSpPr>
            <p:cNvPr id="44" name="Rectangle 707">
              <a:extLst>
                <a:ext uri="{FF2B5EF4-FFF2-40B4-BE49-F238E27FC236}">
                  <a16:creationId xmlns:a16="http://schemas.microsoft.com/office/drawing/2014/main" id="{52ABBC01-8DE7-DC43-9B47-05084A8306E0}"/>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45" name="Rectangle 708">
              <a:extLst>
                <a:ext uri="{FF2B5EF4-FFF2-40B4-BE49-F238E27FC236}">
                  <a16:creationId xmlns:a16="http://schemas.microsoft.com/office/drawing/2014/main" id="{0E3AB0A8-96FE-0D43-A759-BCD111D6E1B0}"/>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46" name="Rectangle 709">
              <a:extLst>
                <a:ext uri="{FF2B5EF4-FFF2-40B4-BE49-F238E27FC236}">
                  <a16:creationId xmlns:a16="http://schemas.microsoft.com/office/drawing/2014/main" id="{792B73F7-B99B-344C-96D3-D0FFD3F066F7}"/>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虚拟网卡</a:t>
              </a:r>
              <a:r>
                <a:rPr lang="en-US" altLang="zh-CN"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1</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grpSp>
        <p:nvGrpSpPr>
          <p:cNvPr id="47" name="组合 46">
            <a:extLst>
              <a:ext uri="{FF2B5EF4-FFF2-40B4-BE49-F238E27FC236}">
                <a16:creationId xmlns:a16="http://schemas.microsoft.com/office/drawing/2014/main" id="{4BD7816D-88FC-464E-8F8D-8E0CA3400506}"/>
              </a:ext>
            </a:extLst>
          </p:cNvPr>
          <p:cNvGrpSpPr/>
          <p:nvPr/>
        </p:nvGrpSpPr>
        <p:grpSpPr>
          <a:xfrm>
            <a:off x="2017535" y="3935671"/>
            <a:ext cx="1007424" cy="382629"/>
            <a:chOff x="5474805" y="4787345"/>
            <a:chExt cx="1007424" cy="382629"/>
          </a:xfrm>
        </p:grpSpPr>
        <p:sp>
          <p:nvSpPr>
            <p:cNvPr id="48" name="Rectangle 707">
              <a:extLst>
                <a:ext uri="{FF2B5EF4-FFF2-40B4-BE49-F238E27FC236}">
                  <a16:creationId xmlns:a16="http://schemas.microsoft.com/office/drawing/2014/main" id="{DB9371D4-D184-624C-B717-95D759222453}"/>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49" name="Rectangle 708">
              <a:extLst>
                <a:ext uri="{FF2B5EF4-FFF2-40B4-BE49-F238E27FC236}">
                  <a16:creationId xmlns:a16="http://schemas.microsoft.com/office/drawing/2014/main" id="{E6626DF9-A871-6047-8498-0061354CDFD7}"/>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50" name="Rectangle 709">
              <a:extLst>
                <a:ext uri="{FF2B5EF4-FFF2-40B4-BE49-F238E27FC236}">
                  <a16:creationId xmlns:a16="http://schemas.microsoft.com/office/drawing/2014/main" id="{33F29AB1-4E6D-8548-8C2A-EC156B787256}"/>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虚拟网卡</a:t>
              </a:r>
              <a:r>
                <a:rPr lang="en-US" altLang="zh-CN"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2</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grpSp>
        <p:nvGrpSpPr>
          <p:cNvPr id="51" name="组合 50">
            <a:extLst>
              <a:ext uri="{FF2B5EF4-FFF2-40B4-BE49-F238E27FC236}">
                <a16:creationId xmlns:a16="http://schemas.microsoft.com/office/drawing/2014/main" id="{14780DB4-D8CE-DB4A-9CEE-0B1437540264}"/>
              </a:ext>
            </a:extLst>
          </p:cNvPr>
          <p:cNvGrpSpPr/>
          <p:nvPr/>
        </p:nvGrpSpPr>
        <p:grpSpPr>
          <a:xfrm>
            <a:off x="3580389" y="3915211"/>
            <a:ext cx="1007424" cy="382629"/>
            <a:chOff x="5474805" y="4787345"/>
            <a:chExt cx="1007424" cy="382629"/>
          </a:xfrm>
        </p:grpSpPr>
        <p:sp>
          <p:nvSpPr>
            <p:cNvPr id="52" name="Rectangle 707">
              <a:extLst>
                <a:ext uri="{FF2B5EF4-FFF2-40B4-BE49-F238E27FC236}">
                  <a16:creationId xmlns:a16="http://schemas.microsoft.com/office/drawing/2014/main" id="{F83C341E-5088-6E4F-BF71-983B9908D4BA}"/>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53" name="Rectangle 708">
              <a:extLst>
                <a:ext uri="{FF2B5EF4-FFF2-40B4-BE49-F238E27FC236}">
                  <a16:creationId xmlns:a16="http://schemas.microsoft.com/office/drawing/2014/main" id="{43CEA209-F51E-2F48-804D-5071A48CFBEF}"/>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54" name="Rectangle 709">
              <a:extLst>
                <a:ext uri="{FF2B5EF4-FFF2-40B4-BE49-F238E27FC236}">
                  <a16:creationId xmlns:a16="http://schemas.microsoft.com/office/drawing/2014/main" id="{C9F0C625-67B3-0C46-9669-B9541AB9B6A5}"/>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虚拟网卡</a:t>
              </a:r>
              <a:r>
                <a:rPr lang="en-US" altLang="zh-CN"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3</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sp>
        <p:nvSpPr>
          <p:cNvPr id="58" name="矩形 57">
            <a:extLst>
              <a:ext uri="{FF2B5EF4-FFF2-40B4-BE49-F238E27FC236}">
                <a16:creationId xmlns:a16="http://schemas.microsoft.com/office/drawing/2014/main" id="{7B0EFD62-CF9E-C047-B8EA-FF7A0C6E4D6E}"/>
              </a:ext>
            </a:extLst>
          </p:cNvPr>
          <p:cNvSpPr/>
          <p:nvPr/>
        </p:nvSpPr>
        <p:spPr bwMode="auto">
          <a:xfrm>
            <a:off x="3204477" y="4792845"/>
            <a:ext cx="1320285" cy="275843"/>
          </a:xfrm>
          <a:prstGeom prst="rect">
            <a:avLst/>
          </a:prstGeom>
          <a:solidFill>
            <a:srgbClr val="C00000"/>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虚拟本地盘</a:t>
            </a:r>
          </a:p>
        </p:txBody>
      </p:sp>
      <p:sp>
        <p:nvSpPr>
          <p:cNvPr id="61" name="矩形 60">
            <a:extLst>
              <a:ext uri="{FF2B5EF4-FFF2-40B4-BE49-F238E27FC236}">
                <a16:creationId xmlns:a16="http://schemas.microsoft.com/office/drawing/2014/main" id="{0364A6E6-13A9-D444-B3A8-1632C8627C46}"/>
              </a:ext>
            </a:extLst>
          </p:cNvPr>
          <p:cNvSpPr/>
          <p:nvPr/>
        </p:nvSpPr>
        <p:spPr bwMode="auto">
          <a:xfrm>
            <a:off x="3202381" y="5122642"/>
            <a:ext cx="1320285" cy="275843"/>
          </a:xfrm>
          <a:prstGeom prst="rect">
            <a:avLst/>
          </a:prstGeom>
          <a:solidFill>
            <a:srgbClr val="C00000"/>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虚拟云盘</a:t>
            </a:r>
          </a:p>
        </p:txBody>
      </p:sp>
      <p:sp>
        <p:nvSpPr>
          <p:cNvPr id="62" name="矩形 61">
            <a:extLst>
              <a:ext uri="{FF2B5EF4-FFF2-40B4-BE49-F238E27FC236}">
                <a16:creationId xmlns:a16="http://schemas.microsoft.com/office/drawing/2014/main" id="{9552DD9A-8A12-BC4E-A467-B7159A6886CE}"/>
              </a:ext>
            </a:extLst>
          </p:cNvPr>
          <p:cNvSpPr/>
          <p:nvPr/>
        </p:nvSpPr>
        <p:spPr bwMode="auto">
          <a:xfrm>
            <a:off x="3204194" y="5461893"/>
            <a:ext cx="1320285" cy="275843"/>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虚拟网络</a:t>
            </a:r>
          </a:p>
        </p:txBody>
      </p:sp>
      <p:cxnSp>
        <p:nvCxnSpPr>
          <p:cNvPr id="63" name="直线连接符 62">
            <a:extLst>
              <a:ext uri="{FF2B5EF4-FFF2-40B4-BE49-F238E27FC236}">
                <a16:creationId xmlns:a16="http://schemas.microsoft.com/office/drawing/2014/main" id="{D5AE88C8-A2CE-1446-82E9-E1852F9902EE}"/>
              </a:ext>
            </a:extLst>
          </p:cNvPr>
          <p:cNvCxnSpPr>
            <a:cxnSpLocks/>
            <a:stCxn id="49" idx="3"/>
            <a:endCxn id="16" idx="0"/>
          </p:cNvCxnSpPr>
          <p:nvPr/>
        </p:nvCxnSpPr>
        <p:spPr>
          <a:xfrm>
            <a:off x="2495216" y="4222644"/>
            <a:ext cx="932852" cy="434059"/>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直线连接符 65">
            <a:extLst>
              <a:ext uri="{FF2B5EF4-FFF2-40B4-BE49-F238E27FC236}">
                <a16:creationId xmlns:a16="http://schemas.microsoft.com/office/drawing/2014/main" id="{627BC4B7-0239-F44C-80E8-DD3292686274}"/>
              </a:ext>
            </a:extLst>
          </p:cNvPr>
          <p:cNvCxnSpPr>
            <a:cxnSpLocks/>
            <a:stCxn id="54" idx="2"/>
            <a:endCxn id="16" idx="0"/>
          </p:cNvCxnSpPr>
          <p:nvPr/>
        </p:nvCxnSpPr>
        <p:spPr>
          <a:xfrm flipH="1">
            <a:off x="3428068" y="4234067"/>
            <a:ext cx="656033" cy="422636"/>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直线连接符 68">
            <a:extLst>
              <a:ext uri="{FF2B5EF4-FFF2-40B4-BE49-F238E27FC236}">
                <a16:creationId xmlns:a16="http://schemas.microsoft.com/office/drawing/2014/main" id="{4D4ED92D-D363-E34C-A849-C325864FDC8B}"/>
              </a:ext>
            </a:extLst>
          </p:cNvPr>
          <p:cNvCxnSpPr>
            <a:cxnSpLocks/>
            <a:endCxn id="16" idx="1"/>
          </p:cNvCxnSpPr>
          <p:nvPr/>
        </p:nvCxnSpPr>
        <p:spPr>
          <a:xfrm>
            <a:off x="1852491" y="5237375"/>
            <a:ext cx="298550" cy="9073"/>
          </a:xfrm>
          <a:prstGeom prst="line">
            <a:avLst/>
          </a:prstGeom>
          <a:ln w="28575">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73" name="组合 72">
            <a:extLst>
              <a:ext uri="{FF2B5EF4-FFF2-40B4-BE49-F238E27FC236}">
                <a16:creationId xmlns:a16="http://schemas.microsoft.com/office/drawing/2014/main" id="{6700E73F-CB4F-FC4F-95F2-478876D35DC0}"/>
              </a:ext>
            </a:extLst>
          </p:cNvPr>
          <p:cNvGrpSpPr/>
          <p:nvPr/>
        </p:nvGrpSpPr>
        <p:grpSpPr>
          <a:xfrm>
            <a:off x="5699747" y="2216452"/>
            <a:ext cx="2124939" cy="1079584"/>
            <a:chOff x="5474805" y="4787345"/>
            <a:chExt cx="1007424" cy="382629"/>
          </a:xfrm>
        </p:grpSpPr>
        <p:sp>
          <p:nvSpPr>
            <p:cNvPr id="74" name="Rectangle 707">
              <a:extLst>
                <a:ext uri="{FF2B5EF4-FFF2-40B4-BE49-F238E27FC236}">
                  <a16:creationId xmlns:a16="http://schemas.microsoft.com/office/drawing/2014/main" id="{D8B52CA3-1D3B-DA4F-9748-8843F683480E}"/>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75" name="Rectangle 708">
              <a:extLst>
                <a:ext uri="{FF2B5EF4-FFF2-40B4-BE49-F238E27FC236}">
                  <a16:creationId xmlns:a16="http://schemas.microsoft.com/office/drawing/2014/main" id="{7BB9E97B-FA44-854D-A022-20BBF94696B3}"/>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76" name="Rectangle 709">
              <a:extLst>
                <a:ext uri="{FF2B5EF4-FFF2-40B4-BE49-F238E27FC236}">
                  <a16:creationId xmlns:a16="http://schemas.microsoft.com/office/drawing/2014/main" id="{C9F5BEF3-D230-874A-98D6-54CF71F92A9C}"/>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可编程网卡</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sp>
        <p:nvSpPr>
          <p:cNvPr id="77" name="矩形 76">
            <a:extLst>
              <a:ext uri="{FF2B5EF4-FFF2-40B4-BE49-F238E27FC236}">
                <a16:creationId xmlns:a16="http://schemas.microsoft.com/office/drawing/2014/main" id="{395DE6BF-B34D-6640-AF3C-A4A5DB9ED351}"/>
              </a:ext>
            </a:extLst>
          </p:cNvPr>
          <p:cNvSpPr/>
          <p:nvPr/>
        </p:nvSpPr>
        <p:spPr bwMode="auto">
          <a:xfrm>
            <a:off x="6734792" y="2283232"/>
            <a:ext cx="936759" cy="7054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虚拟网络功能数据面</a:t>
            </a:r>
          </a:p>
        </p:txBody>
      </p:sp>
      <p:sp>
        <p:nvSpPr>
          <p:cNvPr id="80" name="矩形 79">
            <a:extLst>
              <a:ext uri="{FF2B5EF4-FFF2-40B4-BE49-F238E27FC236}">
                <a16:creationId xmlns:a16="http://schemas.microsoft.com/office/drawing/2014/main" id="{B4138D75-3E54-1343-83B7-0A6B3EB41D75}"/>
              </a:ext>
            </a:extLst>
          </p:cNvPr>
          <p:cNvSpPr/>
          <p:nvPr/>
        </p:nvSpPr>
        <p:spPr bwMode="auto">
          <a:xfrm>
            <a:off x="7963762" y="2288100"/>
            <a:ext cx="936759" cy="7054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虚拟网络功能控制面</a:t>
            </a:r>
          </a:p>
        </p:txBody>
      </p:sp>
      <p:cxnSp>
        <p:nvCxnSpPr>
          <p:cNvPr id="83" name="直线连接符 82">
            <a:extLst>
              <a:ext uri="{FF2B5EF4-FFF2-40B4-BE49-F238E27FC236}">
                <a16:creationId xmlns:a16="http://schemas.microsoft.com/office/drawing/2014/main" id="{099CEC32-56E6-C345-A703-DEF339A5602C}"/>
              </a:ext>
            </a:extLst>
          </p:cNvPr>
          <p:cNvCxnSpPr>
            <a:cxnSpLocks/>
            <a:endCxn id="80" idx="1"/>
          </p:cNvCxnSpPr>
          <p:nvPr/>
        </p:nvCxnSpPr>
        <p:spPr>
          <a:xfrm flipV="1">
            <a:off x="7671551" y="2640800"/>
            <a:ext cx="292211" cy="9066"/>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8" name="矩形 97">
            <a:extLst>
              <a:ext uri="{FF2B5EF4-FFF2-40B4-BE49-F238E27FC236}">
                <a16:creationId xmlns:a16="http://schemas.microsoft.com/office/drawing/2014/main" id="{D289D69C-C381-AD45-B84F-BFD8CB06D862}"/>
              </a:ext>
            </a:extLst>
          </p:cNvPr>
          <p:cNvSpPr/>
          <p:nvPr/>
        </p:nvSpPr>
        <p:spPr bwMode="auto">
          <a:xfrm>
            <a:off x="417550" y="3132227"/>
            <a:ext cx="1157604" cy="26338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tx1"/>
                </a:solidFill>
                <a:ea typeface="Segoe UI" pitchFamily="34" charset="0"/>
                <a:cs typeface="Segoe UI" pitchFamily="34" charset="0"/>
              </a:rPr>
              <a:t>客户应用</a:t>
            </a:r>
          </a:p>
        </p:txBody>
      </p:sp>
      <p:sp>
        <p:nvSpPr>
          <p:cNvPr id="99" name="矩形 98">
            <a:extLst>
              <a:ext uri="{FF2B5EF4-FFF2-40B4-BE49-F238E27FC236}">
                <a16:creationId xmlns:a16="http://schemas.microsoft.com/office/drawing/2014/main" id="{9B1BD8B8-AEF4-D04E-B4F6-02A504CF0F32}"/>
              </a:ext>
            </a:extLst>
          </p:cNvPr>
          <p:cNvSpPr/>
          <p:nvPr/>
        </p:nvSpPr>
        <p:spPr bwMode="auto">
          <a:xfrm>
            <a:off x="416168" y="3538681"/>
            <a:ext cx="1157604" cy="263381"/>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操作系统</a:t>
            </a:r>
          </a:p>
        </p:txBody>
      </p:sp>
      <p:cxnSp>
        <p:nvCxnSpPr>
          <p:cNvPr id="100" name="直线连接符 99">
            <a:extLst>
              <a:ext uri="{FF2B5EF4-FFF2-40B4-BE49-F238E27FC236}">
                <a16:creationId xmlns:a16="http://schemas.microsoft.com/office/drawing/2014/main" id="{285C97B4-D34A-E24A-B050-F5500326C698}"/>
              </a:ext>
            </a:extLst>
          </p:cNvPr>
          <p:cNvCxnSpPr>
            <a:stCxn id="98" idx="2"/>
            <a:endCxn id="99" idx="0"/>
          </p:cNvCxnSpPr>
          <p:nvPr/>
        </p:nvCxnSpPr>
        <p:spPr>
          <a:xfrm flipH="1">
            <a:off x="994970" y="3395608"/>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cxnSp>
        <p:nvCxnSpPr>
          <p:cNvPr id="103" name="直线连接符 102">
            <a:extLst>
              <a:ext uri="{FF2B5EF4-FFF2-40B4-BE49-F238E27FC236}">
                <a16:creationId xmlns:a16="http://schemas.microsoft.com/office/drawing/2014/main" id="{FC24E276-1BFC-7F43-8FB0-5BDD740C63EC}"/>
              </a:ext>
            </a:extLst>
          </p:cNvPr>
          <p:cNvCxnSpPr/>
          <p:nvPr/>
        </p:nvCxnSpPr>
        <p:spPr>
          <a:xfrm flipH="1">
            <a:off x="978511" y="3777779"/>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sp>
        <p:nvSpPr>
          <p:cNvPr id="104" name="矩形 103">
            <a:extLst>
              <a:ext uri="{FF2B5EF4-FFF2-40B4-BE49-F238E27FC236}">
                <a16:creationId xmlns:a16="http://schemas.microsoft.com/office/drawing/2014/main" id="{C33A6E9B-C4A2-ED46-8112-7E2499B394E2}"/>
              </a:ext>
            </a:extLst>
          </p:cNvPr>
          <p:cNvSpPr/>
          <p:nvPr/>
        </p:nvSpPr>
        <p:spPr bwMode="auto">
          <a:xfrm>
            <a:off x="1924798" y="3128025"/>
            <a:ext cx="1157604" cy="26338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tx1"/>
                </a:solidFill>
                <a:ea typeface="Segoe UI" pitchFamily="34" charset="0"/>
                <a:cs typeface="Segoe UI" pitchFamily="34" charset="0"/>
              </a:rPr>
              <a:t>客户应用</a:t>
            </a:r>
          </a:p>
        </p:txBody>
      </p:sp>
      <p:sp>
        <p:nvSpPr>
          <p:cNvPr id="105" name="矩形 104">
            <a:extLst>
              <a:ext uri="{FF2B5EF4-FFF2-40B4-BE49-F238E27FC236}">
                <a16:creationId xmlns:a16="http://schemas.microsoft.com/office/drawing/2014/main" id="{99CCA997-4B6C-B24D-AE93-56A09C6DB8EC}"/>
              </a:ext>
            </a:extLst>
          </p:cNvPr>
          <p:cNvSpPr/>
          <p:nvPr/>
        </p:nvSpPr>
        <p:spPr bwMode="auto">
          <a:xfrm>
            <a:off x="1923416" y="3534479"/>
            <a:ext cx="1157604" cy="263381"/>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操作系统</a:t>
            </a:r>
          </a:p>
        </p:txBody>
      </p:sp>
      <p:cxnSp>
        <p:nvCxnSpPr>
          <p:cNvPr id="106" name="直线连接符 105">
            <a:extLst>
              <a:ext uri="{FF2B5EF4-FFF2-40B4-BE49-F238E27FC236}">
                <a16:creationId xmlns:a16="http://schemas.microsoft.com/office/drawing/2014/main" id="{F38FC899-2C99-9B4D-9D89-2FC487647512}"/>
              </a:ext>
            </a:extLst>
          </p:cNvPr>
          <p:cNvCxnSpPr>
            <a:stCxn id="104" idx="2"/>
            <a:endCxn id="105" idx="0"/>
          </p:cNvCxnSpPr>
          <p:nvPr/>
        </p:nvCxnSpPr>
        <p:spPr>
          <a:xfrm flipH="1">
            <a:off x="2502218" y="3391406"/>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cxnSp>
        <p:nvCxnSpPr>
          <p:cNvPr id="107" name="直线连接符 106">
            <a:extLst>
              <a:ext uri="{FF2B5EF4-FFF2-40B4-BE49-F238E27FC236}">
                <a16:creationId xmlns:a16="http://schemas.microsoft.com/office/drawing/2014/main" id="{BDBA7615-3AFF-6642-9EDF-E521E4630076}"/>
              </a:ext>
            </a:extLst>
          </p:cNvPr>
          <p:cNvCxnSpPr/>
          <p:nvPr/>
        </p:nvCxnSpPr>
        <p:spPr>
          <a:xfrm flipH="1">
            <a:off x="2485759" y="3802062"/>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sp>
        <p:nvSpPr>
          <p:cNvPr id="108" name="矩形 107">
            <a:extLst>
              <a:ext uri="{FF2B5EF4-FFF2-40B4-BE49-F238E27FC236}">
                <a16:creationId xmlns:a16="http://schemas.microsoft.com/office/drawing/2014/main" id="{301E12E7-F830-814D-AA28-20C95E82CEC8}"/>
              </a:ext>
            </a:extLst>
          </p:cNvPr>
          <p:cNvSpPr/>
          <p:nvPr/>
        </p:nvSpPr>
        <p:spPr bwMode="auto">
          <a:xfrm>
            <a:off x="3479553" y="3128025"/>
            <a:ext cx="1157604" cy="26338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tx1"/>
                </a:solidFill>
                <a:ea typeface="Segoe UI" pitchFamily="34" charset="0"/>
                <a:cs typeface="Segoe UI" pitchFamily="34" charset="0"/>
              </a:rPr>
              <a:t>客户应用</a:t>
            </a:r>
          </a:p>
        </p:txBody>
      </p:sp>
      <p:sp>
        <p:nvSpPr>
          <p:cNvPr id="109" name="矩形 108">
            <a:extLst>
              <a:ext uri="{FF2B5EF4-FFF2-40B4-BE49-F238E27FC236}">
                <a16:creationId xmlns:a16="http://schemas.microsoft.com/office/drawing/2014/main" id="{C8B1A39E-F846-E745-844B-FB287C1806E4}"/>
              </a:ext>
            </a:extLst>
          </p:cNvPr>
          <p:cNvSpPr/>
          <p:nvPr/>
        </p:nvSpPr>
        <p:spPr bwMode="auto">
          <a:xfrm>
            <a:off x="3478171" y="3534479"/>
            <a:ext cx="1157604" cy="263381"/>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操作系统</a:t>
            </a:r>
          </a:p>
        </p:txBody>
      </p:sp>
      <p:cxnSp>
        <p:nvCxnSpPr>
          <p:cNvPr id="110" name="直线连接符 109">
            <a:extLst>
              <a:ext uri="{FF2B5EF4-FFF2-40B4-BE49-F238E27FC236}">
                <a16:creationId xmlns:a16="http://schemas.microsoft.com/office/drawing/2014/main" id="{45744096-47A3-E74C-AB11-85F5188308BB}"/>
              </a:ext>
            </a:extLst>
          </p:cNvPr>
          <p:cNvCxnSpPr>
            <a:stCxn id="108" idx="2"/>
            <a:endCxn id="109" idx="0"/>
          </p:cNvCxnSpPr>
          <p:nvPr/>
        </p:nvCxnSpPr>
        <p:spPr>
          <a:xfrm flipH="1">
            <a:off x="4056973" y="3391406"/>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cxnSp>
        <p:nvCxnSpPr>
          <p:cNvPr id="111" name="直线连接符 110">
            <a:extLst>
              <a:ext uri="{FF2B5EF4-FFF2-40B4-BE49-F238E27FC236}">
                <a16:creationId xmlns:a16="http://schemas.microsoft.com/office/drawing/2014/main" id="{E77AD4B1-073B-344F-A013-96D9336F547A}"/>
              </a:ext>
            </a:extLst>
          </p:cNvPr>
          <p:cNvCxnSpPr/>
          <p:nvPr/>
        </p:nvCxnSpPr>
        <p:spPr>
          <a:xfrm flipH="1">
            <a:off x="4040514" y="3773577"/>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sp>
        <p:nvSpPr>
          <p:cNvPr id="112" name="圆柱体 111">
            <a:extLst>
              <a:ext uri="{FF2B5EF4-FFF2-40B4-BE49-F238E27FC236}">
                <a16:creationId xmlns:a16="http://schemas.microsoft.com/office/drawing/2014/main" id="{016D620B-B78F-204A-9A89-B9EDE5545C13}"/>
              </a:ext>
            </a:extLst>
          </p:cNvPr>
          <p:cNvSpPr/>
          <p:nvPr/>
        </p:nvSpPr>
        <p:spPr bwMode="auto">
          <a:xfrm>
            <a:off x="328492" y="4944413"/>
            <a:ext cx="1523999" cy="585924"/>
          </a:xfrm>
          <a:prstGeom prst="can">
            <a:avLst/>
          </a:prstGeom>
          <a:solidFill>
            <a:srgbClr val="C00000"/>
          </a:soli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600" dirty="0">
                <a:gradFill>
                  <a:gsLst>
                    <a:gs pos="0">
                      <a:srgbClr val="FFFFFF"/>
                    </a:gs>
                    <a:gs pos="100000">
                      <a:srgbClr val="FFFFFF"/>
                    </a:gs>
                  </a:gsLst>
                  <a:lin ang="5400000" scaled="0"/>
                </a:gradFill>
                <a:ea typeface="Segoe UI" pitchFamily="34" charset="0"/>
                <a:cs typeface="Segoe UI" pitchFamily="34" charset="0"/>
              </a:rPr>
              <a:t>内存 </a:t>
            </a:r>
            <a:r>
              <a:rPr kumimoji="1" lang="en-US" altLang="zh-CN" sz="1600" dirty="0">
                <a:gradFill>
                  <a:gsLst>
                    <a:gs pos="0">
                      <a:srgbClr val="FFFFFF"/>
                    </a:gs>
                    <a:gs pos="100000">
                      <a:srgbClr val="FFFFFF"/>
                    </a:gs>
                  </a:gsLst>
                  <a:lin ang="5400000" scaled="0"/>
                </a:gradFill>
                <a:ea typeface="Segoe UI" pitchFamily="34" charset="0"/>
                <a:cs typeface="Segoe UI" pitchFamily="34" charset="0"/>
              </a:rPr>
              <a:t>/</a:t>
            </a:r>
            <a:r>
              <a:rPr kumimoji="1" lang="zh-CN" altLang="en-US" sz="1600" dirty="0">
                <a:gradFill>
                  <a:gsLst>
                    <a:gs pos="0">
                      <a:srgbClr val="FFFFFF"/>
                    </a:gs>
                    <a:gs pos="100000">
                      <a:srgbClr val="FFFFFF"/>
                    </a:gs>
                  </a:gsLst>
                  <a:lin ang="5400000" scaled="0"/>
                </a:gradFill>
                <a:ea typeface="Segoe UI" pitchFamily="34" charset="0"/>
                <a:cs typeface="Segoe UI" pitchFamily="34" charset="0"/>
              </a:rPr>
              <a:t> </a:t>
            </a:r>
            <a:r>
              <a:rPr kumimoji="1" lang="en-US" altLang="zh-CN" sz="1600" dirty="0">
                <a:gradFill>
                  <a:gsLst>
                    <a:gs pos="0">
                      <a:srgbClr val="FFFFFF"/>
                    </a:gs>
                    <a:gs pos="100000">
                      <a:srgbClr val="FFFFFF"/>
                    </a:gs>
                  </a:gsLst>
                  <a:lin ang="5400000" scaled="0"/>
                </a:gradFill>
                <a:ea typeface="Segoe UI" pitchFamily="34" charset="0"/>
                <a:cs typeface="Segoe UI" pitchFamily="34" charset="0"/>
              </a:rPr>
              <a:t>Flash</a:t>
            </a:r>
            <a:endParaRPr kumimoji="1" lang="zh-CN" altLang="en-US" sz="1600" dirty="0">
              <a:gradFill>
                <a:gsLst>
                  <a:gs pos="0">
                    <a:srgbClr val="FFFFFF"/>
                  </a:gs>
                  <a:gs pos="100000">
                    <a:srgbClr val="FFFFFF"/>
                  </a:gs>
                </a:gsLst>
                <a:lin ang="5400000" scaled="0"/>
              </a:gradFill>
              <a:ea typeface="Segoe UI" pitchFamily="34" charset="0"/>
              <a:cs typeface="Segoe UI" pitchFamily="34" charset="0"/>
            </a:endParaRPr>
          </a:p>
        </p:txBody>
      </p:sp>
      <p:sp>
        <p:nvSpPr>
          <p:cNvPr id="70" name="矩形 69">
            <a:extLst>
              <a:ext uri="{FF2B5EF4-FFF2-40B4-BE49-F238E27FC236}">
                <a16:creationId xmlns:a16="http://schemas.microsoft.com/office/drawing/2014/main" id="{D34E1BE7-F4DB-DD42-A048-A9E7D2E0CA65}"/>
              </a:ext>
            </a:extLst>
          </p:cNvPr>
          <p:cNvSpPr/>
          <p:nvPr/>
        </p:nvSpPr>
        <p:spPr bwMode="auto">
          <a:xfrm>
            <a:off x="5588486" y="3971923"/>
            <a:ext cx="2895600" cy="1622293"/>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kumimoji="1" lang="zh-CN" altLang="en-US" dirty="0">
              <a:solidFill>
                <a:schemeClr val="tx1"/>
              </a:solidFill>
              <a:ea typeface="Segoe UI" pitchFamily="34" charset="0"/>
              <a:cs typeface="Segoe UI" pitchFamily="34" charset="0"/>
            </a:endParaRPr>
          </a:p>
        </p:txBody>
      </p:sp>
      <p:sp>
        <p:nvSpPr>
          <p:cNvPr id="71" name="矩形 70">
            <a:extLst>
              <a:ext uri="{FF2B5EF4-FFF2-40B4-BE49-F238E27FC236}">
                <a16:creationId xmlns:a16="http://schemas.microsoft.com/office/drawing/2014/main" id="{F88C81AD-FB8A-1B47-BE83-3C8D54CD2802}"/>
              </a:ext>
            </a:extLst>
          </p:cNvPr>
          <p:cNvSpPr/>
          <p:nvPr/>
        </p:nvSpPr>
        <p:spPr bwMode="auto">
          <a:xfrm>
            <a:off x="6994903" y="4048459"/>
            <a:ext cx="1294168" cy="671248"/>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bg1"/>
                </a:solidFill>
                <a:ea typeface="Segoe UI" pitchFamily="34" charset="0"/>
                <a:cs typeface="Segoe UI" pitchFamily="34" charset="0"/>
              </a:rPr>
              <a:t>数据结构处理</a:t>
            </a:r>
          </a:p>
        </p:txBody>
      </p:sp>
      <p:grpSp>
        <p:nvGrpSpPr>
          <p:cNvPr id="72" name="组合 71">
            <a:extLst>
              <a:ext uri="{FF2B5EF4-FFF2-40B4-BE49-F238E27FC236}">
                <a16:creationId xmlns:a16="http://schemas.microsoft.com/office/drawing/2014/main" id="{3029C32B-618F-3B41-A961-EDA672F51713}"/>
              </a:ext>
            </a:extLst>
          </p:cNvPr>
          <p:cNvGrpSpPr/>
          <p:nvPr/>
        </p:nvGrpSpPr>
        <p:grpSpPr>
          <a:xfrm>
            <a:off x="5793385" y="4220989"/>
            <a:ext cx="1007424" cy="382629"/>
            <a:chOff x="5474805" y="4787345"/>
            <a:chExt cx="1007424" cy="382629"/>
          </a:xfrm>
        </p:grpSpPr>
        <p:sp>
          <p:nvSpPr>
            <p:cNvPr id="78" name="Rectangle 707">
              <a:extLst>
                <a:ext uri="{FF2B5EF4-FFF2-40B4-BE49-F238E27FC236}">
                  <a16:creationId xmlns:a16="http://schemas.microsoft.com/office/drawing/2014/main" id="{4CFE18B7-BD17-0D4C-B145-7F4E67D47099}"/>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79" name="Rectangle 708">
              <a:extLst>
                <a:ext uri="{FF2B5EF4-FFF2-40B4-BE49-F238E27FC236}">
                  <a16:creationId xmlns:a16="http://schemas.microsoft.com/office/drawing/2014/main" id="{FA88E9E9-59E9-9D4C-916A-C9EF24E6299F}"/>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81" name="Rectangle 709">
              <a:extLst>
                <a:ext uri="{FF2B5EF4-FFF2-40B4-BE49-F238E27FC236}">
                  <a16:creationId xmlns:a16="http://schemas.microsoft.com/office/drawing/2014/main" id="{A2DA03B3-1692-A543-8FCE-310B349C51C7}"/>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普通网卡</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cxnSp>
        <p:nvCxnSpPr>
          <p:cNvPr id="82" name="直线连接符 81">
            <a:extLst>
              <a:ext uri="{FF2B5EF4-FFF2-40B4-BE49-F238E27FC236}">
                <a16:creationId xmlns:a16="http://schemas.microsoft.com/office/drawing/2014/main" id="{0EAB2E72-509B-554E-9964-29DBC4F88CDE}"/>
              </a:ext>
            </a:extLst>
          </p:cNvPr>
          <p:cNvCxnSpPr>
            <a:cxnSpLocks/>
            <a:stCxn id="71" idx="1"/>
            <a:endCxn id="81" idx="3"/>
          </p:cNvCxnSpPr>
          <p:nvPr/>
        </p:nvCxnSpPr>
        <p:spPr>
          <a:xfrm flipH="1" flipV="1">
            <a:off x="6800809" y="4380417"/>
            <a:ext cx="194094" cy="3666"/>
          </a:xfrm>
          <a:prstGeom prst="line">
            <a:avLst/>
          </a:prstGeom>
          <a:ln w="28575">
            <a:headEnd type="none"/>
            <a:tailEnd type="none"/>
          </a:ln>
        </p:spPr>
        <p:style>
          <a:lnRef idx="1">
            <a:schemeClr val="dk1"/>
          </a:lnRef>
          <a:fillRef idx="0">
            <a:schemeClr val="dk1"/>
          </a:fillRef>
          <a:effectRef idx="0">
            <a:schemeClr val="dk1"/>
          </a:effectRef>
          <a:fontRef idx="minor">
            <a:schemeClr val="tx1"/>
          </a:fontRef>
        </p:style>
      </p:cxnSp>
      <p:sp>
        <p:nvSpPr>
          <p:cNvPr id="84" name="文本框 83">
            <a:extLst>
              <a:ext uri="{FF2B5EF4-FFF2-40B4-BE49-F238E27FC236}">
                <a16:creationId xmlns:a16="http://schemas.microsoft.com/office/drawing/2014/main" id="{36F86BD7-BCEA-4447-AFBA-3F8119A2ADA8}"/>
              </a:ext>
            </a:extLst>
          </p:cNvPr>
          <p:cNvSpPr txBox="1"/>
          <p:nvPr/>
        </p:nvSpPr>
        <p:spPr>
          <a:xfrm>
            <a:off x="6205489" y="3389830"/>
            <a:ext cx="1600438" cy="627864"/>
          </a:xfrm>
          <a:prstGeom prst="rect">
            <a:avLst/>
          </a:prstGeom>
          <a:noFill/>
        </p:spPr>
        <p:txBody>
          <a:bodyPr wrap="none" lIns="182880" tIns="146304" rIns="182880" bIns="146304" rtlCol="0">
            <a:spAutoFit/>
          </a:bodyPr>
          <a:lstStyle/>
          <a:p>
            <a:pPr>
              <a:lnSpc>
                <a:spcPct val="90000"/>
              </a:lnSpc>
              <a:spcAft>
                <a:spcPts val="600"/>
              </a:spcAft>
            </a:pPr>
            <a:r>
              <a:rPr kumimoji="1" lang="zh-CN" altLang="en-US" sz="2400" dirty="0">
                <a:gradFill>
                  <a:gsLst>
                    <a:gs pos="2917">
                      <a:schemeClr val="tx1"/>
                    </a:gs>
                    <a:gs pos="30000">
                      <a:schemeClr val="tx1"/>
                    </a:gs>
                  </a:gsLst>
                  <a:lin ang="5400000" scaled="0"/>
                </a:gradFill>
              </a:rPr>
              <a:t>存储节点</a:t>
            </a:r>
          </a:p>
        </p:txBody>
      </p:sp>
      <p:sp>
        <p:nvSpPr>
          <p:cNvPr id="85" name="圆柱体 84">
            <a:extLst>
              <a:ext uri="{FF2B5EF4-FFF2-40B4-BE49-F238E27FC236}">
                <a16:creationId xmlns:a16="http://schemas.microsoft.com/office/drawing/2014/main" id="{5A962BB6-D6E4-FF43-985A-83475A1AC8B0}"/>
              </a:ext>
            </a:extLst>
          </p:cNvPr>
          <p:cNvSpPr/>
          <p:nvPr/>
        </p:nvSpPr>
        <p:spPr bwMode="auto">
          <a:xfrm>
            <a:off x="6873081" y="4908418"/>
            <a:ext cx="1523999" cy="585924"/>
          </a:xfrm>
          <a:prstGeom prst="can">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600" dirty="0">
                <a:gradFill>
                  <a:gsLst>
                    <a:gs pos="0">
                      <a:srgbClr val="FFFFFF"/>
                    </a:gs>
                    <a:gs pos="100000">
                      <a:srgbClr val="FFFFFF"/>
                    </a:gs>
                  </a:gsLst>
                  <a:lin ang="5400000" scaled="0"/>
                </a:gradFill>
                <a:ea typeface="Segoe UI" pitchFamily="34" charset="0"/>
                <a:cs typeface="Segoe UI" pitchFamily="34" charset="0"/>
              </a:rPr>
              <a:t>内存 </a:t>
            </a:r>
            <a:r>
              <a:rPr kumimoji="1" lang="en-US" altLang="zh-CN" sz="1600" dirty="0">
                <a:gradFill>
                  <a:gsLst>
                    <a:gs pos="0">
                      <a:srgbClr val="FFFFFF"/>
                    </a:gs>
                    <a:gs pos="100000">
                      <a:srgbClr val="FFFFFF"/>
                    </a:gs>
                  </a:gsLst>
                  <a:lin ang="5400000" scaled="0"/>
                </a:gradFill>
                <a:ea typeface="Segoe UI" pitchFamily="34" charset="0"/>
                <a:cs typeface="Segoe UI" pitchFamily="34" charset="0"/>
              </a:rPr>
              <a:t>/</a:t>
            </a:r>
            <a:r>
              <a:rPr kumimoji="1" lang="zh-CN" altLang="en-US" sz="1600" dirty="0">
                <a:gradFill>
                  <a:gsLst>
                    <a:gs pos="0">
                      <a:srgbClr val="FFFFFF"/>
                    </a:gs>
                    <a:gs pos="100000">
                      <a:srgbClr val="FFFFFF"/>
                    </a:gs>
                  </a:gsLst>
                  <a:lin ang="5400000" scaled="0"/>
                </a:gradFill>
                <a:ea typeface="Segoe UI" pitchFamily="34" charset="0"/>
                <a:cs typeface="Segoe UI" pitchFamily="34" charset="0"/>
              </a:rPr>
              <a:t> </a:t>
            </a:r>
            <a:r>
              <a:rPr kumimoji="1" lang="en-US" altLang="zh-CN" sz="1600" dirty="0">
                <a:gradFill>
                  <a:gsLst>
                    <a:gs pos="0">
                      <a:srgbClr val="FFFFFF"/>
                    </a:gs>
                    <a:gs pos="100000">
                      <a:srgbClr val="FFFFFF"/>
                    </a:gs>
                  </a:gsLst>
                  <a:lin ang="5400000" scaled="0"/>
                </a:gradFill>
                <a:ea typeface="Segoe UI" pitchFamily="34" charset="0"/>
                <a:cs typeface="Segoe UI" pitchFamily="34" charset="0"/>
              </a:rPr>
              <a:t>Flash</a:t>
            </a:r>
            <a:endParaRPr kumimoji="1" lang="zh-CN" altLang="en-US" sz="1600" dirty="0">
              <a:gradFill>
                <a:gsLst>
                  <a:gs pos="0">
                    <a:srgbClr val="FFFFFF"/>
                  </a:gs>
                  <a:gs pos="100000">
                    <a:srgbClr val="FFFFFF"/>
                  </a:gs>
                </a:gsLst>
                <a:lin ang="5400000" scaled="0"/>
              </a:gradFill>
              <a:ea typeface="Segoe UI" pitchFamily="34" charset="0"/>
              <a:cs typeface="Segoe UI" pitchFamily="34" charset="0"/>
            </a:endParaRPr>
          </a:p>
        </p:txBody>
      </p:sp>
      <p:cxnSp>
        <p:nvCxnSpPr>
          <p:cNvPr id="86" name="直线连接符 85">
            <a:extLst>
              <a:ext uri="{FF2B5EF4-FFF2-40B4-BE49-F238E27FC236}">
                <a16:creationId xmlns:a16="http://schemas.microsoft.com/office/drawing/2014/main" id="{31D5C6D7-FD11-634B-AC2E-A5B232A62CEF}"/>
              </a:ext>
            </a:extLst>
          </p:cNvPr>
          <p:cNvCxnSpPr>
            <a:cxnSpLocks/>
            <a:stCxn id="71" idx="2"/>
            <a:endCxn id="85" idx="1"/>
          </p:cNvCxnSpPr>
          <p:nvPr/>
        </p:nvCxnSpPr>
        <p:spPr>
          <a:xfrm flipH="1">
            <a:off x="7635081" y="4719707"/>
            <a:ext cx="6906" cy="188711"/>
          </a:xfrm>
          <a:prstGeom prst="line">
            <a:avLst/>
          </a:prstGeom>
          <a:ln w="28575">
            <a:headEnd type="none"/>
            <a:tailEnd type="none"/>
          </a:ln>
        </p:spPr>
        <p:style>
          <a:lnRef idx="1">
            <a:schemeClr val="dk1"/>
          </a:lnRef>
          <a:fillRef idx="0">
            <a:schemeClr val="dk1"/>
          </a:fillRef>
          <a:effectRef idx="0">
            <a:schemeClr val="dk1"/>
          </a:effectRef>
          <a:fontRef idx="minor">
            <a:schemeClr val="tx1"/>
          </a:fontRef>
        </p:style>
      </p:cxnSp>
      <p:cxnSp>
        <p:nvCxnSpPr>
          <p:cNvPr id="40" name="直线连接符 39">
            <a:extLst>
              <a:ext uri="{FF2B5EF4-FFF2-40B4-BE49-F238E27FC236}">
                <a16:creationId xmlns:a16="http://schemas.microsoft.com/office/drawing/2014/main" id="{AC100840-66DE-5D44-A3A7-E349F5034295}"/>
              </a:ext>
            </a:extLst>
          </p:cNvPr>
          <p:cNvCxnSpPr>
            <a:cxnSpLocks/>
          </p:cNvCxnSpPr>
          <p:nvPr/>
        </p:nvCxnSpPr>
        <p:spPr>
          <a:xfrm>
            <a:off x="5226245" y="4395225"/>
            <a:ext cx="585899"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62452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85FA170-A7D6-4244-A4FB-0769430095AF}"/>
              </a:ext>
            </a:extLst>
          </p:cNvPr>
          <p:cNvSpPr>
            <a:spLocks noGrp="1"/>
          </p:cNvSpPr>
          <p:nvPr>
            <p:ph type="title"/>
          </p:nvPr>
        </p:nvSpPr>
        <p:spPr/>
        <p:txBody>
          <a:bodyPr/>
          <a:lstStyle/>
          <a:p>
            <a:r>
              <a:rPr kumimoji="1" lang="en-US" altLang="zh-CN" dirty="0"/>
              <a:t>2.2.</a:t>
            </a:r>
            <a:r>
              <a:rPr kumimoji="1" lang="zh-CN" altLang="en-US" dirty="0"/>
              <a:t> 数据结构处理加速</a:t>
            </a:r>
          </a:p>
        </p:txBody>
      </p:sp>
      <p:sp>
        <p:nvSpPr>
          <p:cNvPr id="4" name="矩形 3">
            <a:extLst>
              <a:ext uri="{FF2B5EF4-FFF2-40B4-BE49-F238E27FC236}">
                <a16:creationId xmlns:a16="http://schemas.microsoft.com/office/drawing/2014/main" id="{41699EDC-D717-4343-AD5A-528E0DE0DFD6}"/>
              </a:ext>
            </a:extLst>
          </p:cNvPr>
          <p:cNvSpPr/>
          <p:nvPr/>
        </p:nvSpPr>
        <p:spPr bwMode="auto">
          <a:xfrm>
            <a:off x="186240" y="2089017"/>
            <a:ext cx="4648200" cy="4075236"/>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tx1"/>
                </a:solidFill>
                <a:ea typeface="Segoe UI" pitchFamily="34" charset="0"/>
                <a:cs typeface="Segoe UI" pitchFamily="34" charset="0"/>
              </a:rPr>
              <a:t>虚拟机监视器（</a:t>
            </a:r>
            <a:r>
              <a:rPr kumimoji="1" lang="en-US" altLang="zh-CN" dirty="0">
                <a:solidFill>
                  <a:schemeClr val="tx1"/>
                </a:solidFill>
                <a:ea typeface="Segoe UI" pitchFamily="34" charset="0"/>
                <a:cs typeface="Segoe UI" pitchFamily="34" charset="0"/>
              </a:rPr>
              <a:t>Hypervisor</a:t>
            </a:r>
            <a:r>
              <a:rPr kumimoji="1" lang="zh-CN" altLang="en-US" dirty="0">
                <a:solidFill>
                  <a:schemeClr val="tx1"/>
                </a:solidFill>
                <a:ea typeface="Segoe UI" pitchFamily="34" charset="0"/>
                <a:cs typeface="Segoe UI" pitchFamily="34" charset="0"/>
              </a:rPr>
              <a:t>）</a:t>
            </a:r>
          </a:p>
        </p:txBody>
      </p:sp>
      <p:sp>
        <p:nvSpPr>
          <p:cNvPr id="5" name="矩形 4">
            <a:extLst>
              <a:ext uri="{FF2B5EF4-FFF2-40B4-BE49-F238E27FC236}">
                <a16:creationId xmlns:a16="http://schemas.microsoft.com/office/drawing/2014/main" id="{C72016F9-69CC-6A48-B8A7-BD2AEBB2A424}"/>
              </a:ext>
            </a:extLst>
          </p:cNvPr>
          <p:cNvSpPr/>
          <p:nvPr/>
        </p:nvSpPr>
        <p:spPr bwMode="auto">
          <a:xfrm>
            <a:off x="338640" y="2689365"/>
            <a:ext cx="1269556" cy="139803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tx1"/>
                </a:solidFill>
                <a:ea typeface="Segoe UI" pitchFamily="34" charset="0"/>
                <a:cs typeface="Segoe UI" pitchFamily="34" charset="0"/>
              </a:rPr>
              <a:t>虚拟机</a:t>
            </a:r>
            <a:r>
              <a:rPr kumimoji="1" lang="en-US" altLang="zh-CN" dirty="0">
                <a:solidFill>
                  <a:schemeClr val="tx1"/>
                </a:solidFill>
                <a:ea typeface="Segoe UI" pitchFamily="34" charset="0"/>
                <a:cs typeface="Segoe UI" pitchFamily="34" charset="0"/>
              </a:rPr>
              <a:t>1</a:t>
            </a:r>
            <a:endParaRPr kumimoji="1" lang="zh-CN" altLang="en-US" dirty="0">
              <a:solidFill>
                <a:schemeClr val="tx1"/>
              </a:solidFill>
              <a:ea typeface="Segoe UI" pitchFamily="34" charset="0"/>
              <a:cs typeface="Segoe UI" pitchFamily="34" charset="0"/>
            </a:endParaRPr>
          </a:p>
        </p:txBody>
      </p:sp>
      <p:sp>
        <p:nvSpPr>
          <p:cNvPr id="6" name="矩形 5">
            <a:extLst>
              <a:ext uri="{FF2B5EF4-FFF2-40B4-BE49-F238E27FC236}">
                <a16:creationId xmlns:a16="http://schemas.microsoft.com/office/drawing/2014/main" id="{9E3FF171-0B31-5741-BF32-942D7FCB9116}"/>
              </a:ext>
            </a:extLst>
          </p:cNvPr>
          <p:cNvSpPr/>
          <p:nvPr/>
        </p:nvSpPr>
        <p:spPr bwMode="auto">
          <a:xfrm>
            <a:off x="1862640" y="2685599"/>
            <a:ext cx="1269556" cy="141067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tx1"/>
                </a:solidFill>
                <a:ea typeface="Segoe UI" pitchFamily="34" charset="0"/>
                <a:cs typeface="Segoe UI" pitchFamily="34" charset="0"/>
              </a:rPr>
              <a:t>虚拟机</a:t>
            </a:r>
            <a:r>
              <a:rPr kumimoji="1" lang="en-US" altLang="zh-CN" dirty="0">
                <a:solidFill>
                  <a:schemeClr val="tx1"/>
                </a:solidFill>
                <a:ea typeface="Segoe UI" pitchFamily="34" charset="0"/>
                <a:cs typeface="Segoe UI" pitchFamily="34" charset="0"/>
              </a:rPr>
              <a:t>2</a:t>
            </a:r>
            <a:endParaRPr kumimoji="1" lang="zh-CN" altLang="en-US" dirty="0">
              <a:solidFill>
                <a:schemeClr val="tx1"/>
              </a:solidFill>
              <a:ea typeface="Segoe UI" pitchFamily="34" charset="0"/>
              <a:cs typeface="Segoe UI" pitchFamily="34" charset="0"/>
            </a:endParaRPr>
          </a:p>
        </p:txBody>
      </p:sp>
      <p:sp>
        <p:nvSpPr>
          <p:cNvPr id="7" name="矩形 6">
            <a:extLst>
              <a:ext uri="{FF2B5EF4-FFF2-40B4-BE49-F238E27FC236}">
                <a16:creationId xmlns:a16="http://schemas.microsoft.com/office/drawing/2014/main" id="{EE7B7FF7-F5E9-944E-A09C-5BB4285AB5A9}"/>
              </a:ext>
            </a:extLst>
          </p:cNvPr>
          <p:cNvSpPr/>
          <p:nvPr/>
        </p:nvSpPr>
        <p:spPr bwMode="auto">
          <a:xfrm>
            <a:off x="3419682" y="2685599"/>
            <a:ext cx="1262358" cy="140180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tx1"/>
                </a:solidFill>
                <a:ea typeface="Segoe UI" pitchFamily="34" charset="0"/>
                <a:cs typeface="Segoe UI" pitchFamily="34" charset="0"/>
              </a:rPr>
              <a:t>虚拟机</a:t>
            </a:r>
            <a:r>
              <a:rPr kumimoji="1" lang="en-US" altLang="zh-CN" dirty="0">
                <a:solidFill>
                  <a:schemeClr val="tx1"/>
                </a:solidFill>
                <a:ea typeface="Segoe UI" pitchFamily="34" charset="0"/>
                <a:cs typeface="Segoe UI" pitchFamily="34" charset="0"/>
              </a:rPr>
              <a:t>3</a:t>
            </a:r>
            <a:endParaRPr kumimoji="1" lang="zh-CN" altLang="en-US" dirty="0">
              <a:solidFill>
                <a:schemeClr val="tx1"/>
              </a:solidFill>
              <a:ea typeface="Segoe UI" pitchFamily="34" charset="0"/>
              <a:cs typeface="Segoe UI" pitchFamily="34" charset="0"/>
            </a:endParaRPr>
          </a:p>
        </p:txBody>
      </p:sp>
      <p:sp>
        <p:nvSpPr>
          <p:cNvPr id="8" name="文本框 7">
            <a:extLst>
              <a:ext uri="{FF2B5EF4-FFF2-40B4-BE49-F238E27FC236}">
                <a16:creationId xmlns:a16="http://schemas.microsoft.com/office/drawing/2014/main" id="{8E30DD09-FC59-9042-91CF-EE25BFEA1BF4}"/>
              </a:ext>
            </a:extLst>
          </p:cNvPr>
          <p:cNvSpPr txBox="1"/>
          <p:nvPr/>
        </p:nvSpPr>
        <p:spPr>
          <a:xfrm>
            <a:off x="1640918" y="1534290"/>
            <a:ext cx="1600438" cy="627864"/>
          </a:xfrm>
          <a:prstGeom prst="rect">
            <a:avLst/>
          </a:prstGeom>
          <a:noFill/>
        </p:spPr>
        <p:txBody>
          <a:bodyPr wrap="none" lIns="182880" tIns="146304" rIns="182880" bIns="146304" rtlCol="0">
            <a:spAutoFit/>
          </a:bodyPr>
          <a:lstStyle/>
          <a:p>
            <a:pPr>
              <a:lnSpc>
                <a:spcPct val="90000"/>
              </a:lnSpc>
              <a:spcAft>
                <a:spcPts val="600"/>
              </a:spcAft>
            </a:pPr>
            <a:r>
              <a:rPr kumimoji="1" lang="zh-CN" altLang="en-US" sz="2400" dirty="0">
                <a:gradFill>
                  <a:gsLst>
                    <a:gs pos="2917">
                      <a:schemeClr val="tx1"/>
                    </a:gs>
                    <a:gs pos="30000">
                      <a:schemeClr val="tx1"/>
                    </a:gs>
                  </a:gsLst>
                  <a:lin ang="5400000" scaled="0"/>
                </a:gradFill>
              </a:rPr>
              <a:t>计算节点</a:t>
            </a:r>
          </a:p>
        </p:txBody>
      </p:sp>
      <p:grpSp>
        <p:nvGrpSpPr>
          <p:cNvPr id="13" name="组合 12">
            <a:extLst>
              <a:ext uri="{FF2B5EF4-FFF2-40B4-BE49-F238E27FC236}">
                <a16:creationId xmlns:a16="http://schemas.microsoft.com/office/drawing/2014/main" id="{9B6E3871-48DE-CC42-A170-673BFD358DEE}"/>
              </a:ext>
            </a:extLst>
          </p:cNvPr>
          <p:cNvGrpSpPr/>
          <p:nvPr/>
        </p:nvGrpSpPr>
        <p:grpSpPr>
          <a:xfrm>
            <a:off x="2151041" y="4656703"/>
            <a:ext cx="2554053" cy="1415394"/>
            <a:chOff x="5474805" y="4787345"/>
            <a:chExt cx="1007424" cy="382629"/>
          </a:xfrm>
        </p:grpSpPr>
        <p:sp>
          <p:nvSpPr>
            <p:cNvPr id="14" name="Rectangle 707">
              <a:extLst>
                <a:ext uri="{FF2B5EF4-FFF2-40B4-BE49-F238E27FC236}">
                  <a16:creationId xmlns:a16="http://schemas.microsoft.com/office/drawing/2014/main" id="{347BAB7E-53D8-DE43-B759-E83FD7B33131}"/>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5" name="Rectangle 708">
              <a:extLst>
                <a:ext uri="{FF2B5EF4-FFF2-40B4-BE49-F238E27FC236}">
                  <a16:creationId xmlns:a16="http://schemas.microsoft.com/office/drawing/2014/main" id="{A1BD0F60-ED0D-1F48-A769-884F00BD122B}"/>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6" name="Rectangle 709">
              <a:extLst>
                <a:ext uri="{FF2B5EF4-FFF2-40B4-BE49-F238E27FC236}">
                  <a16:creationId xmlns:a16="http://schemas.microsoft.com/office/drawing/2014/main" id="{71F46788-52EB-A241-9052-27D039355539}"/>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可编程网卡</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cxnSp>
        <p:nvCxnSpPr>
          <p:cNvPr id="17" name="直线连接符 16">
            <a:extLst>
              <a:ext uri="{FF2B5EF4-FFF2-40B4-BE49-F238E27FC236}">
                <a16:creationId xmlns:a16="http://schemas.microsoft.com/office/drawing/2014/main" id="{FD1FEB14-1E1C-B643-B8FF-7CA96CB19B9A}"/>
              </a:ext>
            </a:extLst>
          </p:cNvPr>
          <p:cNvCxnSpPr>
            <a:cxnSpLocks/>
            <a:stCxn id="46" idx="2"/>
            <a:endCxn id="16" idx="0"/>
          </p:cNvCxnSpPr>
          <p:nvPr/>
        </p:nvCxnSpPr>
        <p:spPr>
          <a:xfrm>
            <a:off x="973418" y="4248940"/>
            <a:ext cx="2454650" cy="407763"/>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id="{C4156027-78D1-F442-B1CA-29A93C683DCD}"/>
              </a:ext>
            </a:extLst>
          </p:cNvPr>
          <p:cNvSpPr/>
          <p:nvPr/>
        </p:nvSpPr>
        <p:spPr bwMode="auto">
          <a:xfrm>
            <a:off x="5596439" y="2072641"/>
            <a:ext cx="3391483" cy="1326603"/>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kumimoji="1" lang="zh-CN" altLang="en-US" dirty="0">
              <a:solidFill>
                <a:schemeClr val="tx1"/>
              </a:solidFill>
              <a:ea typeface="Segoe UI" pitchFamily="34" charset="0"/>
              <a:cs typeface="Segoe UI" pitchFamily="34" charset="0"/>
            </a:endParaRPr>
          </a:p>
        </p:txBody>
      </p:sp>
      <p:sp>
        <p:nvSpPr>
          <p:cNvPr id="27" name="文本框 26">
            <a:extLst>
              <a:ext uri="{FF2B5EF4-FFF2-40B4-BE49-F238E27FC236}">
                <a16:creationId xmlns:a16="http://schemas.microsoft.com/office/drawing/2014/main" id="{6F8C3AE0-F4B6-3543-A91A-72AC43501B18}"/>
              </a:ext>
            </a:extLst>
          </p:cNvPr>
          <p:cNvSpPr txBox="1"/>
          <p:nvPr/>
        </p:nvSpPr>
        <p:spPr>
          <a:xfrm>
            <a:off x="6491843" y="1516062"/>
            <a:ext cx="1600438" cy="627864"/>
          </a:xfrm>
          <a:prstGeom prst="rect">
            <a:avLst/>
          </a:prstGeom>
          <a:noFill/>
        </p:spPr>
        <p:txBody>
          <a:bodyPr wrap="none" lIns="182880" tIns="146304" rIns="182880" bIns="146304" rtlCol="0">
            <a:spAutoFit/>
          </a:bodyPr>
          <a:lstStyle/>
          <a:p>
            <a:pPr>
              <a:lnSpc>
                <a:spcPct val="90000"/>
              </a:lnSpc>
              <a:spcAft>
                <a:spcPts val="600"/>
              </a:spcAft>
            </a:pPr>
            <a:r>
              <a:rPr kumimoji="1" lang="zh-CN" altLang="en-US" sz="2400" dirty="0">
                <a:gradFill>
                  <a:gsLst>
                    <a:gs pos="2917">
                      <a:schemeClr val="tx1"/>
                    </a:gs>
                    <a:gs pos="30000">
                      <a:schemeClr val="tx1"/>
                    </a:gs>
                  </a:gsLst>
                  <a:lin ang="5400000" scaled="0"/>
                </a:gradFill>
              </a:rPr>
              <a:t>网络节点</a:t>
            </a:r>
          </a:p>
        </p:txBody>
      </p:sp>
      <p:sp>
        <p:nvSpPr>
          <p:cNvPr id="28" name="矩形 27">
            <a:extLst>
              <a:ext uri="{FF2B5EF4-FFF2-40B4-BE49-F238E27FC236}">
                <a16:creationId xmlns:a16="http://schemas.microsoft.com/office/drawing/2014/main" id="{816EE83A-6DE0-0D45-94B0-A51E9EDDBC02}"/>
              </a:ext>
            </a:extLst>
          </p:cNvPr>
          <p:cNvSpPr/>
          <p:nvPr/>
        </p:nvSpPr>
        <p:spPr bwMode="auto">
          <a:xfrm>
            <a:off x="5607244" y="3971923"/>
            <a:ext cx="3380677" cy="1993928"/>
          </a:xfrm>
          <a:prstGeom prst="rect">
            <a:avLst/>
          </a:prstGeom>
          <a:ln>
            <a:solidFill>
              <a:srgbClr val="C0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kumimoji="1" lang="zh-CN" altLang="en-US" dirty="0">
              <a:solidFill>
                <a:schemeClr val="tx1"/>
              </a:solidFill>
              <a:ea typeface="Segoe UI" pitchFamily="34" charset="0"/>
              <a:cs typeface="Segoe UI" pitchFamily="34" charset="0"/>
            </a:endParaRPr>
          </a:p>
        </p:txBody>
      </p:sp>
      <p:sp>
        <p:nvSpPr>
          <p:cNvPr id="35" name="文本框 34">
            <a:extLst>
              <a:ext uri="{FF2B5EF4-FFF2-40B4-BE49-F238E27FC236}">
                <a16:creationId xmlns:a16="http://schemas.microsoft.com/office/drawing/2014/main" id="{A090B965-4622-554E-9F62-479B3AE7A304}"/>
              </a:ext>
            </a:extLst>
          </p:cNvPr>
          <p:cNvSpPr txBox="1"/>
          <p:nvPr/>
        </p:nvSpPr>
        <p:spPr>
          <a:xfrm>
            <a:off x="6491843" y="3389830"/>
            <a:ext cx="1600438" cy="627864"/>
          </a:xfrm>
          <a:prstGeom prst="rect">
            <a:avLst/>
          </a:prstGeom>
          <a:noFill/>
        </p:spPr>
        <p:txBody>
          <a:bodyPr wrap="none" lIns="182880" tIns="146304" rIns="182880" bIns="146304" rtlCol="0">
            <a:spAutoFit/>
          </a:bodyPr>
          <a:lstStyle/>
          <a:p>
            <a:pPr>
              <a:lnSpc>
                <a:spcPct val="90000"/>
              </a:lnSpc>
              <a:spcAft>
                <a:spcPts val="600"/>
              </a:spcAft>
            </a:pPr>
            <a:r>
              <a:rPr kumimoji="1" lang="zh-CN" altLang="en-US" sz="2400" dirty="0">
                <a:solidFill>
                  <a:srgbClr val="C00000"/>
                </a:solidFill>
              </a:rPr>
              <a:t>存储节点</a:t>
            </a:r>
          </a:p>
        </p:txBody>
      </p:sp>
      <p:sp>
        <p:nvSpPr>
          <p:cNvPr id="36" name="圆柱体 35">
            <a:extLst>
              <a:ext uri="{FF2B5EF4-FFF2-40B4-BE49-F238E27FC236}">
                <a16:creationId xmlns:a16="http://schemas.microsoft.com/office/drawing/2014/main" id="{4127415D-FA8B-9C4A-84FA-2001152D2608}"/>
              </a:ext>
            </a:extLst>
          </p:cNvPr>
          <p:cNvSpPr/>
          <p:nvPr/>
        </p:nvSpPr>
        <p:spPr bwMode="auto">
          <a:xfrm>
            <a:off x="6453460" y="5227241"/>
            <a:ext cx="1523999" cy="585924"/>
          </a:xfrm>
          <a:prstGeom prst="can">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600" dirty="0">
                <a:gradFill>
                  <a:gsLst>
                    <a:gs pos="0">
                      <a:srgbClr val="FFFFFF"/>
                    </a:gs>
                    <a:gs pos="100000">
                      <a:srgbClr val="FFFFFF"/>
                    </a:gs>
                  </a:gsLst>
                  <a:lin ang="5400000" scaled="0"/>
                </a:gradFill>
                <a:ea typeface="Segoe UI" pitchFamily="34" charset="0"/>
                <a:cs typeface="Segoe UI" pitchFamily="34" charset="0"/>
              </a:rPr>
              <a:t>内存 </a:t>
            </a:r>
            <a:r>
              <a:rPr kumimoji="1" lang="en-US" altLang="zh-CN" sz="1600" dirty="0">
                <a:gradFill>
                  <a:gsLst>
                    <a:gs pos="0">
                      <a:srgbClr val="FFFFFF"/>
                    </a:gs>
                    <a:gs pos="100000">
                      <a:srgbClr val="FFFFFF"/>
                    </a:gs>
                  </a:gsLst>
                  <a:lin ang="5400000" scaled="0"/>
                </a:gradFill>
                <a:ea typeface="Segoe UI" pitchFamily="34" charset="0"/>
                <a:cs typeface="Segoe UI" pitchFamily="34" charset="0"/>
              </a:rPr>
              <a:t>/</a:t>
            </a:r>
            <a:r>
              <a:rPr kumimoji="1" lang="zh-CN" altLang="en-US" sz="1600" dirty="0">
                <a:gradFill>
                  <a:gsLst>
                    <a:gs pos="0">
                      <a:srgbClr val="FFFFFF"/>
                    </a:gs>
                    <a:gs pos="100000">
                      <a:srgbClr val="FFFFFF"/>
                    </a:gs>
                  </a:gsLst>
                  <a:lin ang="5400000" scaled="0"/>
                </a:gradFill>
                <a:ea typeface="Segoe UI" pitchFamily="34" charset="0"/>
                <a:cs typeface="Segoe UI" pitchFamily="34" charset="0"/>
              </a:rPr>
              <a:t> </a:t>
            </a:r>
            <a:r>
              <a:rPr kumimoji="1" lang="en-US" altLang="zh-CN" sz="1600" dirty="0">
                <a:gradFill>
                  <a:gsLst>
                    <a:gs pos="0">
                      <a:srgbClr val="FFFFFF"/>
                    </a:gs>
                    <a:gs pos="100000">
                      <a:srgbClr val="FFFFFF"/>
                    </a:gs>
                  </a:gsLst>
                  <a:lin ang="5400000" scaled="0"/>
                </a:gradFill>
                <a:ea typeface="Segoe UI" pitchFamily="34" charset="0"/>
                <a:cs typeface="Segoe UI" pitchFamily="34" charset="0"/>
              </a:rPr>
              <a:t>Flash</a:t>
            </a:r>
            <a:endParaRPr kumimoji="1" lang="zh-CN" altLang="en-US" sz="1600" dirty="0">
              <a:gradFill>
                <a:gsLst>
                  <a:gs pos="0">
                    <a:srgbClr val="FFFFFF"/>
                  </a:gs>
                  <a:gs pos="100000">
                    <a:srgbClr val="FFFFFF"/>
                  </a:gs>
                </a:gsLst>
                <a:lin ang="5400000" scaled="0"/>
              </a:gradFill>
              <a:ea typeface="Segoe UI" pitchFamily="34" charset="0"/>
              <a:cs typeface="Segoe UI" pitchFamily="34" charset="0"/>
            </a:endParaRPr>
          </a:p>
        </p:txBody>
      </p:sp>
      <p:cxnSp>
        <p:nvCxnSpPr>
          <p:cNvPr id="37" name="直线连接符 36">
            <a:extLst>
              <a:ext uri="{FF2B5EF4-FFF2-40B4-BE49-F238E27FC236}">
                <a16:creationId xmlns:a16="http://schemas.microsoft.com/office/drawing/2014/main" id="{EB6FC09E-32F8-9340-8777-4C3CEBAF16D9}"/>
              </a:ext>
            </a:extLst>
          </p:cNvPr>
          <p:cNvCxnSpPr>
            <a:cxnSpLocks/>
            <a:stCxn id="92" idx="2"/>
            <a:endCxn id="36" idx="1"/>
          </p:cNvCxnSpPr>
          <p:nvPr/>
        </p:nvCxnSpPr>
        <p:spPr>
          <a:xfrm>
            <a:off x="7203172" y="4859583"/>
            <a:ext cx="12288" cy="367658"/>
          </a:xfrm>
          <a:prstGeom prst="line">
            <a:avLst/>
          </a:prstGeom>
          <a:ln w="28575">
            <a:solidFill>
              <a:srgbClr val="C00000"/>
            </a:solidFill>
            <a:headEnd type="none"/>
            <a:tailEnd type="none"/>
          </a:ln>
        </p:spPr>
        <p:style>
          <a:lnRef idx="1">
            <a:schemeClr val="dk1"/>
          </a:lnRef>
          <a:fillRef idx="0">
            <a:schemeClr val="dk1"/>
          </a:fillRef>
          <a:effectRef idx="0">
            <a:schemeClr val="dk1"/>
          </a:effectRef>
          <a:fontRef idx="minor">
            <a:schemeClr val="tx1"/>
          </a:fontRef>
        </p:style>
      </p:cxnSp>
      <p:cxnSp>
        <p:nvCxnSpPr>
          <p:cNvPr id="38" name="直线连接符 37">
            <a:extLst>
              <a:ext uri="{FF2B5EF4-FFF2-40B4-BE49-F238E27FC236}">
                <a16:creationId xmlns:a16="http://schemas.microsoft.com/office/drawing/2014/main" id="{699009B9-16FB-EE4F-A79D-15E86B980453}"/>
              </a:ext>
            </a:extLst>
          </p:cNvPr>
          <p:cNvCxnSpPr>
            <a:cxnSpLocks/>
          </p:cNvCxnSpPr>
          <p:nvPr/>
        </p:nvCxnSpPr>
        <p:spPr>
          <a:xfrm>
            <a:off x="5200956" y="2685599"/>
            <a:ext cx="25056" cy="3511315"/>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直线连接符 38">
            <a:extLst>
              <a:ext uri="{FF2B5EF4-FFF2-40B4-BE49-F238E27FC236}">
                <a16:creationId xmlns:a16="http://schemas.microsoft.com/office/drawing/2014/main" id="{FDE27BF1-6B6B-6548-9FC2-DB660E4DBA2D}"/>
              </a:ext>
            </a:extLst>
          </p:cNvPr>
          <p:cNvCxnSpPr>
            <a:cxnSpLocks/>
            <a:endCxn id="76" idx="1"/>
          </p:cNvCxnSpPr>
          <p:nvPr/>
        </p:nvCxnSpPr>
        <p:spPr>
          <a:xfrm>
            <a:off x="5200956" y="2666277"/>
            <a:ext cx="498791"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直线连接符 39">
            <a:extLst>
              <a:ext uri="{FF2B5EF4-FFF2-40B4-BE49-F238E27FC236}">
                <a16:creationId xmlns:a16="http://schemas.microsoft.com/office/drawing/2014/main" id="{AC100840-66DE-5D44-A3A7-E349F5034295}"/>
              </a:ext>
            </a:extLst>
          </p:cNvPr>
          <p:cNvCxnSpPr>
            <a:cxnSpLocks/>
          </p:cNvCxnSpPr>
          <p:nvPr/>
        </p:nvCxnSpPr>
        <p:spPr>
          <a:xfrm>
            <a:off x="5226245" y="4395225"/>
            <a:ext cx="585899"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直线连接符 40">
            <a:extLst>
              <a:ext uri="{FF2B5EF4-FFF2-40B4-BE49-F238E27FC236}">
                <a16:creationId xmlns:a16="http://schemas.microsoft.com/office/drawing/2014/main" id="{053E5016-1A76-0E44-B8FB-FFA0F4C5B442}"/>
              </a:ext>
            </a:extLst>
          </p:cNvPr>
          <p:cNvCxnSpPr>
            <a:cxnSpLocks/>
            <a:stCxn id="16" idx="3"/>
          </p:cNvCxnSpPr>
          <p:nvPr/>
        </p:nvCxnSpPr>
        <p:spPr>
          <a:xfrm>
            <a:off x="4705094" y="5246448"/>
            <a:ext cx="510346" cy="3414"/>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34741ED5-C422-D143-9856-78114124040C}"/>
              </a:ext>
            </a:extLst>
          </p:cNvPr>
          <p:cNvSpPr txBox="1"/>
          <p:nvPr/>
        </p:nvSpPr>
        <p:spPr>
          <a:xfrm>
            <a:off x="4012231" y="6204079"/>
            <a:ext cx="1600438" cy="517065"/>
          </a:xfrm>
          <a:prstGeom prst="rect">
            <a:avLst/>
          </a:prstGeom>
          <a:noFill/>
        </p:spPr>
        <p:txBody>
          <a:bodyPr wrap="none" lIns="182880" tIns="146304" rIns="182880" bIns="146304" rtlCol="0">
            <a:spAutoFit/>
          </a:bodyPr>
          <a:lstStyle/>
          <a:p>
            <a:pPr>
              <a:lnSpc>
                <a:spcPct val="90000"/>
              </a:lnSpc>
              <a:spcAft>
                <a:spcPts val="600"/>
              </a:spcAft>
            </a:pPr>
            <a:r>
              <a:rPr kumimoji="1" lang="zh-CN" altLang="en-US" sz="1600" dirty="0">
                <a:gradFill>
                  <a:gsLst>
                    <a:gs pos="2917">
                      <a:schemeClr val="tx1"/>
                    </a:gs>
                    <a:gs pos="30000">
                      <a:schemeClr val="tx1"/>
                    </a:gs>
                  </a:gsLst>
                  <a:lin ang="5400000" scaled="0"/>
                </a:gradFill>
              </a:rPr>
              <a:t>数据中心网络</a:t>
            </a:r>
          </a:p>
        </p:txBody>
      </p:sp>
      <p:grpSp>
        <p:nvGrpSpPr>
          <p:cNvPr id="43" name="组合 42">
            <a:extLst>
              <a:ext uri="{FF2B5EF4-FFF2-40B4-BE49-F238E27FC236}">
                <a16:creationId xmlns:a16="http://schemas.microsoft.com/office/drawing/2014/main" id="{729395D1-C270-6146-AE0A-D8B605E5F6C3}"/>
              </a:ext>
            </a:extLst>
          </p:cNvPr>
          <p:cNvGrpSpPr/>
          <p:nvPr/>
        </p:nvGrpSpPr>
        <p:grpSpPr>
          <a:xfrm>
            <a:off x="469706" y="3930084"/>
            <a:ext cx="1007424" cy="382629"/>
            <a:chOff x="5474805" y="4787345"/>
            <a:chExt cx="1007424" cy="382629"/>
          </a:xfrm>
        </p:grpSpPr>
        <p:sp>
          <p:nvSpPr>
            <p:cNvPr id="44" name="Rectangle 707">
              <a:extLst>
                <a:ext uri="{FF2B5EF4-FFF2-40B4-BE49-F238E27FC236}">
                  <a16:creationId xmlns:a16="http://schemas.microsoft.com/office/drawing/2014/main" id="{52ABBC01-8DE7-DC43-9B47-05084A8306E0}"/>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45" name="Rectangle 708">
              <a:extLst>
                <a:ext uri="{FF2B5EF4-FFF2-40B4-BE49-F238E27FC236}">
                  <a16:creationId xmlns:a16="http://schemas.microsoft.com/office/drawing/2014/main" id="{0E3AB0A8-96FE-0D43-A759-BCD111D6E1B0}"/>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46" name="Rectangle 709">
              <a:extLst>
                <a:ext uri="{FF2B5EF4-FFF2-40B4-BE49-F238E27FC236}">
                  <a16:creationId xmlns:a16="http://schemas.microsoft.com/office/drawing/2014/main" id="{792B73F7-B99B-344C-96D3-D0FFD3F066F7}"/>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虚拟网卡</a:t>
              </a:r>
              <a:r>
                <a:rPr lang="en-US" altLang="zh-CN"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1</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grpSp>
        <p:nvGrpSpPr>
          <p:cNvPr id="47" name="组合 46">
            <a:extLst>
              <a:ext uri="{FF2B5EF4-FFF2-40B4-BE49-F238E27FC236}">
                <a16:creationId xmlns:a16="http://schemas.microsoft.com/office/drawing/2014/main" id="{4BD7816D-88FC-464E-8F8D-8E0CA3400506}"/>
              </a:ext>
            </a:extLst>
          </p:cNvPr>
          <p:cNvGrpSpPr/>
          <p:nvPr/>
        </p:nvGrpSpPr>
        <p:grpSpPr>
          <a:xfrm>
            <a:off x="2017535" y="3935671"/>
            <a:ext cx="1007424" cy="382629"/>
            <a:chOff x="5474805" y="4787345"/>
            <a:chExt cx="1007424" cy="382629"/>
          </a:xfrm>
        </p:grpSpPr>
        <p:sp>
          <p:nvSpPr>
            <p:cNvPr id="48" name="Rectangle 707">
              <a:extLst>
                <a:ext uri="{FF2B5EF4-FFF2-40B4-BE49-F238E27FC236}">
                  <a16:creationId xmlns:a16="http://schemas.microsoft.com/office/drawing/2014/main" id="{DB9371D4-D184-624C-B717-95D759222453}"/>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49" name="Rectangle 708">
              <a:extLst>
                <a:ext uri="{FF2B5EF4-FFF2-40B4-BE49-F238E27FC236}">
                  <a16:creationId xmlns:a16="http://schemas.microsoft.com/office/drawing/2014/main" id="{E6626DF9-A871-6047-8498-0061354CDFD7}"/>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50" name="Rectangle 709">
              <a:extLst>
                <a:ext uri="{FF2B5EF4-FFF2-40B4-BE49-F238E27FC236}">
                  <a16:creationId xmlns:a16="http://schemas.microsoft.com/office/drawing/2014/main" id="{33F29AB1-4E6D-8548-8C2A-EC156B787256}"/>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虚拟网卡</a:t>
              </a:r>
              <a:r>
                <a:rPr lang="en-US" altLang="zh-CN"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2</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grpSp>
        <p:nvGrpSpPr>
          <p:cNvPr id="51" name="组合 50">
            <a:extLst>
              <a:ext uri="{FF2B5EF4-FFF2-40B4-BE49-F238E27FC236}">
                <a16:creationId xmlns:a16="http://schemas.microsoft.com/office/drawing/2014/main" id="{14780DB4-D8CE-DB4A-9CEE-0B1437540264}"/>
              </a:ext>
            </a:extLst>
          </p:cNvPr>
          <p:cNvGrpSpPr/>
          <p:nvPr/>
        </p:nvGrpSpPr>
        <p:grpSpPr>
          <a:xfrm>
            <a:off x="3580389" y="3915211"/>
            <a:ext cx="1007424" cy="382629"/>
            <a:chOff x="5474805" y="4787345"/>
            <a:chExt cx="1007424" cy="382629"/>
          </a:xfrm>
        </p:grpSpPr>
        <p:sp>
          <p:nvSpPr>
            <p:cNvPr id="52" name="Rectangle 707">
              <a:extLst>
                <a:ext uri="{FF2B5EF4-FFF2-40B4-BE49-F238E27FC236}">
                  <a16:creationId xmlns:a16="http://schemas.microsoft.com/office/drawing/2014/main" id="{F83C341E-5088-6E4F-BF71-983B9908D4BA}"/>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53" name="Rectangle 708">
              <a:extLst>
                <a:ext uri="{FF2B5EF4-FFF2-40B4-BE49-F238E27FC236}">
                  <a16:creationId xmlns:a16="http://schemas.microsoft.com/office/drawing/2014/main" id="{43CEA209-F51E-2F48-804D-5071A48CFBEF}"/>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54" name="Rectangle 709">
              <a:extLst>
                <a:ext uri="{FF2B5EF4-FFF2-40B4-BE49-F238E27FC236}">
                  <a16:creationId xmlns:a16="http://schemas.microsoft.com/office/drawing/2014/main" id="{C9F0C625-67B3-0C46-9669-B9541AB9B6A5}"/>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虚拟网卡</a:t>
              </a:r>
              <a:r>
                <a:rPr lang="en-US" altLang="zh-CN"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3</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sp>
        <p:nvSpPr>
          <p:cNvPr id="58" name="矩形 57">
            <a:extLst>
              <a:ext uri="{FF2B5EF4-FFF2-40B4-BE49-F238E27FC236}">
                <a16:creationId xmlns:a16="http://schemas.microsoft.com/office/drawing/2014/main" id="{7B0EFD62-CF9E-C047-B8EA-FF7A0C6E4D6E}"/>
              </a:ext>
            </a:extLst>
          </p:cNvPr>
          <p:cNvSpPr/>
          <p:nvPr/>
        </p:nvSpPr>
        <p:spPr bwMode="auto">
          <a:xfrm>
            <a:off x="3204477" y="4792845"/>
            <a:ext cx="1320285" cy="275843"/>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虚拟本地盘</a:t>
            </a:r>
          </a:p>
        </p:txBody>
      </p:sp>
      <p:sp>
        <p:nvSpPr>
          <p:cNvPr id="61" name="矩形 60">
            <a:extLst>
              <a:ext uri="{FF2B5EF4-FFF2-40B4-BE49-F238E27FC236}">
                <a16:creationId xmlns:a16="http://schemas.microsoft.com/office/drawing/2014/main" id="{0364A6E6-13A9-D444-B3A8-1632C8627C46}"/>
              </a:ext>
            </a:extLst>
          </p:cNvPr>
          <p:cNvSpPr/>
          <p:nvPr/>
        </p:nvSpPr>
        <p:spPr bwMode="auto">
          <a:xfrm>
            <a:off x="3202381" y="5122642"/>
            <a:ext cx="1320285" cy="275843"/>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虚拟云盘</a:t>
            </a:r>
          </a:p>
        </p:txBody>
      </p:sp>
      <p:sp>
        <p:nvSpPr>
          <p:cNvPr id="62" name="矩形 61">
            <a:extLst>
              <a:ext uri="{FF2B5EF4-FFF2-40B4-BE49-F238E27FC236}">
                <a16:creationId xmlns:a16="http://schemas.microsoft.com/office/drawing/2014/main" id="{9552DD9A-8A12-BC4E-A467-B7159A6886CE}"/>
              </a:ext>
            </a:extLst>
          </p:cNvPr>
          <p:cNvSpPr/>
          <p:nvPr/>
        </p:nvSpPr>
        <p:spPr bwMode="auto">
          <a:xfrm>
            <a:off x="3204194" y="5461893"/>
            <a:ext cx="1320285" cy="275843"/>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虚拟网络</a:t>
            </a:r>
          </a:p>
        </p:txBody>
      </p:sp>
      <p:cxnSp>
        <p:nvCxnSpPr>
          <p:cNvPr id="63" name="直线连接符 62">
            <a:extLst>
              <a:ext uri="{FF2B5EF4-FFF2-40B4-BE49-F238E27FC236}">
                <a16:creationId xmlns:a16="http://schemas.microsoft.com/office/drawing/2014/main" id="{D5AE88C8-A2CE-1446-82E9-E1852F9902EE}"/>
              </a:ext>
            </a:extLst>
          </p:cNvPr>
          <p:cNvCxnSpPr>
            <a:cxnSpLocks/>
            <a:stCxn id="49" idx="3"/>
            <a:endCxn id="16" idx="0"/>
          </p:cNvCxnSpPr>
          <p:nvPr/>
        </p:nvCxnSpPr>
        <p:spPr>
          <a:xfrm>
            <a:off x="2495216" y="4222644"/>
            <a:ext cx="932852" cy="434059"/>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直线连接符 65">
            <a:extLst>
              <a:ext uri="{FF2B5EF4-FFF2-40B4-BE49-F238E27FC236}">
                <a16:creationId xmlns:a16="http://schemas.microsoft.com/office/drawing/2014/main" id="{627BC4B7-0239-F44C-80E8-DD3292686274}"/>
              </a:ext>
            </a:extLst>
          </p:cNvPr>
          <p:cNvCxnSpPr>
            <a:cxnSpLocks/>
            <a:stCxn id="54" idx="2"/>
            <a:endCxn id="16" idx="0"/>
          </p:cNvCxnSpPr>
          <p:nvPr/>
        </p:nvCxnSpPr>
        <p:spPr>
          <a:xfrm flipH="1">
            <a:off x="3428068" y="4234067"/>
            <a:ext cx="656033" cy="422636"/>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直线连接符 68">
            <a:extLst>
              <a:ext uri="{FF2B5EF4-FFF2-40B4-BE49-F238E27FC236}">
                <a16:creationId xmlns:a16="http://schemas.microsoft.com/office/drawing/2014/main" id="{4D4ED92D-D363-E34C-A849-C325864FDC8B}"/>
              </a:ext>
            </a:extLst>
          </p:cNvPr>
          <p:cNvCxnSpPr>
            <a:cxnSpLocks/>
            <a:endCxn id="16" idx="1"/>
          </p:cNvCxnSpPr>
          <p:nvPr/>
        </p:nvCxnSpPr>
        <p:spPr>
          <a:xfrm>
            <a:off x="1852491" y="5237375"/>
            <a:ext cx="298550" cy="9073"/>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73" name="组合 72">
            <a:extLst>
              <a:ext uri="{FF2B5EF4-FFF2-40B4-BE49-F238E27FC236}">
                <a16:creationId xmlns:a16="http://schemas.microsoft.com/office/drawing/2014/main" id="{6700E73F-CB4F-FC4F-95F2-478876D35DC0}"/>
              </a:ext>
            </a:extLst>
          </p:cNvPr>
          <p:cNvGrpSpPr/>
          <p:nvPr/>
        </p:nvGrpSpPr>
        <p:grpSpPr>
          <a:xfrm>
            <a:off x="5699747" y="2216452"/>
            <a:ext cx="2124939" cy="1079584"/>
            <a:chOff x="5474805" y="4787345"/>
            <a:chExt cx="1007424" cy="382629"/>
          </a:xfrm>
        </p:grpSpPr>
        <p:sp>
          <p:nvSpPr>
            <p:cNvPr id="74" name="Rectangle 707">
              <a:extLst>
                <a:ext uri="{FF2B5EF4-FFF2-40B4-BE49-F238E27FC236}">
                  <a16:creationId xmlns:a16="http://schemas.microsoft.com/office/drawing/2014/main" id="{D8B52CA3-1D3B-DA4F-9748-8843F683480E}"/>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75" name="Rectangle 708">
              <a:extLst>
                <a:ext uri="{FF2B5EF4-FFF2-40B4-BE49-F238E27FC236}">
                  <a16:creationId xmlns:a16="http://schemas.microsoft.com/office/drawing/2014/main" id="{7BB9E97B-FA44-854D-A022-20BBF94696B3}"/>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76" name="Rectangle 709">
              <a:extLst>
                <a:ext uri="{FF2B5EF4-FFF2-40B4-BE49-F238E27FC236}">
                  <a16:creationId xmlns:a16="http://schemas.microsoft.com/office/drawing/2014/main" id="{C9F5BEF3-D230-874A-98D6-54CF71F92A9C}"/>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可编程网卡</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sp>
        <p:nvSpPr>
          <p:cNvPr id="77" name="矩形 76">
            <a:extLst>
              <a:ext uri="{FF2B5EF4-FFF2-40B4-BE49-F238E27FC236}">
                <a16:creationId xmlns:a16="http://schemas.microsoft.com/office/drawing/2014/main" id="{395DE6BF-B34D-6640-AF3C-A4A5DB9ED351}"/>
              </a:ext>
            </a:extLst>
          </p:cNvPr>
          <p:cNvSpPr/>
          <p:nvPr/>
        </p:nvSpPr>
        <p:spPr bwMode="auto">
          <a:xfrm>
            <a:off x="6734792" y="2283232"/>
            <a:ext cx="936759" cy="7054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虚拟网络功能数据面</a:t>
            </a:r>
          </a:p>
        </p:txBody>
      </p:sp>
      <p:sp>
        <p:nvSpPr>
          <p:cNvPr id="80" name="矩形 79">
            <a:extLst>
              <a:ext uri="{FF2B5EF4-FFF2-40B4-BE49-F238E27FC236}">
                <a16:creationId xmlns:a16="http://schemas.microsoft.com/office/drawing/2014/main" id="{B4138D75-3E54-1343-83B7-0A6B3EB41D75}"/>
              </a:ext>
            </a:extLst>
          </p:cNvPr>
          <p:cNvSpPr/>
          <p:nvPr/>
        </p:nvSpPr>
        <p:spPr bwMode="auto">
          <a:xfrm>
            <a:off x="7963762" y="2288100"/>
            <a:ext cx="936759" cy="7054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虚拟网络功能控制面</a:t>
            </a:r>
          </a:p>
        </p:txBody>
      </p:sp>
      <p:cxnSp>
        <p:nvCxnSpPr>
          <p:cNvPr id="83" name="直线连接符 82">
            <a:extLst>
              <a:ext uri="{FF2B5EF4-FFF2-40B4-BE49-F238E27FC236}">
                <a16:creationId xmlns:a16="http://schemas.microsoft.com/office/drawing/2014/main" id="{099CEC32-56E6-C345-A703-DEF339A5602C}"/>
              </a:ext>
            </a:extLst>
          </p:cNvPr>
          <p:cNvCxnSpPr>
            <a:cxnSpLocks/>
            <a:endCxn id="80" idx="1"/>
          </p:cNvCxnSpPr>
          <p:nvPr/>
        </p:nvCxnSpPr>
        <p:spPr>
          <a:xfrm flipV="1">
            <a:off x="7671551" y="2640800"/>
            <a:ext cx="292211" cy="9066"/>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88" name="组合 87">
            <a:extLst>
              <a:ext uri="{FF2B5EF4-FFF2-40B4-BE49-F238E27FC236}">
                <a16:creationId xmlns:a16="http://schemas.microsoft.com/office/drawing/2014/main" id="{346F6382-84A7-FD46-866A-E0D1D02017CC}"/>
              </a:ext>
            </a:extLst>
          </p:cNvPr>
          <p:cNvGrpSpPr/>
          <p:nvPr/>
        </p:nvGrpSpPr>
        <p:grpSpPr>
          <a:xfrm>
            <a:off x="5699747" y="4087403"/>
            <a:ext cx="2124939" cy="1079584"/>
            <a:chOff x="5474805" y="4787345"/>
            <a:chExt cx="1007424" cy="382629"/>
          </a:xfrm>
        </p:grpSpPr>
        <p:sp>
          <p:nvSpPr>
            <p:cNvPr id="89" name="Rectangle 707">
              <a:extLst>
                <a:ext uri="{FF2B5EF4-FFF2-40B4-BE49-F238E27FC236}">
                  <a16:creationId xmlns:a16="http://schemas.microsoft.com/office/drawing/2014/main" id="{008EC5EF-46F4-4C48-BC6B-7640A9BD2A6A}"/>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90" name="Rectangle 708">
              <a:extLst>
                <a:ext uri="{FF2B5EF4-FFF2-40B4-BE49-F238E27FC236}">
                  <a16:creationId xmlns:a16="http://schemas.microsoft.com/office/drawing/2014/main" id="{7856EA78-F3EE-3B4A-9CBA-8F2E8F52EE4A}"/>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91" name="Rectangle 709">
              <a:extLst>
                <a:ext uri="{FF2B5EF4-FFF2-40B4-BE49-F238E27FC236}">
                  <a16:creationId xmlns:a16="http://schemas.microsoft.com/office/drawing/2014/main" id="{51B4DAAE-5339-F840-B7EE-516B60931007}"/>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可编程网卡</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sp>
        <p:nvSpPr>
          <p:cNvPr id="92" name="矩形 91">
            <a:extLst>
              <a:ext uri="{FF2B5EF4-FFF2-40B4-BE49-F238E27FC236}">
                <a16:creationId xmlns:a16="http://schemas.microsoft.com/office/drawing/2014/main" id="{F19A7A1F-3AC9-F944-9862-A326C75EA3C2}"/>
              </a:ext>
            </a:extLst>
          </p:cNvPr>
          <p:cNvSpPr/>
          <p:nvPr/>
        </p:nvSpPr>
        <p:spPr bwMode="auto">
          <a:xfrm>
            <a:off x="6734792" y="4154183"/>
            <a:ext cx="936759" cy="705400"/>
          </a:xfrm>
          <a:prstGeom prst="rect">
            <a:avLst/>
          </a:prstGeom>
          <a:solidFill>
            <a:srgbClr val="C00000"/>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数据结构处理数据面</a:t>
            </a:r>
          </a:p>
        </p:txBody>
      </p:sp>
      <p:sp>
        <p:nvSpPr>
          <p:cNvPr id="93" name="矩形 92">
            <a:extLst>
              <a:ext uri="{FF2B5EF4-FFF2-40B4-BE49-F238E27FC236}">
                <a16:creationId xmlns:a16="http://schemas.microsoft.com/office/drawing/2014/main" id="{0797F62F-EF6E-AD47-956B-15AABF0AEE58}"/>
              </a:ext>
            </a:extLst>
          </p:cNvPr>
          <p:cNvSpPr/>
          <p:nvPr/>
        </p:nvSpPr>
        <p:spPr bwMode="auto">
          <a:xfrm>
            <a:off x="7950632" y="4162439"/>
            <a:ext cx="936759" cy="705400"/>
          </a:xfrm>
          <a:prstGeom prst="rect">
            <a:avLst/>
          </a:prstGeom>
          <a:solidFill>
            <a:srgbClr val="C00000"/>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数据结构处理控制面</a:t>
            </a:r>
          </a:p>
        </p:txBody>
      </p:sp>
      <p:cxnSp>
        <p:nvCxnSpPr>
          <p:cNvPr id="96" name="直线连接符 95">
            <a:extLst>
              <a:ext uri="{FF2B5EF4-FFF2-40B4-BE49-F238E27FC236}">
                <a16:creationId xmlns:a16="http://schemas.microsoft.com/office/drawing/2014/main" id="{0314CEE7-F050-CA4A-8B08-175940559148}"/>
              </a:ext>
            </a:extLst>
          </p:cNvPr>
          <p:cNvCxnSpPr>
            <a:cxnSpLocks/>
          </p:cNvCxnSpPr>
          <p:nvPr/>
        </p:nvCxnSpPr>
        <p:spPr>
          <a:xfrm flipV="1">
            <a:off x="7685248" y="4509158"/>
            <a:ext cx="292211" cy="9066"/>
          </a:xfrm>
          <a:prstGeom prst="line">
            <a:avLst/>
          </a:prstGeom>
          <a:ln w="381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8" name="矩形 97">
            <a:extLst>
              <a:ext uri="{FF2B5EF4-FFF2-40B4-BE49-F238E27FC236}">
                <a16:creationId xmlns:a16="http://schemas.microsoft.com/office/drawing/2014/main" id="{D289D69C-C381-AD45-B84F-BFD8CB06D862}"/>
              </a:ext>
            </a:extLst>
          </p:cNvPr>
          <p:cNvSpPr/>
          <p:nvPr/>
        </p:nvSpPr>
        <p:spPr bwMode="auto">
          <a:xfrm>
            <a:off x="417550" y="3132227"/>
            <a:ext cx="1157604" cy="26338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tx1"/>
                </a:solidFill>
                <a:ea typeface="Segoe UI" pitchFamily="34" charset="0"/>
                <a:cs typeface="Segoe UI" pitchFamily="34" charset="0"/>
              </a:rPr>
              <a:t>客户应用</a:t>
            </a:r>
          </a:p>
        </p:txBody>
      </p:sp>
      <p:sp>
        <p:nvSpPr>
          <p:cNvPr id="99" name="矩形 98">
            <a:extLst>
              <a:ext uri="{FF2B5EF4-FFF2-40B4-BE49-F238E27FC236}">
                <a16:creationId xmlns:a16="http://schemas.microsoft.com/office/drawing/2014/main" id="{9B1BD8B8-AEF4-D04E-B4F6-02A504CF0F32}"/>
              </a:ext>
            </a:extLst>
          </p:cNvPr>
          <p:cNvSpPr/>
          <p:nvPr/>
        </p:nvSpPr>
        <p:spPr bwMode="auto">
          <a:xfrm>
            <a:off x="416168" y="3538681"/>
            <a:ext cx="1157604" cy="263381"/>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操作系统</a:t>
            </a:r>
          </a:p>
        </p:txBody>
      </p:sp>
      <p:cxnSp>
        <p:nvCxnSpPr>
          <p:cNvPr id="100" name="直线连接符 99">
            <a:extLst>
              <a:ext uri="{FF2B5EF4-FFF2-40B4-BE49-F238E27FC236}">
                <a16:creationId xmlns:a16="http://schemas.microsoft.com/office/drawing/2014/main" id="{285C97B4-D34A-E24A-B050-F5500326C698}"/>
              </a:ext>
            </a:extLst>
          </p:cNvPr>
          <p:cNvCxnSpPr>
            <a:stCxn id="98" idx="2"/>
            <a:endCxn id="99" idx="0"/>
          </p:cNvCxnSpPr>
          <p:nvPr/>
        </p:nvCxnSpPr>
        <p:spPr>
          <a:xfrm flipH="1">
            <a:off x="994970" y="3395608"/>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cxnSp>
        <p:nvCxnSpPr>
          <p:cNvPr id="103" name="直线连接符 102">
            <a:extLst>
              <a:ext uri="{FF2B5EF4-FFF2-40B4-BE49-F238E27FC236}">
                <a16:creationId xmlns:a16="http://schemas.microsoft.com/office/drawing/2014/main" id="{FC24E276-1BFC-7F43-8FB0-5BDD740C63EC}"/>
              </a:ext>
            </a:extLst>
          </p:cNvPr>
          <p:cNvCxnSpPr/>
          <p:nvPr/>
        </p:nvCxnSpPr>
        <p:spPr>
          <a:xfrm flipH="1">
            <a:off x="978511" y="3777779"/>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sp>
        <p:nvSpPr>
          <p:cNvPr id="104" name="矩形 103">
            <a:extLst>
              <a:ext uri="{FF2B5EF4-FFF2-40B4-BE49-F238E27FC236}">
                <a16:creationId xmlns:a16="http://schemas.microsoft.com/office/drawing/2014/main" id="{C33A6E9B-C4A2-ED46-8112-7E2499B394E2}"/>
              </a:ext>
            </a:extLst>
          </p:cNvPr>
          <p:cNvSpPr/>
          <p:nvPr/>
        </p:nvSpPr>
        <p:spPr bwMode="auto">
          <a:xfrm>
            <a:off x="1924798" y="3128025"/>
            <a:ext cx="1157604" cy="26338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tx1"/>
                </a:solidFill>
                <a:ea typeface="Segoe UI" pitchFamily="34" charset="0"/>
                <a:cs typeface="Segoe UI" pitchFamily="34" charset="0"/>
              </a:rPr>
              <a:t>客户应用</a:t>
            </a:r>
          </a:p>
        </p:txBody>
      </p:sp>
      <p:sp>
        <p:nvSpPr>
          <p:cNvPr id="105" name="矩形 104">
            <a:extLst>
              <a:ext uri="{FF2B5EF4-FFF2-40B4-BE49-F238E27FC236}">
                <a16:creationId xmlns:a16="http://schemas.microsoft.com/office/drawing/2014/main" id="{99CCA997-4B6C-B24D-AE93-56A09C6DB8EC}"/>
              </a:ext>
            </a:extLst>
          </p:cNvPr>
          <p:cNvSpPr/>
          <p:nvPr/>
        </p:nvSpPr>
        <p:spPr bwMode="auto">
          <a:xfrm>
            <a:off x="1923416" y="3534479"/>
            <a:ext cx="1157604" cy="263381"/>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操作系统</a:t>
            </a:r>
          </a:p>
        </p:txBody>
      </p:sp>
      <p:cxnSp>
        <p:nvCxnSpPr>
          <p:cNvPr id="106" name="直线连接符 105">
            <a:extLst>
              <a:ext uri="{FF2B5EF4-FFF2-40B4-BE49-F238E27FC236}">
                <a16:creationId xmlns:a16="http://schemas.microsoft.com/office/drawing/2014/main" id="{F38FC899-2C99-9B4D-9D89-2FC487647512}"/>
              </a:ext>
            </a:extLst>
          </p:cNvPr>
          <p:cNvCxnSpPr>
            <a:stCxn id="104" idx="2"/>
            <a:endCxn id="105" idx="0"/>
          </p:cNvCxnSpPr>
          <p:nvPr/>
        </p:nvCxnSpPr>
        <p:spPr>
          <a:xfrm flipH="1">
            <a:off x="2502218" y="3391406"/>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cxnSp>
        <p:nvCxnSpPr>
          <p:cNvPr id="107" name="直线连接符 106">
            <a:extLst>
              <a:ext uri="{FF2B5EF4-FFF2-40B4-BE49-F238E27FC236}">
                <a16:creationId xmlns:a16="http://schemas.microsoft.com/office/drawing/2014/main" id="{BDBA7615-3AFF-6642-9EDF-E521E4630076}"/>
              </a:ext>
            </a:extLst>
          </p:cNvPr>
          <p:cNvCxnSpPr/>
          <p:nvPr/>
        </p:nvCxnSpPr>
        <p:spPr>
          <a:xfrm flipH="1">
            <a:off x="2485759" y="3802062"/>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sp>
        <p:nvSpPr>
          <p:cNvPr id="108" name="矩形 107">
            <a:extLst>
              <a:ext uri="{FF2B5EF4-FFF2-40B4-BE49-F238E27FC236}">
                <a16:creationId xmlns:a16="http://schemas.microsoft.com/office/drawing/2014/main" id="{301E12E7-F830-814D-AA28-20C95E82CEC8}"/>
              </a:ext>
            </a:extLst>
          </p:cNvPr>
          <p:cNvSpPr/>
          <p:nvPr/>
        </p:nvSpPr>
        <p:spPr bwMode="auto">
          <a:xfrm>
            <a:off x="3479553" y="3128025"/>
            <a:ext cx="1157604" cy="26338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tx1"/>
                </a:solidFill>
                <a:ea typeface="Segoe UI" pitchFamily="34" charset="0"/>
                <a:cs typeface="Segoe UI" pitchFamily="34" charset="0"/>
              </a:rPr>
              <a:t>客户应用</a:t>
            </a:r>
          </a:p>
        </p:txBody>
      </p:sp>
      <p:sp>
        <p:nvSpPr>
          <p:cNvPr id="109" name="矩形 108">
            <a:extLst>
              <a:ext uri="{FF2B5EF4-FFF2-40B4-BE49-F238E27FC236}">
                <a16:creationId xmlns:a16="http://schemas.microsoft.com/office/drawing/2014/main" id="{C8B1A39E-F846-E745-844B-FB287C1806E4}"/>
              </a:ext>
            </a:extLst>
          </p:cNvPr>
          <p:cNvSpPr/>
          <p:nvPr/>
        </p:nvSpPr>
        <p:spPr bwMode="auto">
          <a:xfrm>
            <a:off x="3478171" y="3534479"/>
            <a:ext cx="1157604" cy="263381"/>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操作系统</a:t>
            </a:r>
          </a:p>
        </p:txBody>
      </p:sp>
      <p:cxnSp>
        <p:nvCxnSpPr>
          <p:cNvPr id="110" name="直线连接符 109">
            <a:extLst>
              <a:ext uri="{FF2B5EF4-FFF2-40B4-BE49-F238E27FC236}">
                <a16:creationId xmlns:a16="http://schemas.microsoft.com/office/drawing/2014/main" id="{45744096-47A3-E74C-AB11-85F5188308BB}"/>
              </a:ext>
            </a:extLst>
          </p:cNvPr>
          <p:cNvCxnSpPr>
            <a:stCxn id="108" idx="2"/>
            <a:endCxn id="109" idx="0"/>
          </p:cNvCxnSpPr>
          <p:nvPr/>
        </p:nvCxnSpPr>
        <p:spPr>
          <a:xfrm flipH="1">
            <a:off x="4056973" y="3391406"/>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cxnSp>
        <p:nvCxnSpPr>
          <p:cNvPr id="111" name="直线连接符 110">
            <a:extLst>
              <a:ext uri="{FF2B5EF4-FFF2-40B4-BE49-F238E27FC236}">
                <a16:creationId xmlns:a16="http://schemas.microsoft.com/office/drawing/2014/main" id="{E77AD4B1-073B-344F-A013-96D9336F547A}"/>
              </a:ext>
            </a:extLst>
          </p:cNvPr>
          <p:cNvCxnSpPr/>
          <p:nvPr/>
        </p:nvCxnSpPr>
        <p:spPr>
          <a:xfrm flipH="1">
            <a:off x="4040514" y="3773577"/>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sp>
        <p:nvSpPr>
          <p:cNvPr id="112" name="圆柱体 111">
            <a:extLst>
              <a:ext uri="{FF2B5EF4-FFF2-40B4-BE49-F238E27FC236}">
                <a16:creationId xmlns:a16="http://schemas.microsoft.com/office/drawing/2014/main" id="{016D620B-B78F-204A-9A89-B9EDE5545C13}"/>
              </a:ext>
            </a:extLst>
          </p:cNvPr>
          <p:cNvSpPr/>
          <p:nvPr/>
        </p:nvSpPr>
        <p:spPr bwMode="auto">
          <a:xfrm>
            <a:off x="328492" y="4944413"/>
            <a:ext cx="1523999" cy="585924"/>
          </a:xfrm>
          <a:prstGeom prst="can">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600" dirty="0">
                <a:gradFill>
                  <a:gsLst>
                    <a:gs pos="0">
                      <a:srgbClr val="FFFFFF"/>
                    </a:gs>
                    <a:gs pos="100000">
                      <a:srgbClr val="FFFFFF"/>
                    </a:gs>
                  </a:gsLst>
                  <a:lin ang="5400000" scaled="0"/>
                </a:gradFill>
                <a:ea typeface="Segoe UI" pitchFamily="34" charset="0"/>
                <a:cs typeface="Segoe UI" pitchFamily="34" charset="0"/>
              </a:rPr>
              <a:t>内存 </a:t>
            </a:r>
            <a:r>
              <a:rPr kumimoji="1" lang="en-US" altLang="zh-CN" sz="1600" dirty="0">
                <a:gradFill>
                  <a:gsLst>
                    <a:gs pos="0">
                      <a:srgbClr val="FFFFFF"/>
                    </a:gs>
                    <a:gs pos="100000">
                      <a:srgbClr val="FFFFFF"/>
                    </a:gs>
                  </a:gsLst>
                  <a:lin ang="5400000" scaled="0"/>
                </a:gradFill>
                <a:ea typeface="Segoe UI" pitchFamily="34" charset="0"/>
                <a:cs typeface="Segoe UI" pitchFamily="34" charset="0"/>
              </a:rPr>
              <a:t>/</a:t>
            </a:r>
            <a:r>
              <a:rPr kumimoji="1" lang="zh-CN" altLang="en-US" sz="1600" dirty="0">
                <a:gradFill>
                  <a:gsLst>
                    <a:gs pos="0">
                      <a:srgbClr val="FFFFFF"/>
                    </a:gs>
                    <a:gs pos="100000">
                      <a:srgbClr val="FFFFFF"/>
                    </a:gs>
                  </a:gsLst>
                  <a:lin ang="5400000" scaled="0"/>
                </a:gradFill>
                <a:ea typeface="Segoe UI" pitchFamily="34" charset="0"/>
                <a:cs typeface="Segoe UI" pitchFamily="34" charset="0"/>
              </a:rPr>
              <a:t> </a:t>
            </a:r>
            <a:r>
              <a:rPr kumimoji="1" lang="en-US" altLang="zh-CN" sz="1600" dirty="0">
                <a:gradFill>
                  <a:gsLst>
                    <a:gs pos="0">
                      <a:srgbClr val="FFFFFF"/>
                    </a:gs>
                    <a:gs pos="100000">
                      <a:srgbClr val="FFFFFF"/>
                    </a:gs>
                  </a:gsLst>
                  <a:lin ang="5400000" scaled="0"/>
                </a:gradFill>
                <a:ea typeface="Segoe UI" pitchFamily="34" charset="0"/>
                <a:cs typeface="Segoe UI" pitchFamily="34" charset="0"/>
              </a:rPr>
              <a:t>Flash</a:t>
            </a:r>
            <a:endParaRPr kumimoji="1" lang="zh-CN" altLang="en-US" sz="16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1468555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85FA170-A7D6-4244-A4FB-0769430095AF}"/>
              </a:ext>
            </a:extLst>
          </p:cNvPr>
          <p:cNvSpPr>
            <a:spLocks noGrp="1"/>
          </p:cNvSpPr>
          <p:nvPr>
            <p:ph type="title"/>
          </p:nvPr>
        </p:nvSpPr>
        <p:spPr/>
        <p:txBody>
          <a:bodyPr/>
          <a:lstStyle/>
          <a:p>
            <a:r>
              <a:rPr kumimoji="1" lang="en-US" altLang="zh-CN" dirty="0"/>
              <a:t>3.</a:t>
            </a:r>
            <a:r>
              <a:rPr kumimoji="1" lang="zh-CN" altLang="en-US" dirty="0"/>
              <a:t> 操</a:t>
            </a:r>
            <a:r>
              <a:rPr kumimoji="1" lang="zh-CN" altLang="en-US"/>
              <a:t>作系统加</a:t>
            </a:r>
            <a:r>
              <a:rPr kumimoji="1" lang="zh-CN" altLang="en-US" dirty="0"/>
              <a:t>速</a:t>
            </a:r>
          </a:p>
        </p:txBody>
      </p:sp>
      <p:sp>
        <p:nvSpPr>
          <p:cNvPr id="4" name="矩形 3">
            <a:extLst>
              <a:ext uri="{FF2B5EF4-FFF2-40B4-BE49-F238E27FC236}">
                <a16:creationId xmlns:a16="http://schemas.microsoft.com/office/drawing/2014/main" id="{41699EDC-D717-4343-AD5A-528E0DE0DFD6}"/>
              </a:ext>
            </a:extLst>
          </p:cNvPr>
          <p:cNvSpPr/>
          <p:nvPr/>
        </p:nvSpPr>
        <p:spPr bwMode="auto">
          <a:xfrm>
            <a:off x="186240" y="2089016"/>
            <a:ext cx="4648200" cy="447631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tx1"/>
                </a:solidFill>
                <a:ea typeface="Segoe UI" pitchFamily="34" charset="0"/>
                <a:cs typeface="Segoe UI" pitchFamily="34" charset="0"/>
              </a:rPr>
              <a:t>虚拟机监视器（</a:t>
            </a:r>
            <a:r>
              <a:rPr kumimoji="1" lang="en-US" altLang="zh-CN" dirty="0">
                <a:solidFill>
                  <a:schemeClr val="tx1"/>
                </a:solidFill>
                <a:ea typeface="Segoe UI" pitchFamily="34" charset="0"/>
                <a:cs typeface="Segoe UI" pitchFamily="34" charset="0"/>
              </a:rPr>
              <a:t>Hypervisor</a:t>
            </a:r>
            <a:r>
              <a:rPr kumimoji="1" lang="zh-CN" altLang="en-US" dirty="0">
                <a:solidFill>
                  <a:schemeClr val="tx1"/>
                </a:solidFill>
                <a:ea typeface="Segoe UI" pitchFamily="34" charset="0"/>
                <a:cs typeface="Segoe UI" pitchFamily="34" charset="0"/>
              </a:rPr>
              <a:t>）</a:t>
            </a:r>
          </a:p>
        </p:txBody>
      </p:sp>
      <p:sp>
        <p:nvSpPr>
          <p:cNvPr id="5" name="矩形 4">
            <a:extLst>
              <a:ext uri="{FF2B5EF4-FFF2-40B4-BE49-F238E27FC236}">
                <a16:creationId xmlns:a16="http://schemas.microsoft.com/office/drawing/2014/main" id="{C72016F9-69CC-6A48-B8A7-BD2AEBB2A424}"/>
              </a:ext>
            </a:extLst>
          </p:cNvPr>
          <p:cNvSpPr/>
          <p:nvPr/>
        </p:nvSpPr>
        <p:spPr bwMode="auto">
          <a:xfrm>
            <a:off x="338640" y="2689365"/>
            <a:ext cx="1269556" cy="139803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tx1"/>
                </a:solidFill>
                <a:ea typeface="Segoe UI" pitchFamily="34" charset="0"/>
                <a:cs typeface="Segoe UI" pitchFamily="34" charset="0"/>
              </a:rPr>
              <a:t>虚拟机</a:t>
            </a:r>
            <a:r>
              <a:rPr kumimoji="1" lang="en-US" altLang="zh-CN" dirty="0">
                <a:solidFill>
                  <a:schemeClr val="tx1"/>
                </a:solidFill>
                <a:ea typeface="Segoe UI" pitchFamily="34" charset="0"/>
                <a:cs typeface="Segoe UI" pitchFamily="34" charset="0"/>
              </a:rPr>
              <a:t>1</a:t>
            </a:r>
            <a:endParaRPr kumimoji="1" lang="zh-CN" altLang="en-US" dirty="0">
              <a:solidFill>
                <a:schemeClr val="tx1"/>
              </a:solidFill>
              <a:ea typeface="Segoe UI" pitchFamily="34" charset="0"/>
              <a:cs typeface="Segoe UI" pitchFamily="34" charset="0"/>
            </a:endParaRPr>
          </a:p>
        </p:txBody>
      </p:sp>
      <p:sp>
        <p:nvSpPr>
          <p:cNvPr id="6" name="矩形 5">
            <a:extLst>
              <a:ext uri="{FF2B5EF4-FFF2-40B4-BE49-F238E27FC236}">
                <a16:creationId xmlns:a16="http://schemas.microsoft.com/office/drawing/2014/main" id="{9E3FF171-0B31-5741-BF32-942D7FCB9116}"/>
              </a:ext>
            </a:extLst>
          </p:cNvPr>
          <p:cNvSpPr/>
          <p:nvPr/>
        </p:nvSpPr>
        <p:spPr bwMode="auto">
          <a:xfrm>
            <a:off x="1862640" y="2685599"/>
            <a:ext cx="1269556" cy="141067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tx1"/>
                </a:solidFill>
                <a:ea typeface="Segoe UI" pitchFamily="34" charset="0"/>
                <a:cs typeface="Segoe UI" pitchFamily="34" charset="0"/>
              </a:rPr>
              <a:t>虚拟机</a:t>
            </a:r>
            <a:r>
              <a:rPr kumimoji="1" lang="en-US" altLang="zh-CN" dirty="0">
                <a:solidFill>
                  <a:schemeClr val="tx1"/>
                </a:solidFill>
                <a:ea typeface="Segoe UI" pitchFamily="34" charset="0"/>
                <a:cs typeface="Segoe UI" pitchFamily="34" charset="0"/>
              </a:rPr>
              <a:t>2</a:t>
            </a:r>
            <a:endParaRPr kumimoji="1" lang="zh-CN" altLang="en-US" dirty="0">
              <a:solidFill>
                <a:schemeClr val="tx1"/>
              </a:solidFill>
              <a:ea typeface="Segoe UI" pitchFamily="34" charset="0"/>
              <a:cs typeface="Segoe UI" pitchFamily="34" charset="0"/>
            </a:endParaRPr>
          </a:p>
        </p:txBody>
      </p:sp>
      <p:sp>
        <p:nvSpPr>
          <p:cNvPr id="7" name="矩形 6">
            <a:extLst>
              <a:ext uri="{FF2B5EF4-FFF2-40B4-BE49-F238E27FC236}">
                <a16:creationId xmlns:a16="http://schemas.microsoft.com/office/drawing/2014/main" id="{EE7B7FF7-F5E9-944E-A09C-5BB4285AB5A9}"/>
              </a:ext>
            </a:extLst>
          </p:cNvPr>
          <p:cNvSpPr/>
          <p:nvPr/>
        </p:nvSpPr>
        <p:spPr bwMode="auto">
          <a:xfrm>
            <a:off x="3419682" y="2685599"/>
            <a:ext cx="1262358" cy="140180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tx1"/>
                </a:solidFill>
                <a:ea typeface="Segoe UI" pitchFamily="34" charset="0"/>
                <a:cs typeface="Segoe UI" pitchFamily="34" charset="0"/>
              </a:rPr>
              <a:t>虚拟机</a:t>
            </a:r>
            <a:r>
              <a:rPr kumimoji="1" lang="en-US" altLang="zh-CN" dirty="0">
                <a:solidFill>
                  <a:schemeClr val="tx1"/>
                </a:solidFill>
                <a:ea typeface="Segoe UI" pitchFamily="34" charset="0"/>
                <a:cs typeface="Segoe UI" pitchFamily="34" charset="0"/>
              </a:rPr>
              <a:t>3</a:t>
            </a:r>
            <a:endParaRPr kumimoji="1" lang="zh-CN" altLang="en-US" dirty="0">
              <a:solidFill>
                <a:schemeClr val="tx1"/>
              </a:solidFill>
              <a:ea typeface="Segoe UI" pitchFamily="34" charset="0"/>
              <a:cs typeface="Segoe UI" pitchFamily="34" charset="0"/>
            </a:endParaRPr>
          </a:p>
        </p:txBody>
      </p:sp>
      <p:sp>
        <p:nvSpPr>
          <p:cNvPr id="8" name="文本框 7">
            <a:extLst>
              <a:ext uri="{FF2B5EF4-FFF2-40B4-BE49-F238E27FC236}">
                <a16:creationId xmlns:a16="http://schemas.microsoft.com/office/drawing/2014/main" id="{8E30DD09-FC59-9042-91CF-EE25BFEA1BF4}"/>
              </a:ext>
            </a:extLst>
          </p:cNvPr>
          <p:cNvSpPr txBox="1"/>
          <p:nvPr/>
        </p:nvSpPr>
        <p:spPr>
          <a:xfrm>
            <a:off x="1640918" y="1534290"/>
            <a:ext cx="1600438" cy="627864"/>
          </a:xfrm>
          <a:prstGeom prst="rect">
            <a:avLst/>
          </a:prstGeom>
          <a:noFill/>
        </p:spPr>
        <p:txBody>
          <a:bodyPr wrap="none" lIns="182880" tIns="146304" rIns="182880" bIns="146304" rtlCol="0">
            <a:spAutoFit/>
          </a:bodyPr>
          <a:lstStyle/>
          <a:p>
            <a:pPr>
              <a:lnSpc>
                <a:spcPct val="90000"/>
              </a:lnSpc>
              <a:spcAft>
                <a:spcPts val="600"/>
              </a:spcAft>
            </a:pPr>
            <a:r>
              <a:rPr kumimoji="1" lang="zh-CN" altLang="en-US" sz="2400" dirty="0">
                <a:gradFill>
                  <a:gsLst>
                    <a:gs pos="2917">
                      <a:schemeClr val="tx1"/>
                    </a:gs>
                    <a:gs pos="30000">
                      <a:schemeClr val="tx1"/>
                    </a:gs>
                  </a:gsLst>
                  <a:lin ang="5400000" scaled="0"/>
                </a:gradFill>
              </a:rPr>
              <a:t>计算节点</a:t>
            </a:r>
          </a:p>
        </p:txBody>
      </p:sp>
      <p:grpSp>
        <p:nvGrpSpPr>
          <p:cNvPr id="13" name="组合 12">
            <a:extLst>
              <a:ext uri="{FF2B5EF4-FFF2-40B4-BE49-F238E27FC236}">
                <a16:creationId xmlns:a16="http://schemas.microsoft.com/office/drawing/2014/main" id="{9B6E3871-48DE-CC42-A170-673BFD358DEE}"/>
              </a:ext>
            </a:extLst>
          </p:cNvPr>
          <p:cNvGrpSpPr/>
          <p:nvPr/>
        </p:nvGrpSpPr>
        <p:grpSpPr>
          <a:xfrm>
            <a:off x="2151041" y="4656703"/>
            <a:ext cx="2554053" cy="1809208"/>
            <a:chOff x="5474805" y="4787345"/>
            <a:chExt cx="1007424" cy="382629"/>
          </a:xfrm>
        </p:grpSpPr>
        <p:sp>
          <p:nvSpPr>
            <p:cNvPr id="14" name="Rectangle 707">
              <a:extLst>
                <a:ext uri="{FF2B5EF4-FFF2-40B4-BE49-F238E27FC236}">
                  <a16:creationId xmlns:a16="http://schemas.microsoft.com/office/drawing/2014/main" id="{347BAB7E-53D8-DE43-B759-E83FD7B33131}"/>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5" name="Rectangle 708">
              <a:extLst>
                <a:ext uri="{FF2B5EF4-FFF2-40B4-BE49-F238E27FC236}">
                  <a16:creationId xmlns:a16="http://schemas.microsoft.com/office/drawing/2014/main" id="{A1BD0F60-ED0D-1F48-A769-884F00BD122B}"/>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6" name="Rectangle 709">
              <a:extLst>
                <a:ext uri="{FF2B5EF4-FFF2-40B4-BE49-F238E27FC236}">
                  <a16:creationId xmlns:a16="http://schemas.microsoft.com/office/drawing/2014/main" id="{71F46788-52EB-A241-9052-27D039355539}"/>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可编程网卡</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cxnSp>
        <p:nvCxnSpPr>
          <p:cNvPr id="17" name="直线连接符 16">
            <a:extLst>
              <a:ext uri="{FF2B5EF4-FFF2-40B4-BE49-F238E27FC236}">
                <a16:creationId xmlns:a16="http://schemas.microsoft.com/office/drawing/2014/main" id="{FD1FEB14-1E1C-B643-B8FF-7CA96CB19B9A}"/>
              </a:ext>
            </a:extLst>
          </p:cNvPr>
          <p:cNvCxnSpPr>
            <a:cxnSpLocks/>
            <a:stCxn id="46" idx="2"/>
            <a:endCxn id="16" idx="0"/>
          </p:cNvCxnSpPr>
          <p:nvPr/>
        </p:nvCxnSpPr>
        <p:spPr>
          <a:xfrm>
            <a:off x="973418" y="4248940"/>
            <a:ext cx="2454650" cy="407763"/>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id="{C4156027-78D1-F442-B1CA-29A93C683DCD}"/>
              </a:ext>
            </a:extLst>
          </p:cNvPr>
          <p:cNvSpPr/>
          <p:nvPr/>
        </p:nvSpPr>
        <p:spPr bwMode="auto">
          <a:xfrm>
            <a:off x="5596439" y="2072641"/>
            <a:ext cx="3391483" cy="1326603"/>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kumimoji="1" lang="zh-CN" altLang="en-US" dirty="0">
              <a:solidFill>
                <a:schemeClr val="tx1"/>
              </a:solidFill>
              <a:ea typeface="Segoe UI" pitchFamily="34" charset="0"/>
              <a:cs typeface="Segoe UI" pitchFamily="34" charset="0"/>
            </a:endParaRPr>
          </a:p>
        </p:txBody>
      </p:sp>
      <p:sp>
        <p:nvSpPr>
          <p:cNvPr id="27" name="文本框 26">
            <a:extLst>
              <a:ext uri="{FF2B5EF4-FFF2-40B4-BE49-F238E27FC236}">
                <a16:creationId xmlns:a16="http://schemas.microsoft.com/office/drawing/2014/main" id="{6F8C3AE0-F4B6-3543-A91A-72AC43501B18}"/>
              </a:ext>
            </a:extLst>
          </p:cNvPr>
          <p:cNvSpPr txBox="1"/>
          <p:nvPr/>
        </p:nvSpPr>
        <p:spPr>
          <a:xfrm>
            <a:off x="6491843" y="1516062"/>
            <a:ext cx="1600438" cy="627864"/>
          </a:xfrm>
          <a:prstGeom prst="rect">
            <a:avLst/>
          </a:prstGeom>
          <a:noFill/>
        </p:spPr>
        <p:txBody>
          <a:bodyPr wrap="none" lIns="182880" tIns="146304" rIns="182880" bIns="146304" rtlCol="0">
            <a:spAutoFit/>
          </a:bodyPr>
          <a:lstStyle/>
          <a:p>
            <a:pPr>
              <a:lnSpc>
                <a:spcPct val="90000"/>
              </a:lnSpc>
              <a:spcAft>
                <a:spcPts val="600"/>
              </a:spcAft>
            </a:pPr>
            <a:r>
              <a:rPr kumimoji="1" lang="zh-CN" altLang="en-US" sz="2400" dirty="0">
                <a:gradFill>
                  <a:gsLst>
                    <a:gs pos="2917">
                      <a:schemeClr val="tx1"/>
                    </a:gs>
                    <a:gs pos="30000">
                      <a:schemeClr val="tx1"/>
                    </a:gs>
                  </a:gsLst>
                  <a:lin ang="5400000" scaled="0"/>
                </a:gradFill>
              </a:rPr>
              <a:t>网络节点</a:t>
            </a:r>
          </a:p>
        </p:txBody>
      </p:sp>
      <p:sp>
        <p:nvSpPr>
          <p:cNvPr id="28" name="矩形 27">
            <a:extLst>
              <a:ext uri="{FF2B5EF4-FFF2-40B4-BE49-F238E27FC236}">
                <a16:creationId xmlns:a16="http://schemas.microsoft.com/office/drawing/2014/main" id="{816EE83A-6DE0-0D45-94B0-A51E9EDDBC02}"/>
              </a:ext>
            </a:extLst>
          </p:cNvPr>
          <p:cNvSpPr/>
          <p:nvPr/>
        </p:nvSpPr>
        <p:spPr bwMode="auto">
          <a:xfrm>
            <a:off x="5607244" y="3971923"/>
            <a:ext cx="3380677" cy="199392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kumimoji="1" lang="zh-CN" altLang="en-US" dirty="0">
              <a:solidFill>
                <a:schemeClr val="tx1"/>
              </a:solidFill>
              <a:ea typeface="Segoe UI" pitchFamily="34" charset="0"/>
              <a:cs typeface="Segoe UI" pitchFamily="34" charset="0"/>
            </a:endParaRPr>
          </a:p>
        </p:txBody>
      </p:sp>
      <p:sp>
        <p:nvSpPr>
          <p:cNvPr id="35" name="文本框 34">
            <a:extLst>
              <a:ext uri="{FF2B5EF4-FFF2-40B4-BE49-F238E27FC236}">
                <a16:creationId xmlns:a16="http://schemas.microsoft.com/office/drawing/2014/main" id="{A090B965-4622-554E-9F62-479B3AE7A304}"/>
              </a:ext>
            </a:extLst>
          </p:cNvPr>
          <p:cNvSpPr txBox="1"/>
          <p:nvPr/>
        </p:nvSpPr>
        <p:spPr>
          <a:xfrm>
            <a:off x="6491843" y="3389830"/>
            <a:ext cx="1600438" cy="627864"/>
          </a:xfrm>
          <a:prstGeom prst="rect">
            <a:avLst/>
          </a:prstGeom>
          <a:noFill/>
        </p:spPr>
        <p:txBody>
          <a:bodyPr wrap="none" lIns="182880" tIns="146304" rIns="182880" bIns="146304" rtlCol="0">
            <a:spAutoFit/>
          </a:bodyPr>
          <a:lstStyle/>
          <a:p>
            <a:pPr>
              <a:lnSpc>
                <a:spcPct val="90000"/>
              </a:lnSpc>
              <a:spcAft>
                <a:spcPts val="600"/>
              </a:spcAft>
            </a:pPr>
            <a:r>
              <a:rPr kumimoji="1" lang="zh-CN" altLang="en-US" sz="2400" dirty="0">
                <a:gradFill>
                  <a:gsLst>
                    <a:gs pos="2917">
                      <a:schemeClr val="tx1"/>
                    </a:gs>
                    <a:gs pos="30000">
                      <a:schemeClr val="tx1"/>
                    </a:gs>
                  </a:gsLst>
                  <a:lin ang="5400000" scaled="0"/>
                </a:gradFill>
              </a:rPr>
              <a:t>存储节点</a:t>
            </a:r>
          </a:p>
        </p:txBody>
      </p:sp>
      <p:sp>
        <p:nvSpPr>
          <p:cNvPr id="36" name="圆柱体 35">
            <a:extLst>
              <a:ext uri="{FF2B5EF4-FFF2-40B4-BE49-F238E27FC236}">
                <a16:creationId xmlns:a16="http://schemas.microsoft.com/office/drawing/2014/main" id="{4127415D-FA8B-9C4A-84FA-2001152D2608}"/>
              </a:ext>
            </a:extLst>
          </p:cNvPr>
          <p:cNvSpPr/>
          <p:nvPr/>
        </p:nvSpPr>
        <p:spPr bwMode="auto">
          <a:xfrm>
            <a:off x="6453460" y="5227241"/>
            <a:ext cx="1523999" cy="585924"/>
          </a:xfrm>
          <a:prstGeom prst="can">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600" dirty="0">
                <a:gradFill>
                  <a:gsLst>
                    <a:gs pos="0">
                      <a:srgbClr val="FFFFFF"/>
                    </a:gs>
                    <a:gs pos="100000">
                      <a:srgbClr val="FFFFFF"/>
                    </a:gs>
                  </a:gsLst>
                  <a:lin ang="5400000" scaled="0"/>
                </a:gradFill>
                <a:ea typeface="Segoe UI" pitchFamily="34" charset="0"/>
                <a:cs typeface="Segoe UI" pitchFamily="34" charset="0"/>
              </a:rPr>
              <a:t>内存 </a:t>
            </a:r>
            <a:r>
              <a:rPr kumimoji="1" lang="en-US" altLang="zh-CN" sz="1600" dirty="0">
                <a:gradFill>
                  <a:gsLst>
                    <a:gs pos="0">
                      <a:srgbClr val="FFFFFF"/>
                    </a:gs>
                    <a:gs pos="100000">
                      <a:srgbClr val="FFFFFF"/>
                    </a:gs>
                  </a:gsLst>
                  <a:lin ang="5400000" scaled="0"/>
                </a:gradFill>
                <a:ea typeface="Segoe UI" pitchFamily="34" charset="0"/>
                <a:cs typeface="Segoe UI" pitchFamily="34" charset="0"/>
              </a:rPr>
              <a:t>/</a:t>
            </a:r>
            <a:r>
              <a:rPr kumimoji="1" lang="zh-CN" altLang="en-US" sz="1600" dirty="0">
                <a:gradFill>
                  <a:gsLst>
                    <a:gs pos="0">
                      <a:srgbClr val="FFFFFF"/>
                    </a:gs>
                    <a:gs pos="100000">
                      <a:srgbClr val="FFFFFF"/>
                    </a:gs>
                  </a:gsLst>
                  <a:lin ang="5400000" scaled="0"/>
                </a:gradFill>
                <a:ea typeface="Segoe UI" pitchFamily="34" charset="0"/>
                <a:cs typeface="Segoe UI" pitchFamily="34" charset="0"/>
              </a:rPr>
              <a:t> </a:t>
            </a:r>
            <a:r>
              <a:rPr kumimoji="1" lang="en-US" altLang="zh-CN" sz="1600" dirty="0">
                <a:gradFill>
                  <a:gsLst>
                    <a:gs pos="0">
                      <a:srgbClr val="FFFFFF"/>
                    </a:gs>
                    <a:gs pos="100000">
                      <a:srgbClr val="FFFFFF"/>
                    </a:gs>
                  </a:gsLst>
                  <a:lin ang="5400000" scaled="0"/>
                </a:gradFill>
                <a:ea typeface="Segoe UI" pitchFamily="34" charset="0"/>
                <a:cs typeface="Segoe UI" pitchFamily="34" charset="0"/>
              </a:rPr>
              <a:t>Flash</a:t>
            </a:r>
            <a:endParaRPr kumimoji="1" lang="zh-CN" altLang="en-US" sz="1600" dirty="0">
              <a:gradFill>
                <a:gsLst>
                  <a:gs pos="0">
                    <a:srgbClr val="FFFFFF"/>
                  </a:gs>
                  <a:gs pos="100000">
                    <a:srgbClr val="FFFFFF"/>
                  </a:gs>
                </a:gsLst>
                <a:lin ang="5400000" scaled="0"/>
              </a:gradFill>
              <a:ea typeface="Segoe UI" pitchFamily="34" charset="0"/>
              <a:cs typeface="Segoe UI" pitchFamily="34" charset="0"/>
            </a:endParaRPr>
          </a:p>
        </p:txBody>
      </p:sp>
      <p:cxnSp>
        <p:nvCxnSpPr>
          <p:cNvPr id="37" name="直线连接符 36">
            <a:extLst>
              <a:ext uri="{FF2B5EF4-FFF2-40B4-BE49-F238E27FC236}">
                <a16:creationId xmlns:a16="http://schemas.microsoft.com/office/drawing/2014/main" id="{EB6FC09E-32F8-9340-8777-4C3CEBAF16D9}"/>
              </a:ext>
            </a:extLst>
          </p:cNvPr>
          <p:cNvCxnSpPr>
            <a:cxnSpLocks/>
            <a:stCxn id="92" idx="2"/>
            <a:endCxn id="36" idx="1"/>
          </p:cNvCxnSpPr>
          <p:nvPr/>
        </p:nvCxnSpPr>
        <p:spPr>
          <a:xfrm>
            <a:off x="7203172" y="4859583"/>
            <a:ext cx="12288" cy="367658"/>
          </a:xfrm>
          <a:prstGeom prst="line">
            <a:avLst/>
          </a:prstGeom>
          <a:ln w="28575">
            <a:headEnd type="none"/>
            <a:tailEnd type="none"/>
          </a:ln>
        </p:spPr>
        <p:style>
          <a:lnRef idx="1">
            <a:schemeClr val="dk1"/>
          </a:lnRef>
          <a:fillRef idx="0">
            <a:schemeClr val="dk1"/>
          </a:fillRef>
          <a:effectRef idx="0">
            <a:schemeClr val="dk1"/>
          </a:effectRef>
          <a:fontRef idx="minor">
            <a:schemeClr val="tx1"/>
          </a:fontRef>
        </p:style>
      </p:cxnSp>
      <p:cxnSp>
        <p:nvCxnSpPr>
          <p:cNvPr id="38" name="直线连接符 37">
            <a:extLst>
              <a:ext uri="{FF2B5EF4-FFF2-40B4-BE49-F238E27FC236}">
                <a16:creationId xmlns:a16="http://schemas.microsoft.com/office/drawing/2014/main" id="{699009B9-16FB-EE4F-A79D-15E86B980453}"/>
              </a:ext>
            </a:extLst>
          </p:cNvPr>
          <p:cNvCxnSpPr>
            <a:cxnSpLocks/>
          </p:cNvCxnSpPr>
          <p:nvPr/>
        </p:nvCxnSpPr>
        <p:spPr>
          <a:xfrm>
            <a:off x="5200956" y="2685599"/>
            <a:ext cx="25288" cy="347877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直线连接符 38">
            <a:extLst>
              <a:ext uri="{FF2B5EF4-FFF2-40B4-BE49-F238E27FC236}">
                <a16:creationId xmlns:a16="http://schemas.microsoft.com/office/drawing/2014/main" id="{FDE27BF1-6B6B-6548-9FC2-DB660E4DBA2D}"/>
              </a:ext>
            </a:extLst>
          </p:cNvPr>
          <p:cNvCxnSpPr>
            <a:cxnSpLocks/>
            <a:endCxn id="76" idx="1"/>
          </p:cNvCxnSpPr>
          <p:nvPr/>
        </p:nvCxnSpPr>
        <p:spPr>
          <a:xfrm>
            <a:off x="5200956" y="2666277"/>
            <a:ext cx="498791"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直线连接符 39">
            <a:extLst>
              <a:ext uri="{FF2B5EF4-FFF2-40B4-BE49-F238E27FC236}">
                <a16:creationId xmlns:a16="http://schemas.microsoft.com/office/drawing/2014/main" id="{AC100840-66DE-5D44-A3A7-E349F5034295}"/>
              </a:ext>
            </a:extLst>
          </p:cNvPr>
          <p:cNvCxnSpPr>
            <a:cxnSpLocks/>
          </p:cNvCxnSpPr>
          <p:nvPr/>
        </p:nvCxnSpPr>
        <p:spPr>
          <a:xfrm>
            <a:off x="5226245" y="4395225"/>
            <a:ext cx="585899"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直线连接符 40">
            <a:extLst>
              <a:ext uri="{FF2B5EF4-FFF2-40B4-BE49-F238E27FC236}">
                <a16:creationId xmlns:a16="http://schemas.microsoft.com/office/drawing/2014/main" id="{053E5016-1A76-0E44-B8FB-FFA0F4C5B442}"/>
              </a:ext>
            </a:extLst>
          </p:cNvPr>
          <p:cNvCxnSpPr>
            <a:cxnSpLocks/>
            <a:stCxn id="16" idx="3"/>
          </p:cNvCxnSpPr>
          <p:nvPr/>
        </p:nvCxnSpPr>
        <p:spPr>
          <a:xfrm flipV="1">
            <a:off x="4705094" y="5398485"/>
            <a:ext cx="506972" cy="12051"/>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34741ED5-C422-D143-9856-78114124040C}"/>
              </a:ext>
            </a:extLst>
          </p:cNvPr>
          <p:cNvSpPr txBox="1"/>
          <p:nvPr/>
        </p:nvSpPr>
        <p:spPr>
          <a:xfrm>
            <a:off x="4917877" y="6124173"/>
            <a:ext cx="1600438" cy="517065"/>
          </a:xfrm>
          <a:prstGeom prst="rect">
            <a:avLst/>
          </a:prstGeom>
          <a:noFill/>
        </p:spPr>
        <p:txBody>
          <a:bodyPr wrap="none" lIns="182880" tIns="146304" rIns="182880" bIns="146304" rtlCol="0">
            <a:spAutoFit/>
          </a:bodyPr>
          <a:lstStyle/>
          <a:p>
            <a:pPr>
              <a:lnSpc>
                <a:spcPct val="90000"/>
              </a:lnSpc>
              <a:spcAft>
                <a:spcPts val="600"/>
              </a:spcAft>
            </a:pPr>
            <a:r>
              <a:rPr kumimoji="1" lang="zh-CN" altLang="en-US" sz="1600" dirty="0">
                <a:gradFill>
                  <a:gsLst>
                    <a:gs pos="2917">
                      <a:schemeClr val="tx1"/>
                    </a:gs>
                    <a:gs pos="30000">
                      <a:schemeClr val="tx1"/>
                    </a:gs>
                  </a:gsLst>
                  <a:lin ang="5400000" scaled="0"/>
                </a:gradFill>
              </a:rPr>
              <a:t>数据中心网络</a:t>
            </a:r>
          </a:p>
        </p:txBody>
      </p:sp>
      <p:grpSp>
        <p:nvGrpSpPr>
          <p:cNvPr id="43" name="组合 42">
            <a:extLst>
              <a:ext uri="{FF2B5EF4-FFF2-40B4-BE49-F238E27FC236}">
                <a16:creationId xmlns:a16="http://schemas.microsoft.com/office/drawing/2014/main" id="{729395D1-C270-6146-AE0A-D8B605E5F6C3}"/>
              </a:ext>
            </a:extLst>
          </p:cNvPr>
          <p:cNvGrpSpPr/>
          <p:nvPr/>
        </p:nvGrpSpPr>
        <p:grpSpPr>
          <a:xfrm>
            <a:off x="469706" y="3930084"/>
            <a:ext cx="1007424" cy="382629"/>
            <a:chOff x="5474805" y="4787345"/>
            <a:chExt cx="1007424" cy="382629"/>
          </a:xfrm>
        </p:grpSpPr>
        <p:sp>
          <p:nvSpPr>
            <p:cNvPr id="44" name="Rectangle 707">
              <a:extLst>
                <a:ext uri="{FF2B5EF4-FFF2-40B4-BE49-F238E27FC236}">
                  <a16:creationId xmlns:a16="http://schemas.microsoft.com/office/drawing/2014/main" id="{52ABBC01-8DE7-DC43-9B47-05084A8306E0}"/>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45" name="Rectangle 708">
              <a:extLst>
                <a:ext uri="{FF2B5EF4-FFF2-40B4-BE49-F238E27FC236}">
                  <a16:creationId xmlns:a16="http://schemas.microsoft.com/office/drawing/2014/main" id="{0E3AB0A8-96FE-0D43-A759-BCD111D6E1B0}"/>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46" name="Rectangle 709">
              <a:extLst>
                <a:ext uri="{FF2B5EF4-FFF2-40B4-BE49-F238E27FC236}">
                  <a16:creationId xmlns:a16="http://schemas.microsoft.com/office/drawing/2014/main" id="{792B73F7-B99B-344C-96D3-D0FFD3F066F7}"/>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虚拟网卡</a:t>
              </a:r>
              <a:r>
                <a:rPr lang="en-US" altLang="zh-CN"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1</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grpSp>
        <p:nvGrpSpPr>
          <p:cNvPr id="47" name="组合 46">
            <a:extLst>
              <a:ext uri="{FF2B5EF4-FFF2-40B4-BE49-F238E27FC236}">
                <a16:creationId xmlns:a16="http://schemas.microsoft.com/office/drawing/2014/main" id="{4BD7816D-88FC-464E-8F8D-8E0CA3400506}"/>
              </a:ext>
            </a:extLst>
          </p:cNvPr>
          <p:cNvGrpSpPr/>
          <p:nvPr/>
        </p:nvGrpSpPr>
        <p:grpSpPr>
          <a:xfrm>
            <a:off x="2017535" y="3935671"/>
            <a:ext cx="1007424" cy="382629"/>
            <a:chOff x="5474805" y="4787345"/>
            <a:chExt cx="1007424" cy="382629"/>
          </a:xfrm>
        </p:grpSpPr>
        <p:sp>
          <p:nvSpPr>
            <p:cNvPr id="48" name="Rectangle 707">
              <a:extLst>
                <a:ext uri="{FF2B5EF4-FFF2-40B4-BE49-F238E27FC236}">
                  <a16:creationId xmlns:a16="http://schemas.microsoft.com/office/drawing/2014/main" id="{DB9371D4-D184-624C-B717-95D759222453}"/>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49" name="Rectangle 708">
              <a:extLst>
                <a:ext uri="{FF2B5EF4-FFF2-40B4-BE49-F238E27FC236}">
                  <a16:creationId xmlns:a16="http://schemas.microsoft.com/office/drawing/2014/main" id="{E6626DF9-A871-6047-8498-0061354CDFD7}"/>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50" name="Rectangle 709">
              <a:extLst>
                <a:ext uri="{FF2B5EF4-FFF2-40B4-BE49-F238E27FC236}">
                  <a16:creationId xmlns:a16="http://schemas.microsoft.com/office/drawing/2014/main" id="{33F29AB1-4E6D-8548-8C2A-EC156B787256}"/>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虚拟网卡</a:t>
              </a:r>
              <a:r>
                <a:rPr lang="en-US" altLang="zh-CN"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2</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grpSp>
        <p:nvGrpSpPr>
          <p:cNvPr id="51" name="组合 50">
            <a:extLst>
              <a:ext uri="{FF2B5EF4-FFF2-40B4-BE49-F238E27FC236}">
                <a16:creationId xmlns:a16="http://schemas.microsoft.com/office/drawing/2014/main" id="{14780DB4-D8CE-DB4A-9CEE-0B1437540264}"/>
              </a:ext>
            </a:extLst>
          </p:cNvPr>
          <p:cNvGrpSpPr/>
          <p:nvPr/>
        </p:nvGrpSpPr>
        <p:grpSpPr>
          <a:xfrm>
            <a:off x="3580389" y="3915211"/>
            <a:ext cx="1007424" cy="382629"/>
            <a:chOff x="5474805" y="4787345"/>
            <a:chExt cx="1007424" cy="382629"/>
          </a:xfrm>
        </p:grpSpPr>
        <p:sp>
          <p:nvSpPr>
            <p:cNvPr id="52" name="Rectangle 707">
              <a:extLst>
                <a:ext uri="{FF2B5EF4-FFF2-40B4-BE49-F238E27FC236}">
                  <a16:creationId xmlns:a16="http://schemas.microsoft.com/office/drawing/2014/main" id="{F83C341E-5088-6E4F-BF71-983B9908D4BA}"/>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53" name="Rectangle 708">
              <a:extLst>
                <a:ext uri="{FF2B5EF4-FFF2-40B4-BE49-F238E27FC236}">
                  <a16:creationId xmlns:a16="http://schemas.microsoft.com/office/drawing/2014/main" id="{43CEA209-F51E-2F48-804D-5071A48CFBEF}"/>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54" name="Rectangle 709">
              <a:extLst>
                <a:ext uri="{FF2B5EF4-FFF2-40B4-BE49-F238E27FC236}">
                  <a16:creationId xmlns:a16="http://schemas.microsoft.com/office/drawing/2014/main" id="{C9F0C625-67B3-0C46-9669-B9541AB9B6A5}"/>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虚拟网卡</a:t>
              </a:r>
              <a:r>
                <a:rPr lang="en-US" altLang="zh-CN"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3</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sp>
        <p:nvSpPr>
          <p:cNvPr id="58" name="矩形 57">
            <a:extLst>
              <a:ext uri="{FF2B5EF4-FFF2-40B4-BE49-F238E27FC236}">
                <a16:creationId xmlns:a16="http://schemas.microsoft.com/office/drawing/2014/main" id="{7B0EFD62-CF9E-C047-B8EA-FF7A0C6E4D6E}"/>
              </a:ext>
            </a:extLst>
          </p:cNvPr>
          <p:cNvSpPr/>
          <p:nvPr/>
        </p:nvSpPr>
        <p:spPr bwMode="auto">
          <a:xfrm>
            <a:off x="3204477" y="4792845"/>
            <a:ext cx="1320285" cy="275843"/>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虚拟本地盘</a:t>
            </a:r>
          </a:p>
        </p:txBody>
      </p:sp>
      <p:sp>
        <p:nvSpPr>
          <p:cNvPr id="61" name="矩形 60">
            <a:extLst>
              <a:ext uri="{FF2B5EF4-FFF2-40B4-BE49-F238E27FC236}">
                <a16:creationId xmlns:a16="http://schemas.microsoft.com/office/drawing/2014/main" id="{0364A6E6-13A9-D444-B3A8-1632C8627C46}"/>
              </a:ext>
            </a:extLst>
          </p:cNvPr>
          <p:cNvSpPr/>
          <p:nvPr/>
        </p:nvSpPr>
        <p:spPr bwMode="auto">
          <a:xfrm>
            <a:off x="3202381" y="5122642"/>
            <a:ext cx="1320285" cy="275843"/>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虚拟云盘</a:t>
            </a:r>
          </a:p>
        </p:txBody>
      </p:sp>
      <p:sp>
        <p:nvSpPr>
          <p:cNvPr id="62" name="矩形 61">
            <a:extLst>
              <a:ext uri="{FF2B5EF4-FFF2-40B4-BE49-F238E27FC236}">
                <a16:creationId xmlns:a16="http://schemas.microsoft.com/office/drawing/2014/main" id="{9552DD9A-8A12-BC4E-A467-B7159A6886CE}"/>
              </a:ext>
            </a:extLst>
          </p:cNvPr>
          <p:cNvSpPr/>
          <p:nvPr/>
        </p:nvSpPr>
        <p:spPr bwMode="auto">
          <a:xfrm>
            <a:off x="3204194" y="5461893"/>
            <a:ext cx="1320285" cy="275843"/>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虚拟网络</a:t>
            </a:r>
          </a:p>
        </p:txBody>
      </p:sp>
      <p:cxnSp>
        <p:nvCxnSpPr>
          <p:cNvPr id="63" name="直线连接符 62">
            <a:extLst>
              <a:ext uri="{FF2B5EF4-FFF2-40B4-BE49-F238E27FC236}">
                <a16:creationId xmlns:a16="http://schemas.microsoft.com/office/drawing/2014/main" id="{D5AE88C8-A2CE-1446-82E9-E1852F9902EE}"/>
              </a:ext>
            </a:extLst>
          </p:cNvPr>
          <p:cNvCxnSpPr>
            <a:cxnSpLocks/>
            <a:stCxn id="49" idx="3"/>
            <a:endCxn id="16" idx="0"/>
          </p:cNvCxnSpPr>
          <p:nvPr/>
        </p:nvCxnSpPr>
        <p:spPr>
          <a:xfrm>
            <a:off x="2495216" y="4222644"/>
            <a:ext cx="932852" cy="434059"/>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直线连接符 65">
            <a:extLst>
              <a:ext uri="{FF2B5EF4-FFF2-40B4-BE49-F238E27FC236}">
                <a16:creationId xmlns:a16="http://schemas.microsoft.com/office/drawing/2014/main" id="{627BC4B7-0239-F44C-80E8-DD3292686274}"/>
              </a:ext>
            </a:extLst>
          </p:cNvPr>
          <p:cNvCxnSpPr>
            <a:cxnSpLocks/>
            <a:stCxn id="54" idx="2"/>
            <a:endCxn id="16" idx="0"/>
          </p:cNvCxnSpPr>
          <p:nvPr/>
        </p:nvCxnSpPr>
        <p:spPr>
          <a:xfrm flipH="1">
            <a:off x="3428068" y="4234067"/>
            <a:ext cx="656033" cy="422636"/>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直线连接符 68">
            <a:extLst>
              <a:ext uri="{FF2B5EF4-FFF2-40B4-BE49-F238E27FC236}">
                <a16:creationId xmlns:a16="http://schemas.microsoft.com/office/drawing/2014/main" id="{4D4ED92D-D363-E34C-A849-C325864FDC8B}"/>
              </a:ext>
            </a:extLst>
          </p:cNvPr>
          <p:cNvCxnSpPr>
            <a:cxnSpLocks/>
            <a:stCxn id="112" idx="4"/>
            <a:endCxn id="16" idx="1"/>
          </p:cNvCxnSpPr>
          <p:nvPr/>
        </p:nvCxnSpPr>
        <p:spPr>
          <a:xfrm>
            <a:off x="1859859" y="5410536"/>
            <a:ext cx="291182" cy="0"/>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73" name="组合 72">
            <a:extLst>
              <a:ext uri="{FF2B5EF4-FFF2-40B4-BE49-F238E27FC236}">
                <a16:creationId xmlns:a16="http://schemas.microsoft.com/office/drawing/2014/main" id="{6700E73F-CB4F-FC4F-95F2-478876D35DC0}"/>
              </a:ext>
            </a:extLst>
          </p:cNvPr>
          <p:cNvGrpSpPr/>
          <p:nvPr/>
        </p:nvGrpSpPr>
        <p:grpSpPr>
          <a:xfrm>
            <a:off x="5699747" y="2216452"/>
            <a:ext cx="2124939" cy="1079584"/>
            <a:chOff x="5474805" y="4787345"/>
            <a:chExt cx="1007424" cy="382629"/>
          </a:xfrm>
        </p:grpSpPr>
        <p:sp>
          <p:nvSpPr>
            <p:cNvPr id="74" name="Rectangle 707">
              <a:extLst>
                <a:ext uri="{FF2B5EF4-FFF2-40B4-BE49-F238E27FC236}">
                  <a16:creationId xmlns:a16="http://schemas.microsoft.com/office/drawing/2014/main" id="{D8B52CA3-1D3B-DA4F-9748-8843F683480E}"/>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75" name="Rectangle 708">
              <a:extLst>
                <a:ext uri="{FF2B5EF4-FFF2-40B4-BE49-F238E27FC236}">
                  <a16:creationId xmlns:a16="http://schemas.microsoft.com/office/drawing/2014/main" id="{7BB9E97B-FA44-854D-A022-20BBF94696B3}"/>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76" name="Rectangle 709">
              <a:extLst>
                <a:ext uri="{FF2B5EF4-FFF2-40B4-BE49-F238E27FC236}">
                  <a16:creationId xmlns:a16="http://schemas.microsoft.com/office/drawing/2014/main" id="{C9F5BEF3-D230-874A-98D6-54CF71F92A9C}"/>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可编程网卡</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sp>
        <p:nvSpPr>
          <p:cNvPr id="77" name="矩形 76">
            <a:extLst>
              <a:ext uri="{FF2B5EF4-FFF2-40B4-BE49-F238E27FC236}">
                <a16:creationId xmlns:a16="http://schemas.microsoft.com/office/drawing/2014/main" id="{395DE6BF-B34D-6640-AF3C-A4A5DB9ED351}"/>
              </a:ext>
            </a:extLst>
          </p:cNvPr>
          <p:cNvSpPr/>
          <p:nvPr/>
        </p:nvSpPr>
        <p:spPr bwMode="auto">
          <a:xfrm>
            <a:off x="6734792" y="2283232"/>
            <a:ext cx="936759" cy="7054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虚拟网络功能数据面</a:t>
            </a:r>
          </a:p>
        </p:txBody>
      </p:sp>
      <p:sp>
        <p:nvSpPr>
          <p:cNvPr id="80" name="矩形 79">
            <a:extLst>
              <a:ext uri="{FF2B5EF4-FFF2-40B4-BE49-F238E27FC236}">
                <a16:creationId xmlns:a16="http://schemas.microsoft.com/office/drawing/2014/main" id="{B4138D75-3E54-1343-83B7-0A6B3EB41D75}"/>
              </a:ext>
            </a:extLst>
          </p:cNvPr>
          <p:cNvSpPr/>
          <p:nvPr/>
        </p:nvSpPr>
        <p:spPr bwMode="auto">
          <a:xfrm>
            <a:off x="7963762" y="2288100"/>
            <a:ext cx="936759" cy="7054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虚拟网络功能控制面</a:t>
            </a:r>
          </a:p>
        </p:txBody>
      </p:sp>
      <p:cxnSp>
        <p:nvCxnSpPr>
          <p:cNvPr id="83" name="直线连接符 82">
            <a:extLst>
              <a:ext uri="{FF2B5EF4-FFF2-40B4-BE49-F238E27FC236}">
                <a16:creationId xmlns:a16="http://schemas.microsoft.com/office/drawing/2014/main" id="{099CEC32-56E6-C345-A703-DEF339A5602C}"/>
              </a:ext>
            </a:extLst>
          </p:cNvPr>
          <p:cNvCxnSpPr>
            <a:cxnSpLocks/>
            <a:endCxn id="80" idx="1"/>
          </p:cNvCxnSpPr>
          <p:nvPr/>
        </p:nvCxnSpPr>
        <p:spPr>
          <a:xfrm flipV="1">
            <a:off x="7671551" y="2640800"/>
            <a:ext cx="292211" cy="9066"/>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88" name="组合 87">
            <a:extLst>
              <a:ext uri="{FF2B5EF4-FFF2-40B4-BE49-F238E27FC236}">
                <a16:creationId xmlns:a16="http://schemas.microsoft.com/office/drawing/2014/main" id="{346F6382-84A7-FD46-866A-E0D1D02017CC}"/>
              </a:ext>
            </a:extLst>
          </p:cNvPr>
          <p:cNvGrpSpPr/>
          <p:nvPr/>
        </p:nvGrpSpPr>
        <p:grpSpPr>
          <a:xfrm>
            <a:off x="5699747" y="4087403"/>
            <a:ext cx="2124939" cy="1079584"/>
            <a:chOff x="5474805" y="4787345"/>
            <a:chExt cx="1007424" cy="382629"/>
          </a:xfrm>
        </p:grpSpPr>
        <p:sp>
          <p:nvSpPr>
            <p:cNvPr id="89" name="Rectangle 707">
              <a:extLst>
                <a:ext uri="{FF2B5EF4-FFF2-40B4-BE49-F238E27FC236}">
                  <a16:creationId xmlns:a16="http://schemas.microsoft.com/office/drawing/2014/main" id="{008EC5EF-46F4-4C48-BC6B-7640A9BD2A6A}"/>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90" name="Rectangle 708">
              <a:extLst>
                <a:ext uri="{FF2B5EF4-FFF2-40B4-BE49-F238E27FC236}">
                  <a16:creationId xmlns:a16="http://schemas.microsoft.com/office/drawing/2014/main" id="{7856EA78-F3EE-3B4A-9CBA-8F2E8F52EE4A}"/>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91" name="Rectangle 709">
              <a:extLst>
                <a:ext uri="{FF2B5EF4-FFF2-40B4-BE49-F238E27FC236}">
                  <a16:creationId xmlns:a16="http://schemas.microsoft.com/office/drawing/2014/main" id="{51B4DAAE-5339-F840-B7EE-516B60931007}"/>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可编程网卡</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sp>
        <p:nvSpPr>
          <p:cNvPr id="92" name="矩形 91">
            <a:extLst>
              <a:ext uri="{FF2B5EF4-FFF2-40B4-BE49-F238E27FC236}">
                <a16:creationId xmlns:a16="http://schemas.microsoft.com/office/drawing/2014/main" id="{F19A7A1F-3AC9-F944-9862-A326C75EA3C2}"/>
              </a:ext>
            </a:extLst>
          </p:cNvPr>
          <p:cNvSpPr/>
          <p:nvPr/>
        </p:nvSpPr>
        <p:spPr bwMode="auto">
          <a:xfrm>
            <a:off x="6734792" y="4154183"/>
            <a:ext cx="936759" cy="7054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数据结构处理数据面</a:t>
            </a:r>
          </a:p>
        </p:txBody>
      </p:sp>
      <p:sp>
        <p:nvSpPr>
          <p:cNvPr id="93" name="矩形 92">
            <a:extLst>
              <a:ext uri="{FF2B5EF4-FFF2-40B4-BE49-F238E27FC236}">
                <a16:creationId xmlns:a16="http://schemas.microsoft.com/office/drawing/2014/main" id="{0797F62F-EF6E-AD47-956B-15AABF0AEE58}"/>
              </a:ext>
            </a:extLst>
          </p:cNvPr>
          <p:cNvSpPr/>
          <p:nvPr/>
        </p:nvSpPr>
        <p:spPr bwMode="auto">
          <a:xfrm>
            <a:off x="7950632" y="4162439"/>
            <a:ext cx="936759" cy="7054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数据结构处理控制面</a:t>
            </a:r>
          </a:p>
        </p:txBody>
      </p:sp>
      <p:cxnSp>
        <p:nvCxnSpPr>
          <p:cNvPr id="96" name="直线连接符 95">
            <a:extLst>
              <a:ext uri="{FF2B5EF4-FFF2-40B4-BE49-F238E27FC236}">
                <a16:creationId xmlns:a16="http://schemas.microsoft.com/office/drawing/2014/main" id="{0314CEE7-F050-CA4A-8B08-175940559148}"/>
              </a:ext>
            </a:extLst>
          </p:cNvPr>
          <p:cNvCxnSpPr>
            <a:cxnSpLocks/>
          </p:cNvCxnSpPr>
          <p:nvPr/>
        </p:nvCxnSpPr>
        <p:spPr>
          <a:xfrm flipV="1">
            <a:off x="7685248" y="4509158"/>
            <a:ext cx="292211" cy="9066"/>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8" name="矩形 97">
            <a:extLst>
              <a:ext uri="{FF2B5EF4-FFF2-40B4-BE49-F238E27FC236}">
                <a16:creationId xmlns:a16="http://schemas.microsoft.com/office/drawing/2014/main" id="{D289D69C-C381-AD45-B84F-BFD8CB06D862}"/>
              </a:ext>
            </a:extLst>
          </p:cNvPr>
          <p:cNvSpPr/>
          <p:nvPr/>
        </p:nvSpPr>
        <p:spPr bwMode="auto">
          <a:xfrm>
            <a:off x="417550" y="3132227"/>
            <a:ext cx="1157604" cy="26338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tx1"/>
                </a:solidFill>
                <a:ea typeface="Segoe UI" pitchFamily="34" charset="0"/>
                <a:cs typeface="Segoe UI" pitchFamily="34" charset="0"/>
              </a:rPr>
              <a:t>客户应用</a:t>
            </a:r>
          </a:p>
        </p:txBody>
      </p:sp>
      <p:sp>
        <p:nvSpPr>
          <p:cNvPr id="99" name="矩形 98">
            <a:extLst>
              <a:ext uri="{FF2B5EF4-FFF2-40B4-BE49-F238E27FC236}">
                <a16:creationId xmlns:a16="http://schemas.microsoft.com/office/drawing/2014/main" id="{9B1BD8B8-AEF4-D04E-B4F6-02A504CF0F32}"/>
              </a:ext>
            </a:extLst>
          </p:cNvPr>
          <p:cNvSpPr/>
          <p:nvPr/>
        </p:nvSpPr>
        <p:spPr bwMode="auto">
          <a:xfrm>
            <a:off x="416168" y="3538681"/>
            <a:ext cx="1157604" cy="263381"/>
          </a:xfrm>
          <a:prstGeom prst="rect">
            <a:avLst/>
          </a:prstGeom>
          <a:solidFill>
            <a:srgbClr val="C00000"/>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通信库</a:t>
            </a:r>
          </a:p>
        </p:txBody>
      </p:sp>
      <p:cxnSp>
        <p:nvCxnSpPr>
          <p:cNvPr id="100" name="直线连接符 99">
            <a:extLst>
              <a:ext uri="{FF2B5EF4-FFF2-40B4-BE49-F238E27FC236}">
                <a16:creationId xmlns:a16="http://schemas.microsoft.com/office/drawing/2014/main" id="{285C97B4-D34A-E24A-B050-F5500326C698}"/>
              </a:ext>
            </a:extLst>
          </p:cNvPr>
          <p:cNvCxnSpPr>
            <a:stCxn id="98" idx="2"/>
            <a:endCxn id="99" idx="0"/>
          </p:cNvCxnSpPr>
          <p:nvPr/>
        </p:nvCxnSpPr>
        <p:spPr>
          <a:xfrm flipH="1">
            <a:off x="994970" y="3395608"/>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cxnSp>
        <p:nvCxnSpPr>
          <p:cNvPr id="103" name="直线连接符 102">
            <a:extLst>
              <a:ext uri="{FF2B5EF4-FFF2-40B4-BE49-F238E27FC236}">
                <a16:creationId xmlns:a16="http://schemas.microsoft.com/office/drawing/2014/main" id="{FC24E276-1BFC-7F43-8FB0-5BDD740C63EC}"/>
              </a:ext>
            </a:extLst>
          </p:cNvPr>
          <p:cNvCxnSpPr/>
          <p:nvPr/>
        </p:nvCxnSpPr>
        <p:spPr>
          <a:xfrm flipH="1">
            <a:off x="978511" y="3777779"/>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sp>
        <p:nvSpPr>
          <p:cNvPr id="104" name="矩形 103">
            <a:extLst>
              <a:ext uri="{FF2B5EF4-FFF2-40B4-BE49-F238E27FC236}">
                <a16:creationId xmlns:a16="http://schemas.microsoft.com/office/drawing/2014/main" id="{C33A6E9B-C4A2-ED46-8112-7E2499B394E2}"/>
              </a:ext>
            </a:extLst>
          </p:cNvPr>
          <p:cNvSpPr/>
          <p:nvPr/>
        </p:nvSpPr>
        <p:spPr bwMode="auto">
          <a:xfrm>
            <a:off x="1924798" y="3128025"/>
            <a:ext cx="1157604" cy="26338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tx1"/>
                </a:solidFill>
                <a:ea typeface="Segoe UI" pitchFamily="34" charset="0"/>
                <a:cs typeface="Segoe UI" pitchFamily="34" charset="0"/>
              </a:rPr>
              <a:t>客户应用</a:t>
            </a:r>
          </a:p>
        </p:txBody>
      </p:sp>
      <p:sp>
        <p:nvSpPr>
          <p:cNvPr id="105" name="矩形 104">
            <a:extLst>
              <a:ext uri="{FF2B5EF4-FFF2-40B4-BE49-F238E27FC236}">
                <a16:creationId xmlns:a16="http://schemas.microsoft.com/office/drawing/2014/main" id="{99CCA997-4B6C-B24D-AE93-56A09C6DB8EC}"/>
              </a:ext>
            </a:extLst>
          </p:cNvPr>
          <p:cNvSpPr/>
          <p:nvPr/>
        </p:nvSpPr>
        <p:spPr bwMode="auto">
          <a:xfrm>
            <a:off x="1923416" y="3534479"/>
            <a:ext cx="1157604" cy="263381"/>
          </a:xfrm>
          <a:prstGeom prst="rect">
            <a:avLst/>
          </a:prstGeom>
          <a:solidFill>
            <a:srgbClr val="C00000"/>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通信库</a:t>
            </a:r>
          </a:p>
        </p:txBody>
      </p:sp>
      <p:cxnSp>
        <p:nvCxnSpPr>
          <p:cNvPr id="106" name="直线连接符 105">
            <a:extLst>
              <a:ext uri="{FF2B5EF4-FFF2-40B4-BE49-F238E27FC236}">
                <a16:creationId xmlns:a16="http://schemas.microsoft.com/office/drawing/2014/main" id="{F38FC899-2C99-9B4D-9D89-2FC487647512}"/>
              </a:ext>
            </a:extLst>
          </p:cNvPr>
          <p:cNvCxnSpPr>
            <a:stCxn id="104" idx="2"/>
            <a:endCxn id="105" idx="0"/>
          </p:cNvCxnSpPr>
          <p:nvPr/>
        </p:nvCxnSpPr>
        <p:spPr>
          <a:xfrm flipH="1">
            <a:off x="2502218" y="3391406"/>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cxnSp>
        <p:nvCxnSpPr>
          <p:cNvPr id="107" name="直线连接符 106">
            <a:extLst>
              <a:ext uri="{FF2B5EF4-FFF2-40B4-BE49-F238E27FC236}">
                <a16:creationId xmlns:a16="http://schemas.microsoft.com/office/drawing/2014/main" id="{BDBA7615-3AFF-6642-9EDF-E521E4630076}"/>
              </a:ext>
            </a:extLst>
          </p:cNvPr>
          <p:cNvCxnSpPr/>
          <p:nvPr/>
        </p:nvCxnSpPr>
        <p:spPr>
          <a:xfrm flipH="1">
            <a:off x="2485759" y="3802062"/>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sp>
        <p:nvSpPr>
          <p:cNvPr id="108" name="矩形 107">
            <a:extLst>
              <a:ext uri="{FF2B5EF4-FFF2-40B4-BE49-F238E27FC236}">
                <a16:creationId xmlns:a16="http://schemas.microsoft.com/office/drawing/2014/main" id="{301E12E7-F830-814D-AA28-20C95E82CEC8}"/>
              </a:ext>
            </a:extLst>
          </p:cNvPr>
          <p:cNvSpPr/>
          <p:nvPr/>
        </p:nvSpPr>
        <p:spPr bwMode="auto">
          <a:xfrm>
            <a:off x="3479553" y="3128025"/>
            <a:ext cx="1157604" cy="26338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tx1"/>
                </a:solidFill>
                <a:ea typeface="Segoe UI" pitchFamily="34" charset="0"/>
                <a:cs typeface="Segoe UI" pitchFamily="34" charset="0"/>
              </a:rPr>
              <a:t>客户应用</a:t>
            </a:r>
          </a:p>
        </p:txBody>
      </p:sp>
      <p:sp>
        <p:nvSpPr>
          <p:cNvPr id="109" name="矩形 108">
            <a:extLst>
              <a:ext uri="{FF2B5EF4-FFF2-40B4-BE49-F238E27FC236}">
                <a16:creationId xmlns:a16="http://schemas.microsoft.com/office/drawing/2014/main" id="{C8B1A39E-F846-E745-844B-FB287C1806E4}"/>
              </a:ext>
            </a:extLst>
          </p:cNvPr>
          <p:cNvSpPr/>
          <p:nvPr/>
        </p:nvSpPr>
        <p:spPr bwMode="auto">
          <a:xfrm>
            <a:off x="3478171" y="3534479"/>
            <a:ext cx="1157604" cy="263381"/>
          </a:xfrm>
          <a:prstGeom prst="rect">
            <a:avLst/>
          </a:prstGeom>
          <a:solidFill>
            <a:srgbClr val="C00000"/>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通信库</a:t>
            </a:r>
          </a:p>
        </p:txBody>
      </p:sp>
      <p:cxnSp>
        <p:nvCxnSpPr>
          <p:cNvPr id="110" name="直线连接符 109">
            <a:extLst>
              <a:ext uri="{FF2B5EF4-FFF2-40B4-BE49-F238E27FC236}">
                <a16:creationId xmlns:a16="http://schemas.microsoft.com/office/drawing/2014/main" id="{45744096-47A3-E74C-AB11-85F5188308BB}"/>
              </a:ext>
            </a:extLst>
          </p:cNvPr>
          <p:cNvCxnSpPr>
            <a:stCxn id="108" idx="2"/>
            <a:endCxn id="109" idx="0"/>
          </p:cNvCxnSpPr>
          <p:nvPr/>
        </p:nvCxnSpPr>
        <p:spPr>
          <a:xfrm flipH="1">
            <a:off x="4056973" y="3391406"/>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cxnSp>
        <p:nvCxnSpPr>
          <p:cNvPr id="111" name="直线连接符 110">
            <a:extLst>
              <a:ext uri="{FF2B5EF4-FFF2-40B4-BE49-F238E27FC236}">
                <a16:creationId xmlns:a16="http://schemas.microsoft.com/office/drawing/2014/main" id="{E77AD4B1-073B-344F-A013-96D9336F547A}"/>
              </a:ext>
            </a:extLst>
          </p:cNvPr>
          <p:cNvCxnSpPr/>
          <p:nvPr/>
        </p:nvCxnSpPr>
        <p:spPr>
          <a:xfrm flipH="1">
            <a:off x="4040514" y="3773577"/>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sp>
        <p:nvSpPr>
          <p:cNvPr id="112" name="圆柱体 111">
            <a:extLst>
              <a:ext uri="{FF2B5EF4-FFF2-40B4-BE49-F238E27FC236}">
                <a16:creationId xmlns:a16="http://schemas.microsoft.com/office/drawing/2014/main" id="{016D620B-B78F-204A-9A89-B9EDE5545C13}"/>
              </a:ext>
            </a:extLst>
          </p:cNvPr>
          <p:cNvSpPr/>
          <p:nvPr/>
        </p:nvSpPr>
        <p:spPr bwMode="auto">
          <a:xfrm>
            <a:off x="335860" y="5117574"/>
            <a:ext cx="1523999" cy="585924"/>
          </a:xfrm>
          <a:prstGeom prst="can">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600" dirty="0">
                <a:gradFill>
                  <a:gsLst>
                    <a:gs pos="0">
                      <a:srgbClr val="FFFFFF"/>
                    </a:gs>
                    <a:gs pos="100000">
                      <a:srgbClr val="FFFFFF"/>
                    </a:gs>
                  </a:gsLst>
                  <a:lin ang="5400000" scaled="0"/>
                </a:gradFill>
                <a:ea typeface="Segoe UI" pitchFamily="34" charset="0"/>
                <a:cs typeface="Segoe UI" pitchFamily="34" charset="0"/>
              </a:rPr>
              <a:t>内存 </a:t>
            </a:r>
            <a:r>
              <a:rPr kumimoji="1" lang="en-US" altLang="zh-CN" sz="1600" dirty="0">
                <a:gradFill>
                  <a:gsLst>
                    <a:gs pos="0">
                      <a:srgbClr val="FFFFFF"/>
                    </a:gs>
                    <a:gs pos="100000">
                      <a:srgbClr val="FFFFFF"/>
                    </a:gs>
                  </a:gsLst>
                  <a:lin ang="5400000" scaled="0"/>
                </a:gradFill>
                <a:ea typeface="Segoe UI" pitchFamily="34" charset="0"/>
                <a:cs typeface="Segoe UI" pitchFamily="34" charset="0"/>
              </a:rPr>
              <a:t>/</a:t>
            </a:r>
            <a:r>
              <a:rPr kumimoji="1" lang="zh-CN" altLang="en-US" sz="1600" dirty="0">
                <a:gradFill>
                  <a:gsLst>
                    <a:gs pos="0">
                      <a:srgbClr val="FFFFFF"/>
                    </a:gs>
                    <a:gs pos="100000">
                      <a:srgbClr val="FFFFFF"/>
                    </a:gs>
                  </a:gsLst>
                  <a:lin ang="5400000" scaled="0"/>
                </a:gradFill>
                <a:ea typeface="Segoe UI" pitchFamily="34" charset="0"/>
                <a:cs typeface="Segoe UI" pitchFamily="34" charset="0"/>
              </a:rPr>
              <a:t> </a:t>
            </a:r>
            <a:r>
              <a:rPr kumimoji="1" lang="en-US" altLang="zh-CN" sz="1600" dirty="0">
                <a:gradFill>
                  <a:gsLst>
                    <a:gs pos="0">
                      <a:srgbClr val="FFFFFF"/>
                    </a:gs>
                    <a:gs pos="100000">
                      <a:srgbClr val="FFFFFF"/>
                    </a:gs>
                  </a:gsLst>
                  <a:lin ang="5400000" scaled="0"/>
                </a:gradFill>
                <a:ea typeface="Segoe UI" pitchFamily="34" charset="0"/>
                <a:cs typeface="Segoe UI" pitchFamily="34" charset="0"/>
              </a:rPr>
              <a:t>Flash</a:t>
            </a:r>
            <a:endParaRPr kumimoji="1" lang="zh-CN" altLang="en-US" sz="1600" dirty="0">
              <a:gradFill>
                <a:gsLst>
                  <a:gs pos="0">
                    <a:srgbClr val="FFFFFF"/>
                  </a:gs>
                  <a:gs pos="100000">
                    <a:srgbClr val="FFFFFF"/>
                  </a:gs>
                </a:gsLst>
                <a:lin ang="5400000" scaled="0"/>
              </a:gradFill>
              <a:ea typeface="Segoe UI" pitchFamily="34" charset="0"/>
              <a:cs typeface="Segoe UI" pitchFamily="34" charset="0"/>
            </a:endParaRPr>
          </a:p>
        </p:txBody>
      </p:sp>
      <p:sp>
        <p:nvSpPr>
          <p:cNvPr id="70" name="矩形 69">
            <a:extLst>
              <a:ext uri="{FF2B5EF4-FFF2-40B4-BE49-F238E27FC236}">
                <a16:creationId xmlns:a16="http://schemas.microsoft.com/office/drawing/2014/main" id="{BC77CE4C-8FBD-C341-A737-F27EB7D3B27A}"/>
              </a:ext>
            </a:extLst>
          </p:cNvPr>
          <p:cNvSpPr/>
          <p:nvPr/>
        </p:nvSpPr>
        <p:spPr bwMode="auto">
          <a:xfrm>
            <a:off x="3202380" y="5792553"/>
            <a:ext cx="1320285" cy="275843"/>
          </a:xfrm>
          <a:prstGeom prst="rect">
            <a:avLst/>
          </a:prstGeom>
          <a:solidFill>
            <a:srgbClr val="C00000"/>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传输协议</a:t>
            </a:r>
          </a:p>
        </p:txBody>
      </p:sp>
    </p:spTree>
    <p:extLst>
      <p:ext uri="{BB962C8B-B14F-4D97-AF65-F5344CB8AC3E}">
        <p14:creationId xmlns:p14="http://schemas.microsoft.com/office/powerpoint/2010/main" val="10956702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85FA170-A7D6-4244-A4FB-0769430095AF}"/>
              </a:ext>
            </a:extLst>
          </p:cNvPr>
          <p:cNvSpPr>
            <a:spLocks noGrp="1"/>
          </p:cNvSpPr>
          <p:nvPr>
            <p:ph type="title"/>
          </p:nvPr>
        </p:nvSpPr>
        <p:spPr/>
        <p:txBody>
          <a:bodyPr/>
          <a:lstStyle/>
          <a:p>
            <a:r>
              <a:rPr kumimoji="1" lang="zh-CN" altLang="en-US" dirty="0"/>
              <a:t>基于</a:t>
            </a:r>
            <a:r>
              <a:rPr kumimoji="1" lang="en-US" altLang="zh-CN" dirty="0"/>
              <a:t>FPGA</a:t>
            </a:r>
            <a:r>
              <a:rPr kumimoji="1" lang="zh-CN" altLang="en-US" dirty="0"/>
              <a:t>的云计算基础设施加速</a:t>
            </a:r>
          </a:p>
        </p:txBody>
      </p:sp>
      <p:sp>
        <p:nvSpPr>
          <p:cNvPr id="4" name="矩形 3">
            <a:extLst>
              <a:ext uri="{FF2B5EF4-FFF2-40B4-BE49-F238E27FC236}">
                <a16:creationId xmlns:a16="http://schemas.microsoft.com/office/drawing/2014/main" id="{41699EDC-D717-4343-AD5A-528E0DE0DFD6}"/>
              </a:ext>
            </a:extLst>
          </p:cNvPr>
          <p:cNvSpPr/>
          <p:nvPr/>
        </p:nvSpPr>
        <p:spPr bwMode="auto">
          <a:xfrm>
            <a:off x="186240" y="2089016"/>
            <a:ext cx="4648200" cy="447631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tx1"/>
                </a:solidFill>
                <a:ea typeface="Segoe UI" pitchFamily="34" charset="0"/>
                <a:cs typeface="Segoe UI" pitchFamily="34" charset="0"/>
              </a:rPr>
              <a:t>虚拟机监视器（</a:t>
            </a:r>
            <a:r>
              <a:rPr kumimoji="1" lang="en-US" altLang="zh-CN" dirty="0">
                <a:solidFill>
                  <a:schemeClr val="tx1"/>
                </a:solidFill>
                <a:ea typeface="Segoe UI" pitchFamily="34" charset="0"/>
                <a:cs typeface="Segoe UI" pitchFamily="34" charset="0"/>
              </a:rPr>
              <a:t>Hypervisor</a:t>
            </a:r>
            <a:r>
              <a:rPr kumimoji="1" lang="zh-CN" altLang="en-US" dirty="0">
                <a:solidFill>
                  <a:schemeClr val="tx1"/>
                </a:solidFill>
                <a:ea typeface="Segoe UI" pitchFamily="34" charset="0"/>
                <a:cs typeface="Segoe UI" pitchFamily="34" charset="0"/>
              </a:rPr>
              <a:t>）</a:t>
            </a:r>
          </a:p>
        </p:txBody>
      </p:sp>
      <p:sp>
        <p:nvSpPr>
          <p:cNvPr id="5" name="矩形 4">
            <a:extLst>
              <a:ext uri="{FF2B5EF4-FFF2-40B4-BE49-F238E27FC236}">
                <a16:creationId xmlns:a16="http://schemas.microsoft.com/office/drawing/2014/main" id="{C72016F9-69CC-6A48-B8A7-BD2AEBB2A424}"/>
              </a:ext>
            </a:extLst>
          </p:cNvPr>
          <p:cNvSpPr/>
          <p:nvPr/>
        </p:nvSpPr>
        <p:spPr bwMode="auto">
          <a:xfrm>
            <a:off x="338640" y="2689365"/>
            <a:ext cx="1269556" cy="139803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tx1"/>
                </a:solidFill>
                <a:ea typeface="Segoe UI" pitchFamily="34" charset="0"/>
                <a:cs typeface="Segoe UI" pitchFamily="34" charset="0"/>
              </a:rPr>
              <a:t>虚拟机</a:t>
            </a:r>
            <a:r>
              <a:rPr kumimoji="1" lang="en-US" altLang="zh-CN" dirty="0">
                <a:solidFill>
                  <a:schemeClr val="tx1"/>
                </a:solidFill>
                <a:ea typeface="Segoe UI" pitchFamily="34" charset="0"/>
                <a:cs typeface="Segoe UI" pitchFamily="34" charset="0"/>
              </a:rPr>
              <a:t>1</a:t>
            </a:r>
            <a:endParaRPr kumimoji="1" lang="zh-CN" altLang="en-US" dirty="0">
              <a:solidFill>
                <a:schemeClr val="tx1"/>
              </a:solidFill>
              <a:ea typeface="Segoe UI" pitchFamily="34" charset="0"/>
              <a:cs typeface="Segoe UI" pitchFamily="34" charset="0"/>
            </a:endParaRPr>
          </a:p>
        </p:txBody>
      </p:sp>
      <p:sp>
        <p:nvSpPr>
          <p:cNvPr id="6" name="矩形 5">
            <a:extLst>
              <a:ext uri="{FF2B5EF4-FFF2-40B4-BE49-F238E27FC236}">
                <a16:creationId xmlns:a16="http://schemas.microsoft.com/office/drawing/2014/main" id="{9E3FF171-0B31-5741-BF32-942D7FCB9116}"/>
              </a:ext>
            </a:extLst>
          </p:cNvPr>
          <p:cNvSpPr/>
          <p:nvPr/>
        </p:nvSpPr>
        <p:spPr bwMode="auto">
          <a:xfrm>
            <a:off x="1862640" y="2685599"/>
            <a:ext cx="1269556" cy="141067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tx1"/>
                </a:solidFill>
                <a:ea typeface="Segoe UI" pitchFamily="34" charset="0"/>
                <a:cs typeface="Segoe UI" pitchFamily="34" charset="0"/>
              </a:rPr>
              <a:t>虚拟机</a:t>
            </a:r>
            <a:r>
              <a:rPr kumimoji="1" lang="en-US" altLang="zh-CN" dirty="0">
                <a:solidFill>
                  <a:schemeClr val="tx1"/>
                </a:solidFill>
                <a:ea typeface="Segoe UI" pitchFamily="34" charset="0"/>
                <a:cs typeface="Segoe UI" pitchFamily="34" charset="0"/>
              </a:rPr>
              <a:t>2</a:t>
            </a:r>
            <a:endParaRPr kumimoji="1" lang="zh-CN" altLang="en-US" dirty="0">
              <a:solidFill>
                <a:schemeClr val="tx1"/>
              </a:solidFill>
              <a:ea typeface="Segoe UI" pitchFamily="34" charset="0"/>
              <a:cs typeface="Segoe UI" pitchFamily="34" charset="0"/>
            </a:endParaRPr>
          </a:p>
        </p:txBody>
      </p:sp>
      <p:sp>
        <p:nvSpPr>
          <p:cNvPr id="7" name="矩形 6">
            <a:extLst>
              <a:ext uri="{FF2B5EF4-FFF2-40B4-BE49-F238E27FC236}">
                <a16:creationId xmlns:a16="http://schemas.microsoft.com/office/drawing/2014/main" id="{EE7B7FF7-F5E9-944E-A09C-5BB4285AB5A9}"/>
              </a:ext>
            </a:extLst>
          </p:cNvPr>
          <p:cNvSpPr/>
          <p:nvPr/>
        </p:nvSpPr>
        <p:spPr bwMode="auto">
          <a:xfrm>
            <a:off x="3419682" y="2685599"/>
            <a:ext cx="1262358" cy="140180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dirty="0">
                <a:solidFill>
                  <a:schemeClr val="tx1"/>
                </a:solidFill>
                <a:ea typeface="Segoe UI" pitchFamily="34" charset="0"/>
                <a:cs typeface="Segoe UI" pitchFamily="34" charset="0"/>
              </a:rPr>
              <a:t>虚拟机</a:t>
            </a:r>
            <a:r>
              <a:rPr kumimoji="1" lang="en-US" altLang="zh-CN" dirty="0">
                <a:solidFill>
                  <a:schemeClr val="tx1"/>
                </a:solidFill>
                <a:ea typeface="Segoe UI" pitchFamily="34" charset="0"/>
                <a:cs typeface="Segoe UI" pitchFamily="34" charset="0"/>
              </a:rPr>
              <a:t>3</a:t>
            </a:r>
            <a:endParaRPr kumimoji="1" lang="zh-CN" altLang="en-US" dirty="0">
              <a:solidFill>
                <a:schemeClr val="tx1"/>
              </a:solidFill>
              <a:ea typeface="Segoe UI" pitchFamily="34" charset="0"/>
              <a:cs typeface="Segoe UI" pitchFamily="34" charset="0"/>
            </a:endParaRPr>
          </a:p>
        </p:txBody>
      </p:sp>
      <p:sp>
        <p:nvSpPr>
          <p:cNvPr id="8" name="文本框 7">
            <a:extLst>
              <a:ext uri="{FF2B5EF4-FFF2-40B4-BE49-F238E27FC236}">
                <a16:creationId xmlns:a16="http://schemas.microsoft.com/office/drawing/2014/main" id="{8E30DD09-FC59-9042-91CF-EE25BFEA1BF4}"/>
              </a:ext>
            </a:extLst>
          </p:cNvPr>
          <p:cNvSpPr txBox="1"/>
          <p:nvPr/>
        </p:nvSpPr>
        <p:spPr>
          <a:xfrm>
            <a:off x="1640918" y="1534290"/>
            <a:ext cx="1600438" cy="627864"/>
          </a:xfrm>
          <a:prstGeom prst="rect">
            <a:avLst/>
          </a:prstGeom>
          <a:noFill/>
        </p:spPr>
        <p:txBody>
          <a:bodyPr wrap="none" lIns="182880" tIns="146304" rIns="182880" bIns="146304" rtlCol="0">
            <a:spAutoFit/>
          </a:bodyPr>
          <a:lstStyle/>
          <a:p>
            <a:pPr>
              <a:lnSpc>
                <a:spcPct val="90000"/>
              </a:lnSpc>
              <a:spcAft>
                <a:spcPts val="600"/>
              </a:spcAft>
            </a:pPr>
            <a:r>
              <a:rPr kumimoji="1" lang="zh-CN" altLang="en-US" sz="2400" dirty="0">
                <a:gradFill>
                  <a:gsLst>
                    <a:gs pos="2917">
                      <a:schemeClr val="tx1"/>
                    </a:gs>
                    <a:gs pos="30000">
                      <a:schemeClr val="tx1"/>
                    </a:gs>
                  </a:gsLst>
                  <a:lin ang="5400000" scaled="0"/>
                </a:gradFill>
              </a:rPr>
              <a:t>计算节点</a:t>
            </a:r>
          </a:p>
        </p:txBody>
      </p:sp>
      <p:grpSp>
        <p:nvGrpSpPr>
          <p:cNvPr id="13" name="组合 12">
            <a:extLst>
              <a:ext uri="{FF2B5EF4-FFF2-40B4-BE49-F238E27FC236}">
                <a16:creationId xmlns:a16="http://schemas.microsoft.com/office/drawing/2014/main" id="{9B6E3871-48DE-CC42-A170-673BFD358DEE}"/>
              </a:ext>
            </a:extLst>
          </p:cNvPr>
          <p:cNvGrpSpPr/>
          <p:nvPr/>
        </p:nvGrpSpPr>
        <p:grpSpPr>
          <a:xfrm>
            <a:off x="2151041" y="4656703"/>
            <a:ext cx="2554053" cy="1809208"/>
            <a:chOff x="5474805" y="4787345"/>
            <a:chExt cx="1007424" cy="382629"/>
          </a:xfrm>
        </p:grpSpPr>
        <p:sp>
          <p:nvSpPr>
            <p:cNvPr id="14" name="Rectangle 707">
              <a:extLst>
                <a:ext uri="{FF2B5EF4-FFF2-40B4-BE49-F238E27FC236}">
                  <a16:creationId xmlns:a16="http://schemas.microsoft.com/office/drawing/2014/main" id="{347BAB7E-53D8-DE43-B759-E83FD7B33131}"/>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5" name="Rectangle 708">
              <a:extLst>
                <a:ext uri="{FF2B5EF4-FFF2-40B4-BE49-F238E27FC236}">
                  <a16:creationId xmlns:a16="http://schemas.microsoft.com/office/drawing/2014/main" id="{A1BD0F60-ED0D-1F48-A769-884F00BD122B}"/>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6" name="Rectangle 709">
              <a:extLst>
                <a:ext uri="{FF2B5EF4-FFF2-40B4-BE49-F238E27FC236}">
                  <a16:creationId xmlns:a16="http://schemas.microsoft.com/office/drawing/2014/main" id="{71F46788-52EB-A241-9052-27D039355539}"/>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可编程网卡</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cxnSp>
        <p:nvCxnSpPr>
          <p:cNvPr id="17" name="直线连接符 16">
            <a:extLst>
              <a:ext uri="{FF2B5EF4-FFF2-40B4-BE49-F238E27FC236}">
                <a16:creationId xmlns:a16="http://schemas.microsoft.com/office/drawing/2014/main" id="{FD1FEB14-1E1C-B643-B8FF-7CA96CB19B9A}"/>
              </a:ext>
            </a:extLst>
          </p:cNvPr>
          <p:cNvCxnSpPr>
            <a:cxnSpLocks/>
            <a:stCxn id="46" idx="2"/>
            <a:endCxn id="16" idx="0"/>
          </p:cNvCxnSpPr>
          <p:nvPr/>
        </p:nvCxnSpPr>
        <p:spPr>
          <a:xfrm>
            <a:off x="973418" y="4248940"/>
            <a:ext cx="2454650" cy="407763"/>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id="{C4156027-78D1-F442-B1CA-29A93C683DCD}"/>
              </a:ext>
            </a:extLst>
          </p:cNvPr>
          <p:cNvSpPr/>
          <p:nvPr/>
        </p:nvSpPr>
        <p:spPr bwMode="auto">
          <a:xfrm>
            <a:off x="5596439" y="2072641"/>
            <a:ext cx="3391483" cy="1326603"/>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kumimoji="1" lang="zh-CN" altLang="en-US" dirty="0">
              <a:solidFill>
                <a:schemeClr val="tx1"/>
              </a:solidFill>
              <a:ea typeface="Segoe UI" pitchFamily="34" charset="0"/>
              <a:cs typeface="Segoe UI" pitchFamily="34" charset="0"/>
            </a:endParaRPr>
          </a:p>
        </p:txBody>
      </p:sp>
      <p:sp>
        <p:nvSpPr>
          <p:cNvPr id="27" name="文本框 26">
            <a:extLst>
              <a:ext uri="{FF2B5EF4-FFF2-40B4-BE49-F238E27FC236}">
                <a16:creationId xmlns:a16="http://schemas.microsoft.com/office/drawing/2014/main" id="{6F8C3AE0-F4B6-3543-A91A-72AC43501B18}"/>
              </a:ext>
            </a:extLst>
          </p:cNvPr>
          <p:cNvSpPr txBox="1"/>
          <p:nvPr/>
        </p:nvSpPr>
        <p:spPr>
          <a:xfrm>
            <a:off x="6491843" y="1516062"/>
            <a:ext cx="1600438" cy="627864"/>
          </a:xfrm>
          <a:prstGeom prst="rect">
            <a:avLst/>
          </a:prstGeom>
          <a:noFill/>
        </p:spPr>
        <p:txBody>
          <a:bodyPr wrap="none" lIns="182880" tIns="146304" rIns="182880" bIns="146304" rtlCol="0">
            <a:spAutoFit/>
          </a:bodyPr>
          <a:lstStyle/>
          <a:p>
            <a:pPr>
              <a:lnSpc>
                <a:spcPct val="90000"/>
              </a:lnSpc>
              <a:spcAft>
                <a:spcPts val="600"/>
              </a:spcAft>
            </a:pPr>
            <a:r>
              <a:rPr kumimoji="1" lang="zh-CN" altLang="en-US" sz="2400" dirty="0">
                <a:gradFill>
                  <a:gsLst>
                    <a:gs pos="2917">
                      <a:schemeClr val="tx1"/>
                    </a:gs>
                    <a:gs pos="30000">
                      <a:schemeClr val="tx1"/>
                    </a:gs>
                  </a:gsLst>
                  <a:lin ang="5400000" scaled="0"/>
                </a:gradFill>
              </a:rPr>
              <a:t>网络节点</a:t>
            </a:r>
          </a:p>
        </p:txBody>
      </p:sp>
      <p:sp>
        <p:nvSpPr>
          <p:cNvPr id="28" name="矩形 27">
            <a:extLst>
              <a:ext uri="{FF2B5EF4-FFF2-40B4-BE49-F238E27FC236}">
                <a16:creationId xmlns:a16="http://schemas.microsoft.com/office/drawing/2014/main" id="{816EE83A-6DE0-0D45-94B0-A51E9EDDBC02}"/>
              </a:ext>
            </a:extLst>
          </p:cNvPr>
          <p:cNvSpPr/>
          <p:nvPr/>
        </p:nvSpPr>
        <p:spPr bwMode="auto">
          <a:xfrm>
            <a:off x="5607244" y="3971923"/>
            <a:ext cx="3380677" cy="199392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kumimoji="1" lang="zh-CN" altLang="en-US" dirty="0">
              <a:solidFill>
                <a:schemeClr val="tx1"/>
              </a:solidFill>
              <a:ea typeface="Segoe UI" pitchFamily="34" charset="0"/>
              <a:cs typeface="Segoe UI" pitchFamily="34" charset="0"/>
            </a:endParaRPr>
          </a:p>
        </p:txBody>
      </p:sp>
      <p:sp>
        <p:nvSpPr>
          <p:cNvPr id="35" name="文本框 34">
            <a:extLst>
              <a:ext uri="{FF2B5EF4-FFF2-40B4-BE49-F238E27FC236}">
                <a16:creationId xmlns:a16="http://schemas.microsoft.com/office/drawing/2014/main" id="{A090B965-4622-554E-9F62-479B3AE7A304}"/>
              </a:ext>
            </a:extLst>
          </p:cNvPr>
          <p:cNvSpPr txBox="1"/>
          <p:nvPr/>
        </p:nvSpPr>
        <p:spPr>
          <a:xfrm>
            <a:off x="6491843" y="3389830"/>
            <a:ext cx="1600438" cy="627864"/>
          </a:xfrm>
          <a:prstGeom prst="rect">
            <a:avLst/>
          </a:prstGeom>
          <a:noFill/>
        </p:spPr>
        <p:txBody>
          <a:bodyPr wrap="none" lIns="182880" tIns="146304" rIns="182880" bIns="146304" rtlCol="0">
            <a:spAutoFit/>
          </a:bodyPr>
          <a:lstStyle/>
          <a:p>
            <a:pPr>
              <a:lnSpc>
                <a:spcPct val="90000"/>
              </a:lnSpc>
              <a:spcAft>
                <a:spcPts val="600"/>
              </a:spcAft>
            </a:pPr>
            <a:r>
              <a:rPr kumimoji="1" lang="zh-CN" altLang="en-US" sz="2400" dirty="0">
                <a:gradFill>
                  <a:gsLst>
                    <a:gs pos="2917">
                      <a:schemeClr val="tx1"/>
                    </a:gs>
                    <a:gs pos="30000">
                      <a:schemeClr val="tx1"/>
                    </a:gs>
                  </a:gsLst>
                  <a:lin ang="5400000" scaled="0"/>
                </a:gradFill>
              </a:rPr>
              <a:t>存储节点</a:t>
            </a:r>
          </a:p>
        </p:txBody>
      </p:sp>
      <p:sp>
        <p:nvSpPr>
          <p:cNvPr id="36" name="圆柱体 35">
            <a:extLst>
              <a:ext uri="{FF2B5EF4-FFF2-40B4-BE49-F238E27FC236}">
                <a16:creationId xmlns:a16="http://schemas.microsoft.com/office/drawing/2014/main" id="{4127415D-FA8B-9C4A-84FA-2001152D2608}"/>
              </a:ext>
            </a:extLst>
          </p:cNvPr>
          <p:cNvSpPr/>
          <p:nvPr/>
        </p:nvSpPr>
        <p:spPr bwMode="auto">
          <a:xfrm>
            <a:off x="6453460" y="5227241"/>
            <a:ext cx="1523999" cy="585924"/>
          </a:xfrm>
          <a:prstGeom prst="can">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600" dirty="0">
                <a:gradFill>
                  <a:gsLst>
                    <a:gs pos="0">
                      <a:srgbClr val="FFFFFF"/>
                    </a:gs>
                    <a:gs pos="100000">
                      <a:srgbClr val="FFFFFF"/>
                    </a:gs>
                  </a:gsLst>
                  <a:lin ang="5400000" scaled="0"/>
                </a:gradFill>
                <a:ea typeface="Segoe UI" pitchFamily="34" charset="0"/>
                <a:cs typeface="Segoe UI" pitchFamily="34" charset="0"/>
              </a:rPr>
              <a:t>内存 </a:t>
            </a:r>
            <a:r>
              <a:rPr kumimoji="1" lang="en-US" altLang="zh-CN" sz="1600" dirty="0">
                <a:gradFill>
                  <a:gsLst>
                    <a:gs pos="0">
                      <a:srgbClr val="FFFFFF"/>
                    </a:gs>
                    <a:gs pos="100000">
                      <a:srgbClr val="FFFFFF"/>
                    </a:gs>
                  </a:gsLst>
                  <a:lin ang="5400000" scaled="0"/>
                </a:gradFill>
                <a:ea typeface="Segoe UI" pitchFamily="34" charset="0"/>
                <a:cs typeface="Segoe UI" pitchFamily="34" charset="0"/>
              </a:rPr>
              <a:t>/</a:t>
            </a:r>
            <a:r>
              <a:rPr kumimoji="1" lang="zh-CN" altLang="en-US" sz="1600" dirty="0">
                <a:gradFill>
                  <a:gsLst>
                    <a:gs pos="0">
                      <a:srgbClr val="FFFFFF"/>
                    </a:gs>
                    <a:gs pos="100000">
                      <a:srgbClr val="FFFFFF"/>
                    </a:gs>
                  </a:gsLst>
                  <a:lin ang="5400000" scaled="0"/>
                </a:gradFill>
                <a:ea typeface="Segoe UI" pitchFamily="34" charset="0"/>
                <a:cs typeface="Segoe UI" pitchFamily="34" charset="0"/>
              </a:rPr>
              <a:t> </a:t>
            </a:r>
            <a:r>
              <a:rPr kumimoji="1" lang="en-US" altLang="zh-CN" sz="1600" dirty="0">
                <a:gradFill>
                  <a:gsLst>
                    <a:gs pos="0">
                      <a:srgbClr val="FFFFFF"/>
                    </a:gs>
                    <a:gs pos="100000">
                      <a:srgbClr val="FFFFFF"/>
                    </a:gs>
                  </a:gsLst>
                  <a:lin ang="5400000" scaled="0"/>
                </a:gradFill>
                <a:ea typeface="Segoe UI" pitchFamily="34" charset="0"/>
                <a:cs typeface="Segoe UI" pitchFamily="34" charset="0"/>
              </a:rPr>
              <a:t>Flash</a:t>
            </a:r>
            <a:endParaRPr kumimoji="1" lang="zh-CN" altLang="en-US" sz="1600" dirty="0">
              <a:gradFill>
                <a:gsLst>
                  <a:gs pos="0">
                    <a:srgbClr val="FFFFFF"/>
                  </a:gs>
                  <a:gs pos="100000">
                    <a:srgbClr val="FFFFFF"/>
                  </a:gs>
                </a:gsLst>
                <a:lin ang="5400000" scaled="0"/>
              </a:gradFill>
              <a:ea typeface="Segoe UI" pitchFamily="34" charset="0"/>
              <a:cs typeface="Segoe UI" pitchFamily="34" charset="0"/>
            </a:endParaRPr>
          </a:p>
        </p:txBody>
      </p:sp>
      <p:cxnSp>
        <p:nvCxnSpPr>
          <p:cNvPr id="37" name="直线连接符 36">
            <a:extLst>
              <a:ext uri="{FF2B5EF4-FFF2-40B4-BE49-F238E27FC236}">
                <a16:creationId xmlns:a16="http://schemas.microsoft.com/office/drawing/2014/main" id="{EB6FC09E-32F8-9340-8777-4C3CEBAF16D9}"/>
              </a:ext>
            </a:extLst>
          </p:cNvPr>
          <p:cNvCxnSpPr>
            <a:cxnSpLocks/>
            <a:stCxn id="92" idx="2"/>
            <a:endCxn id="36" idx="1"/>
          </p:cNvCxnSpPr>
          <p:nvPr/>
        </p:nvCxnSpPr>
        <p:spPr>
          <a:xfrm>
            <a:off x="7203172" y="4859583"/>
            <a:ext cx="12288" cy="367658"/>
          </a:xfrm>
          <a:prstGeom prst="line">
            <a:avLst/>
          </a:prstGeom>
          <a:ln w="28575">
            <a:headEnd type="none"/>
            <a:tailEnd type="none"/>
          </a:ln>
        </p:spPr>
        <p:style>
          <a:lnRef idx="1">
            <a:schemeClr val="dk1"/>
          </a:lnRef>
          <a:fillRef idx="0">
            <a:schemeClr val="dk1"/>
          </a:fillRef>
          <a:effectRef idx="0">
            <a:schemeClr val="dk1"/>
          </a:effectRef>
          <a:fontRef idx="minor">
            <a:schemeClr val="tx1"/>
          </a:fontRef>
        </p:style>
      </p:cxnSp>
      <p:cxnSp>
        <p:nvCxnSpPr>
          <p:cNvPr id="38" name="直线连接符 37">
            <a:extLst>
              <a:ext uri="{FF2B5EF4-FFF2-40B4-BE49-F238E27FC236}">
                <a16:creationId xmlns:a16="http://schemas.microsoft.com/office/drawing/2014/main" id="{699009B9-16FB-EE4F-A79D-15E86B980453}"/>
              </a:ext>
            </a:extLst>
          </p:cNvPr>
          <p:cNvCxnSpPr>
            <a:cxnSpLocks/>
          </p:cNvCxnSpPr>
          <p:nvPr/>
        </p:nvCxnSpPr>
        <p:spPr>
          <a:xfrm>
            <a:off x="5200956" y="2685599"/>
            <a:ext cx="25288" cy="347877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直线连接符 38">
            <a:extLst>
              <a:ext uri="{FF2B5EF4-FFF2-40B4-BE49-F238E27FC236}">
                <a16:creationId xmlns:a16="http://schemas.microsoft.com/office/drawing/2014/main" id="{FDE27BF1-6B6B-6548-9FC2-DB660E4DBA2D}"/>
              </a:ext>
            </a:extLst>
          </p:cNvPr>
          <p:cNvCxnSpPr>
            <a:cxnSpLocks/>
            <a:endCxn id="76" idx="1"/>
          </p:cNvCxnSpPr>
          <p:nvPr/>
        </p:nvCxnSpPr>
        <p:spPr>
          <a:xfrm>
            <a:off x="5200956" y="2666277"/>
            <a:ext cx="498791"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直线连接符 39">
            <a:extLst>
              <a:ext uri="{FF2B5EF4-FFF2-40B4-BE49-F238E27FC236}">
                <a16:creationId xmlns:a16="http://schemas.microsoft.com/office/drawing/2014/main" id="{AC100840-66DE-5D44-A3A7-E349F5034295}"/>
              </a:ext>
            </a:extLst>
          </p:cNvPr>
          <p:cNvCxnSpPr>
            <a:cxnSpLocks/>
          </p:cNvCxnSpPr>
          <p:nvPr/>
        </p:nvCxnSpPr>
        <p:spPr>
          <a:xfrm>
            <a:off x="5226245" y="4395225"/>
            <a:ext cx="585899"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直线连接符 40">
            <a:extLst>
              <a:ext uri="{FF2B5EF4-FFF2-40B4-BE49-F238E27FC236}">
                <a16:creationId xmlns:a16="http://schemas.microsoft.com/office/drawing/2014/main" id="{053E5016-1A76-0E44-B8FB-FFA0F4C5B442}"/>
              </a:ext>
            </a:extLst>
          </p:cNvPr>
          <p:cNvCxnSpPr>
            <a:cxnSpLocks/>
            <a:stCxn id="16" idx="3"/>
          </p:cNvCxnSpPr>
          <p:nvPr/>
        </p:nvCxnSpPr>
        <p:spPr>
          <a:xfrm flipV="1">
            <a:off x="4705094" y="5398485"/>
            <a:ext cx="506972" cy="12051"/>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34741ED5-C422-D143-9856-78114124040C}"/>
              </a:ext>
            </a:extLst>
          </p:cNvPr>
          <p:cNvSpPr txBox="1"/>
          <p:nvPr/>
        </p:nvSpPr>
        <p:spPr>
          <a:xfrm>
            <a:off x="4917877" y="6124173"/>
            <a:ext cx="1600438" cy="517065"/>
          </a:xfrm>
          <a:prstGeom prst="rect">
            <a:avLst/>
          </a:prstGeom>
          <a:noFill/>
        </p:spPr>
        <p:txBody>
          <a:bodyPr wrap="none" lIns="182880" tIns="146304" rIns="182880" bIns="146304" rtlCol="0">
            <a:spAutoFit/>
          </a:bodyPr>
          <a:lstStyle/>
          <a:p>
            <a:pPr>
              <a:lnSpc>
                <a:spcPct val="90000"/>
              </a:lnSpc>
              <a:spcAft>
                <a:spcPts val="600"/>
              </a:spcAft>
            </a:pPr>
            <a:r>
              <a:rPr kumimoji="1" lang="zh-CN" altLang="en-US" sz="1600" dirty="0">
                <a:gradFill>
                  <a:gsLst>
                    <a:gs pos="2917">
                      <a:schemeClr val="tx1"/>
                    </a:gs>
                    <a:gs pos="30000">
                      <a:schemeClr val="tx1"/>
                    </a:gs>
                  </a:gsLst>
                  <a:lin ang="5400000" scaled="0"/>
                </a:gradFill>
              </a:rPr>
              <a:t>数据中心网络</a:t>
            </a:r>
          </a:p>
        </p:txBody>
      </p:sp>
      <p:grpSp>
        <p:nvGrpSpPr>
          <p:cNvPr id="43" name="组合 42">
            <a:extLst>
              <a:ext uri="{FF2B5EF4-FFF2-40B4-BE49-F238E27FC236}">
                <a16:creationId xmlns:a16="http://schemas.microsoft.com/office/drawing/2014/main" id="{729395D1-C270-6146-AE0A-D8B605E5F6C3}"/>
              </a:ext>
            </a:extLst>
          </p:cNvPr>
          <p:cNvGrpSpPr/>
          <p:nvPr/>
        </p:nvGrpSpPr>
        <p:grpSpPr>
          <a:xfrm>
            <a:off x="469706" y="3930084"/>
            <a:ext cx="1007424" cy="382629"/>
            <a:chOff x="5474805" y="4787345"/>
            <a:chExt cx="1007424" cy="382629"/>
          </a:xfrm>
        </p:grpSpPr>
        <p:sp>
          <p:nvSpPr>
            <p:cNvPr id="44" name="Rectangle 707">
              <a:extLst>
                <a:ext uri="{FF2B5EF4-FFF2-40B4-BE49-F238E27FC236}">
                  <a16:creationId xmlns:a16="http://schemas.microsoft.com/office/drawing/2014/main" id="{52ABBC01-8DE7-DC43-9B47-05084A8306E0}"/>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45" name="Rectangle 708">
              <a:extLst>
                <a:ext uri="{FF2B5EF4-FFF2-40B4-BE49-F238E27FC236}">
                  <a16:creationId xmlns:a16="http://schemas.microsoft.com/office/drawing/2014/main" id="{0E3AB0A8-96FE-0D43-A759-BCD111D6E1B0}"/>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46" name="Rectangle 709">
              <a:extLst>
                <a:ext uri="{FF2B5EF4-FFF2-40B4-BE49-F238E27FC236}">
                  <a16:creationId xmlns:a16="http://schemas.microsoft.com/office/drawing/2014/main" id="{792B73F7-B99B-344C-96D3-D0FFD3F066F7}"/>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虚拟网卡</a:t>
              </a:r>
              <a:r>
                <a:rPr lang="en-US" altLang="zh-CN"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1</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grpSp>
        <p:nvGrpSpPr>
          <p:cNvPr id="47" name="组合 46">
            <a:extLst>
              <a:ext uri="{FF2B5EF4-FFF2-40B4-BE49-F238E27FC236}">
                <a16:creationId xmlns:a16="http://schemas.microsoft.com/office/drawing/2014/main" id="{4BD7816D-88FC-464E-8F8D-8E0CA3400506}"/>
              </a:ext>
            </a:extLst>
          </p:cNvPr>
          <p:cNvGrpSpPr/>
          <p:nvPr/>
        </p:nvGrpSpPr>
        <p:grpSpPr>
          <a:xfrm>
            <a:off x="2017535" y="3935671"/>
            <a:ext cx="1007424" cy="382629"/>
            <a:chOff x="5474805" y="4787345"/>
            <a:chExt cx="1007424" cy="382629"/>
          </a:xfrm>
        </p:grpSpPr>
        <p:sp>
          <p:nvSpPr>
            <p:cNvPr id="48" name="Rectangle 707">
              <a:extLst>
                <a:ext uri="{FF2B5EF4-FFF2-40B4-BE49-F238E27FC236}">
                  <a16:creationId xmlns:a16="http://schemas.microsoft.com/office/drawing/2014/main" id="{DB9371D4-D184-624C-B717-95D759222453}"/>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49" name="Rectangle 708">
              <a:extLst>
                <a:ext uri="{FF2B5EF4-FFF2-40B4-BE49-F238E27FC236}">
                  <a16:creationId xmlns:a16="http://schemas.microsoft.com/office/drawing/2014/main" id="{E6626DF9-A871-6047-8498-0061354CDFD7}"/>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50" name="Rectangle 709">
              <a:extLst>
                <a:ext uri="{FF2B5EF4-FFF2-40B4-BE49-F238E27FC236}">
                  <a16:creationId xmlns:a16="http://schemas.microsoft.com/office/drawing/2014/main" id="{33F29AB1-4E6D-8548-8C2A-EC156B787256}"/>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虚拟网卡</a:t>
              </a:r>
              <a:r>
                <a:rPr lang="en-US" altLang="zh-CN"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2</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grpSp>
        <p:nvGrpSpPr>
          <p:cNvPr id="51" name="组合 50">
            <a:extLst>
              <a:ext uri="{FF2B5EF4-FFF2-40B4-BE49-F238E27FC236}">
                <a16:creationId xmlns:a16="http://schemas.microsoft.com/office/drawing/2014/main" id="{14780DB4-D8CE-DB4A-9CEE-0B1437540264}"/>
              </a:ext>
            </a:extLst>
          </p:cNvPr>
          <p:cNvGrpSpPr/>
          <p:nvPr/>
        </p:nvGrpSpPr>
        <p:grpSpPr>
          <a:xfrm>
            <a:off x="3580389" y="3915211"/>
            <a:ext cx="1007424" cy="382629"/>
            <a:chOff x="5474805" y="4787345"/>
            <a:chExt cx="1007424" cy="382629"/>
          </a:xfrm>
        </p:grpSpPr>
        <p:sp>
          <p:nvSpPr>
            <p:cNvPr id="52" name="Rectangle 707">
              <a:extLst>
                <a:ext uri="{FF2B5EF4-FFF2-40B4-BE49-F238E27FC236}">
                  <a16:creationId xmlns:a16="http://schemas.microsoft.com/office/drawing/2014/main" id="{F83C341E-5088-6E4F-BF71-983B9908D4BA}"/>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53" name="Rectangle 708">
              <a:extLst>
                <a:ext uri="{FF2B5EF4-FFF2-40B4-BE49-F238E27FC236}">
                  <a16:creationId xmlns:a16="http://schemas.microsoft.com/office/drawing/2014/main" id="{43CEA209-F51E-2F48-804D-5071A48CFBEF}"/>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54" name="Rectangle 709">
              <a:extLst>
                <a:ext uri="{FF2B5EF4-FFF2-40B4-BE49-F238E27FC236}">
                  <a16:creationId xmlns:a16="http://schemas.microsoft.com/office/drawing/2014/main" id="{C9F0C625-67B3-0C46-9669-B9541AB9B6A5}"/>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虚拟网卡</a:t>
              </a:r>
              <a:r>
                <a:rPr lang="en-US" altLang="zh-CN"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3</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sp>
        <p:nvSpPr>
          <p:cNvPr id="58" name="矩形 57">
            <a:extLst>
              <a:ext uri="{FF2B5EF4-FFF2-40B4-BE49-F238E27FC236}">
                <a16:creationId xmlns:a16="http://schemas.microsoft.com/office/drawing/2014/main" id="{7B0EFD62-CF9E-C047-B8EA-FF7A0C6E4D6E}"/>
              </a:ext>
            </a:extLst>
          </p:cNvPr>
          <p:cNvSpPr/>
          <p:nvPr/>
        </p:nvSpPr>
        <p:spPr bwMode="auto">
          <a:xfrm>
            <a:off x="3204477" y="4792845"/>
            <a:ext cx="1320285" cy="275843"/>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虚拟本地盘</a:t>
            </a:r>
          </a:p>
        </p:txBody>
      </p:sp>
      <p:sp>
        <p:nvSpPr>
          <p:cNvPr id="61" name="矩形 60">
            <a:extLst>
              <a:ext uri="{FF2B5EF4-FFF2-40B4-BE49-F238E27FC236}">
                <a16:creationId xmlns:a16="http://schemas.microsoft.com/office/drawing/2014/main" id="{0364A6E6-13A9-D444-B3A8-1632C8627C46}"/>
              </a:ext>
            </a:extLst>
          </p:cNvPr>
          <p:cNvSpPr/>
          <p:nvPr/>
        </p:nvSpPr>
        <p:spPr bwMode="auto">
          <a:xfrm>
            <a:off x="3202381" y="5122642"/>
            <a:ext cx="1320285" cy="275843"/>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虚拟云盘</a:t>
            </a:r>
          </a:p>
        </p:txBody>
      </p:sp>
      <p:sp>
        <p:nvSpPr>
          <p:cNvPr id="62" name="矩形 61">
            <a:extLst>
              <a:ext uri="{FF2B5EF4-FFF2-40B4-BE49-F238E27FC236}">
                <a16:creationId xmlns:a16="http://schemas.microsoft.com/office/drawing/2014/main" id="{9552DD9A-8A12-BC4E-A467-B7159A6886CE}"/>
              </a:ext>
            </a:extLst>
          </p:cNvPr>
          <p:cNvSpPr/>
          <p:nvPr/>
        </p:nvSpPr>
        <p:spPr bwMode="auto">
          <a:xfrm>
            <a:off x="3204194" y="5461893"/>
            <a:ext cx="1320285" cy="275843"/>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虚拟网络</a:t>
            </a:r>
          </a:p>
        </p:txBody>
      </p:sp>
      <p:cxnSp>
        <p:nvCxnSpPr>
          <p:cNvPr id="63" name="直线连接符 62">
            <a:extLst>
              <a:ext uri="{FF2B5EF4-FFF2-40B4-BE49-F238E27FC236}">
                <a16:creationId xmlns:a16="http://schemas.microsoft.com/office/drawing/2014/main" id="{D5AE88C8-A2CE-1446-82E9-E1852F9902EE}"/>
              </a:ext>
            </a:extLst>
          </p:cNvPr>
          <p:cNvCxnSpPr>
            <a:cxnSpLocks/>
            <a:stCxn id="49" idx="3"/>
            <a:endCxn id="16" idx="0"/>
          </p:cNvCxnSpPr>
          <p:nvPr/>
        </p:nvCxnSpPr>
        <p:spPr>
          <a:xfrm>
            <a:off x="2495216" y="4222644"/>
            <a:ext cx="932852" cy="434059"/>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直线连接符 65">
            <a:extLst>
              <a:ext uri="{FF2B5EF4-FFF2-40B4-BE49-F238E27FC236}">
                <a16:creationId xmlns:a16="http://schemas.microsoft.com/office/drawing/2014/main" id="{627BC4B7-0239-F44C-80E8-DD3292686274}"/>
              </a:ext>
            </a:extLst>
          </p:cNvPr>
          <p:cNvCxnSpPr>
            <a:cxnSpLocks/>
            <a:stCxn id="54" idx="2"/>
            <a:endCxn id="16" idx="0"/>
          </p:cNvCxnSpPr>
          <p:nvPr/>
        </p:nvCxnSpPr>
        <p:spPr>
          <a:xfrm flipH="1">
            <a:off x="3428068" y="4234067"/>
            <a:ext cx="656033" cy="422636"/>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直线连接符 68">
            <a:extLst>
              <a:ext uri="{FF2B5EF4-FFF2-40B4-BE49-F238E27FC236}">
                <a16:creationId xmlns:a16="http://schemas.microsoft.com/office/drawing/2014/main" id="{4D4ED92D-D363-E34C-A849-C325864FDC8B}"/>
              </a:ext>
            </a:extLst>
          </p:cNvPr>
          <p:cNvCxnSpPr>
            <a:cxnSpLocks/>
            <a:stCxn id="112" idx="4"/>
            <a:endCxn id="16" idx="1"/>
          </p:cNvCxnSpPr>
          <p:nvPr/>
        </p:nvCxnSpPr>
        <p:spPr>
          <a:xfrm>
            <a:off x="1852491" y="5398485"/>
            <a:ext cx="298550" cy="12051"/>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73" name="组合 72">
            <a:extLst>
              <a:ext uri="{FF2B5EF4-FFF2-40B4-BE49-F238E27FC236}">
                <a16:creationId xmlns:a16="http://schemas.microsoft.com/office/drawing/2014/main" id="{6700E73F-CB4F-FC4F-95F2-478876D35DC0}"/>
              </a:ext>
            </a:extLst>
          </p:cNvPr>
          <p:cNvGrpSpPr/>
          <p:nvPr/>
        </p:nvGrpSpPr>
        <p:grpSpPr>
          <a:xfrm>
            <a:off x="5699747" y="2216452"/>
            <a:ext cx="2124939" cy="1079584"/>
            <a:chOff x="5474805" y="4787345"/>
            <a:chExt cx="1007424" cy="382629"/>
          </a:xfrm>
        </p:grpSpPr>
        <p:sp>
          <p:nvSpPr>
            <p:cNvPr id="74" name="Rectangle 707">
              <a:extLst>
                <a:ext uri="{FF2B5EF4-FFF2-40B4-BE49-F238E27FC236}">
                  <a16:creationId xmlns:a16="http://schemas.microsoft.com/office/drawing/2014/main" id="{D8B52CA3-1D3B-DA4F-9748-8843F683480E}"/>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75" name="Rectangle 708">
              <a:extLst>
                <a:ext uri="{FF2B5EF4-FFF2-40B4-BE49-F238E27FC236}">
                  <a16:creationId xmlns:a16="http://schemas.microsoft.com/office/drawing/2014/main" id="{7BB9E97B-FA44-854D-A022-20BBF94696B3}"/>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76" name="Rectangle 709">
              <a:extLst>
                <a:ext uri="{FF2B5EF4-FFF2-40B4-BE49-F238E27FC236}">
                  <a16:creationId xmlns:a16="http://schemas.microsoft.com/office/drawing/2014/main" id="{C9F5BEF3-D230-874A-98D6-54CF71F92A9C}"/>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可编程网卡</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sp>
        <p:nvSpPr>
          <p:cNvPr id="77" name="矩形 76">
            <a:extLst>
              <a:ext uri="{FF2B5EF4-FFF2-40B4-BE49-F238E27FC236}">
                <a16:creationId xmlns:a16="http://schemas.microsoft.com/office/drawing/2014/main" id="{395DE6BF-B34D-6640-AF3C-A4A5DB9ED351}"/>
              </a:ext>
            </a:extLst>
          </p:cNvPr>
          <p:cNvSpPr/>
          <p:nvPr/>
        </p:nvSpPr>
        <p:spPr bwMode="auto">
          <a:xfrm>
            <a:off x="6734792" y="2283232"/>
            <a:ext cx="936759" cy="7054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虚拟网络功能数据面</a:t>
            </a:r>
          </a:p>
        </p:txBody>
      </p:sp>
      <p:sp>
        <p:nvSpPr>
          <p:cNvPr id="80" name="矩形 79">
            <a:extLst>
              <a:ext uri="{FF2B5EF4-FFF2-40B4-BE49-F238E27FC236}">
                <a16:creationId xmlns:a16="http://schemas.microsoft.com/office/drawing/2014/main" id="{B4138D75-3E54-1343-83B7-0A6B3EB41D75}"/>
              </a:ext>
            </a:extLst>
          </p:cNvPr>
          <p:cNvSpPr/>
          <p:nvPr/>
        </p:nvSpPr>
        <p:spPr bwMode="auto">
          <a:xfrm>
            <a:off x="7963762" y="2288100"/>
            <a:ext cx="936759" cy="7054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虚拟网络功能控制面</a:t>
            </a:r>
          </a:p>
        </p:txBody>
      </p:sp>
      <p:cxnSp>
        <p:nvCxnSpPr>
          <p:cNvPr id="83" name="直线连接符 82">
            <a:extLst>
              <a:ext uri="{FF2B5EF4-FFF2-40B4-BE49-F238E27FC236}">
                <a16:creationId xmlns:a16="http://schemas.microsoft.com/office/drawing/2014/main" id="{099CEC32-56E6-C345-A703-DEF339A5602C}"/>
              </a:ext>
            </a:extLst>
          </p:cNvPr>
          <p:cNvCxnSpPr>
            <a:cxnSpLocks/>
            <a:endCxn id="80" idx="1"/>
          </p:cNvCxnSpPr>
          <p:nvPr/>
        </p:nvCxnSpPr>
        <p:spPr>
          <a:xfrm flipV="1">
            <a:off x="7671551" y="2640800"/>
            <a:ext cx="292211" cy="9066"/>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88" name="组合 87">
            <a:extLst>
              <a:ext uri="{FF2B5EF4-FFF2-40B4-BE49-F238E27FC236}">
                <a16:creationId xmlns:a16="http://schemas.microsoft.com/office/drawing/2014/main" id="{346F6382-84A7-FD46-866A-E0D1D02017CC}"/>
              </a:ext>
            </a:extLst>
          </p:cNvPr>
          <p:cNvGrpSpPr/>
          <p:nvPr/>
        </p:nvGrpSpPr>
        <p:grpSpPr>
          <a:xfrm>
            <a:off x="5699747" y="4087403"/>
            <a:ext cx="2124939" cy="1079584"/>
            <a:chOff x="5474805" y="4787345"/>
            <a:chExt cx="1007424" cy="382629"/>
          </a:xfrm>
        </p:grpSpPr>
        <p:sp>
          <p:nvSpPr>
            <p:cNvPr id="89" name="Rectangle 707">
              <a:extLst>
                <a:ext uri="{FF2B5EF4-FFF2-40B4-BE49-F238E27FC236}">
                  <a16:creationId xmlns:a16="http://schemas.microsoft.com/office/drawing/2014/main" id="{008EC5EF-46F4-4C48-BC6B-7640A9BD2A6A}"/>
                </a:ext>
              </a:extLst>
            </p:cNvPr>
            <p:cNvSpPr/>
            <p:nvPr/>
          </p:nvSpPr>
          <p:spPr>
            <a:xfrm>
              <a:off x="5474805" y="4987770"/>
              <a:ext cx="238841" cy="182203"/>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90" name="Rectangle 708">
              <a:extLst>
                <a:ext uri="{FF2B5EF4-FFF2-40B4-BE49-F238E27FC236}">
                  <a16:creationId xmlns:a16="http://schemas.microsoft.com/office/drawing/2014/main" id="{7856EA78-F3EE-3B4A-9CBA-8F2E8F52EE4A}"/>
                </a:ext>
              </a:extLst>
            </p:cNvPr>
            <p:cNvSpPr/>
            <p:nvPr/>
          </p:nvSpPr>
          <p:spPr>
            <a:xfrm>
              <a:off x="5773356" y="4978662"/>
              <a:ext cx="179130" cy="191312"/>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algn="ctr" defTabSz="699288" fontAlgn="base">
                <a:lnSpc>
                  <a:spcPct val="90000"/>
                </a:lnSpc>
                <a:spcBef>
                  <a:spcPct val="0"/>
                </a:spcBef>
                <a:spcAft>
                  <a:spcPct val="0"/>
                </a:spcAft>
                <a:defRPr/>
              </a:pPr>
              <a:endParaRPr lang="en-US" sz="120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91" name="Rectangle 709">
              <a:extLst>
                <a:ext uri="{FF2B5EF4-FFF2-40B4-BE49-F238E27FC236}">
                  <a16:creationId xmlns:a16="http://schemas.microsoft.com/office/drawing/2014/main" id="{51B4DAAE-5339-F840-B7EE-516B60931007}"/>
                </a:ext>
              </a:extLst>
            </p:cNvPr>
            <p:cNvSpPr/>
            <p:nvPr/>
          </p:nvSpPr>
          <p:spPr>
            <a:xfrm>
              <a:off x="5474805" y="4787345"/>
              <a:ext cx="1007424" cy="318856"/>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ctr" anchorCtr="0" forceAA="0" compatLnSpc="1">
              <a:prstTxWarp prst="textNoShape">
                <a:avLst/>
              </a:prstTxWarp>
              <a:noAutofit/>
            </a:bodyPr>
            <a:lstStyle/>
            <a:p>
              <a:pPr defTabSz="699288" fontAlgn="base">
                <a:lnSpc>
                  <a:spcPct val="90000"/>
                </a:lnSpc>
                <a:spcBef>
                  <a:spcPct val="0"/>
                </a:spcBef>
                <a:spcAft>
                  <a:spcPct val="0"/>
                </a:spcAft>
                <a:defRPr/>
              </a:pPr>
              <a:r>
                <a:rPr lang="zh-CN" alt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可编程网卡</a:t>
              </a:r>
              <a:endParaRPr lang="en-US" sz="1200" dirty="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endParaRPr>
            </a:p>
          </p:txBody>
        </p:sp>
      </p:grpSp>
      <p:sp>
        <p:nvSpPr>
          <p:cNvPr id="92" name="矩形 91">
            <a:extLst>
              <a:ext uri="{FF2B5EF4-FFF2-40B4-BE49-F238E27FC236}">
                <a16:creationId xmlns:a16="http://schemas.microsoft.com/office/drawing/2014/main" id="{F19A7A1F-3AC9-F944-9862-A326C75EA3C2}"/>
              </a:ext>
            </a:extLst>
          </p:cNvPr>
          <p:cNvSpPr/>
          <p:nvPr/>
        </p:nvSpPr>
        <p:spPr bwMode="auto">
          <a:xfrm>
            <a:off x="6734792" y="4154183"/>
            <a:ext cx="936759" cy="7054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数据结构处理数据面</a:t>
            </a:r>
          </a:p>
        </p:txBody>
      </p:sp>
      <p:sp>
        <p:nvSpPr>
          <p:cNvPr id="93" name="矩形 92">
            <a:extLst>
              <a:ext uri="{FF2B5EF4-FFF2-40B4-BE49-F238E27FC236}">
                <a16:creationId xmlns:a16="http://schemas.microsoft.com/office/drawing/2014/main" id="{0797F62F-EF6E-AD47-956B-15AABF0AEE58}"/>
              </a:ext>
            </a:extLst>
          </p:cNvPr>
          <p:cNvSpPr/>
          <p:nvPr/>
        </p:nvSpPr>
        <p:spPr bwMode="auto">
          <a:xfrm>
            <a:off x="7950632" y="4162439"/>
            <a:ext cx="936759" cy="7054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数据结构处理控制面</a:t>
            </a:r>
          </a:p>
        </p:txBody>
      </p:sp>
      <p:cxnSp>
        <p:nvCxnSpPr>
          <p:cNvPr id="96" name="直线连接符 95">
            <a:extLst>
              <a:ext uri="{FF2B5EF4-FFF2-40B4-BE49-F238E27FC236}">
                <a16:creationId xmlns:a16="http://schemas.microsoft.com/office/drawing/2014/main" id="{0314CEE7-F050-CA4A-8B08-175940559148}"/>
              </a:ext>
            </a:extLst>
          </p:cNvPr>
          <p:cNvCxnSpPr>
            <a:cxnSpLocks/>
          </p:cNvCxnSpPr>
          <p:nvPr/>
        </p:nvCxnSpPr>
        <p:spPr>
          <a:xfrm flipV="1">
            <a:off x="7685248" y="4509158"/>
            <a:ext cx="292211" cy="9066"/>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8" name="矩形 97">
            <a:extLst>
              <a:ext uri="{FF2B5EF4-FFF2-40B4-BE49-F238E27FC236}">
                <a16:creationId xmlns:a16="http://schemas.microsoft.com/office/drawing/2014/main" id="{D289D69C-C381-AD45-B84F-BFD8CB06D862}"/>
              </a:ext>
            </a:extLst>
          </p:cNvPr>
          <p:cNvSpPr/>
          <p:nvPr/>
        </p:nvSpPr>
        <p:spPr bwMode="auto">
          <a:xfrm>
            <a:off x="417550" y="3132227"/>
            <a:ext cx="1157604" cy="26338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tx1"/>
                </a:solidFill>
                <a:ea typeface="Segoe UI" pitchFamily="34" charset="0"/>
                <a:cs typeface="Segoe UI" pitchFamily="34" charset="0"/>
              </a:rPr>
              <a:t>客户应用</a:t>
            </a:r>
          </a:p>
        </p:txBody>
      </p:sp>
      <p:sp>
        <p:nvSpPr>
          <p:cNvPr id="99" name="矩形 98">
            <a:extLst>
              <a:ext uri="{FF2B5EF4-FFF2-40B4-BE49-F238E27FC236}">
                <a16:creationId xmlns:a16="http://schemas.microsoft.com/office/drawing/2014/main" id="{9B1BD8B8-AEF4-D04E-B4F6-02A504CF0F32}"/>
              </a:ext>
            </a:extLst>
          </p:cNvPr>
          <p:cNvSpPr/>
          <p:nvPr/>
        </p:nvSpPr>
        <p:spPr bwMode="auto">
          <a:xfrm>
            <a:off x="416168" y="3538681"/>
            <a:ext cx="1157604" cy="263381"/>
          </a:xfrm>
          <a:prstGeom prst="rect">
            <a:avLst/>
          </a:prstGeom>
          <a:solidFill>
            <a:srgbClr val="007ADB"/>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通信库</a:t>
            </a:r>
          </a:p>
        </p:txBody>
      </p:sp>
      <p:cxnSp>
        <p:nvCxnSpPr>
          <p:cNvPr id="100" name="直线连接符 99">
            <a:extLst>
              <a:ext uri="{FF2B5EF4-FFF2-40B4-BE49-F238E27FC236}">
                <a16:creationId xmlns:a16="http://schemas.microsoft.com/office/drawing/2014/main" id="{285C97B4-D34A-E24A-B050-F5500326C698}"/>
              </a:ext>
            </a:extLst>
          </p:cNvPr>
          <p:cNvCxnSpPr>
            <a:stCxn id="98" idx="2"/>
            <a:endCxn id="99" idx="0"/>
          </p:cNvCxnSpPr>
          <p:nvPr/>
        </p:nvCxnSpPr>
        <p:spPr>
          <a:xfrm flipH="1">
            <a:off x="994970" y="3395608"/>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cxnSp>
        <p:nvCxnSpPr>
          <p:cNvPr id="103" name="直线连接符 102">
            <a:extLst>
              <a:ext uri="{FF2B5EF4-FFF2-40B4-BE49-F238E27FC236}">
                <a16:creationId xmlns:a16="http://schemas.microsoft.com/office/drawing/2014/main" id="{FC24E276-1BFC-7F43-8FB0-5BDD740C63EC}"/>
              </a:ext>
            </a:extLst>
          </p:cNvPr>
          <p:cNvCxnSpPr/>
          <p:nvPr/>
        </p:nvCxnSpPr>
        <p:spPr>
          <a:xfrm flipH="1">
            <a:off x="978511" y="3777779"/>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sp>
        <p:nvSpPr>
          <p:cNvPr id="104" name="矩形 103">
            <a:extLst>
              <a:ext uri="{FF2B5EF4-FFF2-40B4-BE49-F238E27FC236}">
                <a16:creationId xmlns:a16="http://schemas.microsoft.com/office/drawing/2014/main" id="{C33A6E9B-C4A2-ED46-8112-7E2499B394E2}"/>
              </a:ext>
            </a:extLst>
          </p:cNvPr>
          <p:cNvSpPr/>
          <p:nvPr/>
        </p:nvSpPr>
        <p:spPr bwMode="auto">
          <a:xfrm>
            <a:off x="1924798" y="3128025"/>
            <a:ext cx="1157604" cy="26338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tx1"/>
                </a:solidFill>
                <a:ea typeface="Segoe UI" pitchFamily="34" charset="0"/>
                <a:cs typeface="Segoe UI" pitchFamily="34" charset="0"/>
              </a:rPr>
              <a:t>客户应用</a:t>
            </a:r>
          </a:p>
        </p:txBody>
      </p:sp>
      <p:sp>
        <p:nvSpPr>
          <p:cNvPr id="105" name="矩形 104">
            <a:extLst>
              <a:ext uri="{FF2B5EF4-FFF2-40B4-BE49-F238E27FC236}">
                <a16:creationId xmlns:a16="http://schemas.microsoft.com/office/drawing/2014/main" id="{99CCA997-4B6C-B24D-AE93-56A09C6DB8EC}"/>
              </a:ext>
            </a:extLst>
          </p:cNvPr>
          <p:cNvSpPr/>
          <p:nvPr/>
        </p:nvSpPr>
        <p:spPr bwMode="auto">
          <a:xfrm>
            <a:off x="1923416" y="3534479"/>
            <a:ext cx="1157604" cy="263381"/>
          </a:xfrm>
          <a:prstGeom prst="rect">
            <a:avLst/>
          </a:prstGeom>
          <a:solidFill>
            <a:srgbClr val="007ADB"/>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通信库</a:t>
            </a:r>
          </a:p>
        </p:txBody>
      </p:sp>
      <p:cxnSp>
        <p:nvCxnSpPr>
          <p:cNvPr id="106" name="直线连接符 105">
            <a:extLst>
              <a:ext uri="{FF2B5EF4-FFF2-40B4-BE49-F238E27FC236}">
                <a16:creationId xmlns:a16="http://schemas.microsoft.com/office/drawing/2014/main" id="{F38FC899-2C99-9B4D-9D89-2FC487647512}"/>
              </a:ext>
            </a:extLst>
          </p:cNvPr>
          <p:cNvCxnSpPr>
            <a:stCxn id="104" idx="2"/>
            <a:endCxn id="105" idx="0"/>
          </p:cNvCxnSpPr>
          <p:nvPr/>
        </p:nvCxnSpPr>
        <p:spPr>
          <a:xfrm flipH="1">
            <a:off x="2502218" y="3391406"/>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cxnSp>
        <p:nvCxnSpPr>
          <p:cNvPr id="107" name="直线连接符 106">
            <a:extLst>
              <a:ext uri="{FF2B5EF4-FFF2-40B4-BE49-F238E27FC236}">
                <a16:creationId xmlns:a16="http://schemas.microsoft.com/office/drawing/2014/main" id="{BDBA7615-3AFF-6642-9EDF-E521E4630076}"/>
              </a:ext>
            </a:extLst>
          </p:cNvPr>
          <p:cNvCxnSpPr/>
          <p:nvPr/>
        </p:nvCxnSpPr>
        <p:spPr>
          <a:xfrm flipH="1">
            <a:off x="2485759" y="3802062"/>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sp>
        <p:nvSpPr>
          <p:cNvPr id="108" name="矩形 107">
            <a:extLst>
              <a:ext uri="{FF2B5EF4-FFF2-40B4-BE49-F238E27FC236}">
                <a16:creationId xmlns:a16="http://schemas.microsoft.com/office/drawing/2014/main" id="{301E12E7-F830-814D-AA28-20C95E82CEC8}"/>
              </a:ext>
            </a:extLst>
          </p:cNvPr>
          <p:cNvSpPr/>
          <p:nvPr/>
        </p:nvSpPr>
        <p:spPr bwMode="auto">
          <a:xfrm>
            <a:off x="3479553" y="3128025"/>
            <a:ext cx="1157604" cy="26338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tx1"/>
                </a:solidFill>
                <a:ea typeface="Segoe UI" pitchFamily="34" charset="0"/>
                <a:cs typeface="Segoe UI" pitchFamily="34" charset="0"/>
              </a:rPr>
              <a:t>客户应用</a:t>
            </a:r>
          </a:p>
        </p:txBody>
      </p:sp>
      <p:sp>
        <p:nvSpPr>
          <p:cNvPr id="109" name="矩形 108">
            <a:extLst>
              <a:ext uri="{FF2B5EF4-FFF2-40B4-BE49-F238E27FC236}">
                <a16:creationId xmlns:a16="http://schemas.microsoft.com/office/drawing/2014/main" id="{C8B1A39E-F846-E745-844B-FB287C1806E4}"/>
              </a:ext>
            </a:extLst>
          </p:cNvPr>
          <p:cNvSpPr/>
          <p:nvPr/>
        </p:nvSpPr>
        <p:spPr bwMode="auto">
          <a:xfrm>
            <a:off x="3478171" y="3534479"/>
            <a:ext cx="1157604" cy="263381"/>
          </a:xfrm>
          <a:prstGeom prst="rect">
            <a:avLst/>
          </a:prstGeom>
          <a:solidFill>
            <a:srgbClr val="007ADB"/>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通信库</a:t>
            </a:r>
          </a:p>
        </p:txBody>
      </p:sp>
      <p:cxnSp>
        <p:nvCxnSpPr>
          <p:cNvPr id="110" name="直线连接符 109">
            <a:extLst>
              <a:ext uri="{FF2B5EF4-FFF2-40B4-BE49-F238E27FC236}">
                <a16:creationId xmlns:a16="http://schemas.microsoft.com/office/drawing/2014/main" id="{45744096-47A3-E74C-AB11-85F5188308BB}"/>
              </a:ext>
            </a:extLst>
          </p:cNvPr>
          <p:cNvCxnSpPr>
            <a:stCxn id="108" idx="2"/>
            <a:endCxn id="109" idx="0"/>
          </p:cNvCxnSpPr>
          <p:nvPr/>
        </p:nvCxnSpPr>
        <p:spPr>
          <a:xfrm flipH="1">
            <a:off x="4056973" y="3391406"/>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cxnSp>
        <p:nvCxnSpPr>
          <p:cNvPr id="111" name="直线连接符 110">
            <a:extLst>
              <a:ext uri="{FF2B5EF4-FFF2-40B4-BE49-F238E27FC236}">
                <a16:creationId xmlns:a16="http://schemas.microsoft.com/office/drawing/2014/main" id="{E77AD4B1-073B-344F-A013-96D9336F547A}"/>
              </a:ext>
            </a:extLst>
          </p:cNvPr>
          <p:cNvCxnSpPr/>
          <p:nvPr/>
        </p:nvCxnSpPr>
        <p:spPr>
          <a:xfrm flipH="1">
            <a:off x="4040514" y="3773577"/>
            <a:ext cx="1382" cy="143073"/>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sp>
        <p:nvSpPr>
          <p:cNvPr id="112" name="圆柱体 111">
            <a:extLst>
              <a:ext uri="{FF2B5EF4-FFF2-40B4-BE49-F238E27FC236}">
                <a16:creationId xmlns:a16="http://schemas.microsoft.com/office/drawing/2014/main" id="{016D620B-B78F-204A-9A89-B9EDE5545C13}"/>
              </a:ext>
            </a:extLst>
          </p:cNvPr>
          <p:cNvSpPr/>
          <p:nvPr/>
        </p:nvSpPr>
        <p:spPr bwMode="auto">
          <a:xfrm>
            <a:off x="328492" y="5105523"/>
            <a:ext cx="1523999" cy="585924"/>
          </a:xfrm>
          <a:prstGeom prst="can">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600" dirty="0">
                <a:gradFill>
                  <a:gsLst>
                    <a:gs pos="0">
                      <a:srgbClr val="FFFFFF"/>
                    </a:gs>
                    <a:gs pos="100000">
                      <a:srgbClr val="FFFFFF"/>
                    </a:gs>
                  </a:gsLst>
                  <a:lin ang="5400000" scaled="0"/>
                </a:gradFill>
                <a:ea typeface="Segoe UI" pitchFamily="34" charset="0"/>
                <a:cs typeface="Segoe UI" pitchFamily="34" charset="0"/>
              </a:rPr>
              <a:t>内存 </a:t>
            </a:r>
            <a:r>
              <a:rPr kumimoji="1" lang="en-US" altLang="zh-CN" sz="1600" dirty="0">
                <a:gradFill>
                  <a:gsLst>
                    <a:gs pos="0">
                      <a:srgbClr val="FFFFFF"/>
                    </a:gs>
                    <a:gs pos="100000">
                      <a:srgbClr val="FFFFFF"/>
                    </a:gs>
                  </a:gsLst>
                  <a:lin ang="5400000" scaled="0"/>
                </a:gradFill>
                <a:ea typeface="Segoe UI" pitchFamily="34" charset="0"/>
                <a:cs typeface="Segoe UI" pitchFamily="34" charset="0"/>
              </a:rPr>
              <a:t>/</a:t>
            </a:r>
            <a:r>
              <a:rPr kumimoji="1" lang="zh-CN" altLang="en-US" sz="1600" dirty="0">
                <a:gradFill>
                  <a:gsLst>
                    <a:gs pos="0">
                      <a:srgbClr val="FFFFFF"/>
                    </a:gs>
                    <a:gs pos="100000">
                      <a:srgbClr val="FFFFFF"/>
                    </a:gs>
                  </a:gsLst>
                  <a:lin ang="5400000" scaled="0"/>
                </a:gradFill>
                <a:ea typeface="Segoe UI" pitchFamily="34" charset="0"/>
                <a:cs typeface="Segoe UI" pitchFamily="34" charset="0"/>
              </a:rPr>
              <a:t> </a:t>
            </a:r>
            <a:r>
              <a:rPr kumimoji="1" lang="en-US" altLang="zh-CN" sz="1600" dirty="0">
                <a:gradFill>
                  <a:gsLst>
                    <a:gs pos="0">
                      <a:srgbClr val="FFFFFF"/>
                    </a:gs>
                    <a:gs pos="100000">
                      <a:srgbClr val="FFFFFF"/>
                    </a:gs>
                  </a:gsLst>
                  <a:lin ang="5400000" scaled="0"/>
                </a:gradFill>
                <a:ea typeface="Segoe UI" pitchFamily="34" charset="0"/>
                <a:cs typeface="Segoe UI" pitchFamily="34" charset="0"/>
              </a:rPr>
              <a:t>Flash</a:t>
            </a:r>
            <a:endParaRPr kumimoji="1" lang="zh-CN" altLang="en-US" sz="1600" dirty="0">
              <a:gradFill>
                <a:gsLst>
                  <a:gs pos="0">
                    <a:srgbClr val="FFFFFF"/>
                  </a:gs>
                  <a:gs pos="100000">
                    <a:srgbClr val="FFFFFF"/>
                  </a:gs>
                </a:gsLst>
                <a:lin ang="5400000" scaled="0"/>
              </a:gradFill>
              <a:ea typeface="Segoe UI" pitchFamily="34" charset="0"/>
              <a:cs typeface="Segoe UI" pitchFamily="34" charset="0"/>
            </a:endParaRPr>
          </a:p>
        </p:txBody>
      </p:sp>
      <p:sp>
        <p:nvSpPr>
          <p:cNvPr id="70" name="矩形 69">
            <a:extLst>
              <a:ext uri="{FF2B5EF4-FFF2-40B4-BE49-F238E27FC236}">
                <a16:creationId xmlns:a16="http://schemas.microsoft.com/office/drawing/2014/main" id="{BC77CE4C-8FBD-C341-A737-F27EB7D3B27A}"/>
              </a:ext>
            </a:extLst>
          </p:cNvPr>
          <p:cNvSpPr/>
          <p:nvPr/>
        </p:nvSpPr>
        <p:spPr bwMode="auto">
          <a:xfrm>
            <a:off x="3202380" y="5792553"/>
            <a:ext cx="1320285" cy="275843"/>
          </a:xfrm>
          <a:prstGeom prst="rect">
            <a:avLst/>
          </a:prstGeom>
          <a:solidFill>
            <a:srgbClr val="007ADB"/>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kumimoji="1" lang="zh-CN" altLang="en-US" sz="1400" dirty="0">
                <a:solidFill>
                  <a:schemeClr val="bg1"/>
                </a:solidFill>
                <a:ea typeface="Segoe UI" pitchFamily="34" charset="0"/>
                <a:cs typeface="Segoe UI" pitchFamily="34" charset="0"/>
              </a:rPr>
              <a:t>传输协议</a:t>
            </a:r>
          </a:p>
        </p:txBody>
      </p:sp>
    </p:spTree>
    <p:extLst>
      <p:ext uri="{BB962C8B-B14F-4D97-AF65-F5344CB8AC3E}">
        <p14:creationId xmlns:p14="http://schemas.microsoft.com/office/powerpoint/2010/main" val="32964929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516062"/>
            <a:ext cx="8777288" cy="5336846"/>
          </a:xfrm>
        </p:spPr>
        <p:txBody>
          <a:bodyPr/>
          <a:lstStyle/>
          <a:p>
            <a:r>
              <a:rPr lang="zh-CN" altLang="en-US" dirty="0"/>
              <a:t>背景</a:t>
            </a:r>
            <a:endParaRPr lang="en-US" altLang="zh-CN" dirty="0"/>
          </a:p>
          <a:p>
            <a:pPr marL="342900" indent="-342900">
              <a:buFont typeface="Arial" panose="020B0604020202020204" pitchFamily="34" charset="0"/>
              <a:buChar char="•"/>
            </a:pPr>
            <a:r>
              <a:rPr lang="zh-CN" altLang="en-US" sz="2400" dirty="0">
                <a:solidFill>
                  <a:schemeClr val="tx1">
                    <a:lumMod val="75000"/>
                  </a:schemeClr>
                </a:solidFill>
              </a:rPr>
              <a:t>数据中心</a:t>
            </a:r>
            <a:endParaRPr lang="en-US" altLang="zh-CN" sz="2400" dirty="0">
              <a:solidFill>
                <a:schemeClr val="tx1">
                  <a:lumMod val="75000"/>
                </a:schemeClr>
              </a:solidFill>
            </a:endParaRPr>
          </a:p>
          <a:p>
            <a:pPr marL="342900" indent="-342900">
              <a:buFont typeface="Arial" panose="020B0604020202020204" pitchFamily="34" charset="0"/>
              <a:buChar char="•"/>
            </a:pPr>
            <a:r>
              <a:rPr lang="zh-CN" altLang="en-US" sz="2400" dirty="0">
                <a:solidFill>
                  <a:schemeClr val="tx1">
                    <a:lumMod val="75000"/>
                  </a:schemeClr>
                </a:solidFill>
              </a:rPr>
              <a:t>异构计算</a:t>
            </a:r>
            <a:endParaRPr lang="en-US" altLang="zh-CN" sz="2400" dirty="0">
              <a:solidFill>
                <a:schemeClr val="tx1">
                  <a:lumMod val="75000"/>
                </a:schemeClr>
              </a:solidFill>
            </a:endParaRPr>
          </a:p>
          <a:p>
            <a:r>
              <a:rPr lang="en-US" altLang="zh-CN" dirty="0"/>
              <a:t>FPGA</a:t>
            </a:r>
            <a:r>
              <a:rPr lang="zh-CN" altLang="en-US" dirty="0"/>
              <a:t>在数据中心的应用</a:t>
            </a:r>
            <a:endParaRPr lang="en-US" altLang="zh-CN" dirty="0"/>
          </a:p>
          <a:p>
            <a:pPr marL="342900" indent="-342900">
              <a:lnSpc>
                <a:spcPct val="120000"/>
              </a:lnSpc>
              <a:buFont typeface="Arial" pitchFamily="34" charset="0"/>
              <a:buChar char="•"/>
            </a:pPr>
            <a:r>
              <a:rPr lang="zh-CN" altLang="en-US" sz="2400" dirty="0">
                <a:solidFill>
                  <a:schemeClr val="tx1"/>
                </a:solidFill>
                <a:latin typeface="Segoe UI"/>
              </a:rPr>
              <a:t>云计算基础设施加速</a:t>
            </a:r>
            <a:br>
              <a:rPr lang="en-US" altLang="zh-CN" sz="2400" dirty="0">
                <a:solidFill>
                  <a:schemeClr val="tx1"/>
                </a:solidFill>
                <a:latin typeface="Segoe UI"/>
              </a:rPr>
            </a:br>
            <a:r>
              <a:rPr lang="en-US" altLang="zh-CN" sz="2400" dirty="0">
                <a:solidFill>
                  <a:schemeClr val="tx1"/>
                </a:solidFill>
                <a:latin typeface="Segoe UI"/>
              </a:rPr>
              <a:t>--</a:t>
            </a:r>
            <a:r>
              <a:rPr lang="zh-CN" altLang="en-US" sz="2400" dirty="0">
                <a:solidFill>
                  <a:schemeClr val="tx1"/>
                </a:solidFill>
                <a:latin typeface="Segoe UI"/>
              </a:rPr>
              <a:t>   网络虚拟化加速</a:t>
            </a:r>
            <a:br>
              <a:rPr lang="en-US" altLang="zh-CN" sz="2400" dirty="0">
                <a:solidFill>
                  <a:schemeClr val="tx1"/>
                </a:solidFill>
                <a:latin typeface="Segoe UI"/>
              </a:rPr>
            </a:br>
            <a:r>
              <a:rPr lang="en-US" altLang="zh-CN" sz="2400" dirty="0">
                <a:solidFill>
                  <a:schemeClr val="tx1"/>
                </a:solidFill>
                <a:latin typeface="Segoe UI"/>
              </a:rPr>
              <a:t>--</a:t>
            </a:r>
            <a:r>
              <a:rPr lang="zh-CN" altLang="en-US" sz="2400" dirty="0">
                <a:solidFill>
                  <a:schemeClr val="tx1"/>
                </a:solidFill>
                <a:latin typeface="Segoe UI"/>
              </a:rPr>
              <a:t>   </a:t>
            </a:r>
            <a:r>
              <a:rPr lang="zh-CN" altLang="en-US" sz="2400" b="1" dirty="0">
                <a:solidFill>
                  <a:schemeClr val="tx1"/>
                </a:solidFill>
                <a:latin typeface="Segoe UI"/>
              </a:rPr>
              <a:t>分布式数据结构加速</a:t>
            </a:r>
            <a:endParaRPr lang="en-US" altLang="zh-CN" sz="2400" b="1" dirty="0">
              <a:solidFill>
                <a:schemeClr val="tx1"/>
              </a:solidFill>
              <a:latin typeface="Segoe UI"/>
            </a:endParaRPr>
          </a:p>
          <a:p>
            <a:pPr marL="342900" indent="-342900">
              <a:buFont typeface="Arial" pitchFamily="34" charset="0"/>
              <a:buChar char="•"/>
            </a:pPr>
            <a:r>
              <a:rPr lang="zh-CN" altLang="en-US" sz="2400" dirty="0">
                <a:solidFill>
                  <a:schemeClr val="tx1"/>
                </a:solidFill>
                <a:latin typeface="Segoe UI"/>
              </a:rPr>
              <a:t>客户应用加速</a:t>
            </a:r>
            <a:endParaRPr lang="en-US" altLang="zh-CN" sz="2400" dirty="0">
              <a:solidFill>
                <a:schemeClr val="tx1"/>
              </a:solidFill>
              <a:latin typeface="Segoe UI"/>
            </a:endParaRPr>
          </a:p>
          <a:p>
            <a:r>
              <a:rPr lang="en-US" altLang="zh-CN" dirty="0"/>
              <a:t>FPGA</a:t>
            </a:r>
            <a:r>
              <a:rPr lang="zh-CN" altLang="en-US" dirty="0"/>
              <a:t>的编程挑战</a:t>
            </a:r>
            <a:endParaRPr lang="en-US" altLang="zh-CN" dirty="0"/>
          </a:p>
          <a:p>
            <a:pPr marL="342900" indent="-342900">
              <a:buFont typeface="Arial" panose="020B0604020202020204" pitchFamily="34" charset="0"/>
              <a:buChar char="•"/>
            </a:pPr>
            <a:r>
              <a:rPr lang="zh-CN" altLang="en-US" sz="2400" dirty="0">
                <a:solidFill>
                  <a:schemeClr val="tx1"/>
                </a:solidFill>
                <a:latin typeface="Segoe UI"/>
              </a:rPr>
              <a:t>高层次综合技术</a:t>
            </a:r>
            <a:endParaRPr lang="en-US" altLang="zh-CN" sz="2400" dirty="0">
              <a:solidFill>
                <a:schemeClr val="tx1"/>
              </a:solidFill>
              <a:latin typeface="Segoe UI"/>
            </a:endParaRPr>
          </a:p>
          <a:p>
            <a:pPr marL="342900" indent="-342900">
              <a:buFont typeface="Arial" panose="020B0604020202020204" pitchFamily="34" charset="0"/>
              <a:buChar char="•"/>
            </a:pPr>
            <a:r>
              <a:rPr lang="en-US" altLang="zh-CN" sz="2400" dirty="0">
                <a:solidFill>
                  <a:schemeClr val="tx1"/>
                </a:solidFill>
                <a:latin typeface="Segoe UI"/>
              </a:rPr>
              <a:t>10-100-1000</a:t>
            </a:r>
            <a:r>
              <a:rPr lang="zh-CN" altLang="en-US" sz="2400" dirty="0">
                <a:solidFill>
                  <a:schemeClr val="tx1"/>
                </a:solidFill>
                <a:latin typeface="Segoe UI"/>
              </a:rPr>
              <a:t>原则</a:t>
            </a:r>
            <a:endParaRPr lang="en-US" altLang="zh-CN" sz="2400" dirty="0">
              <a:solidFill>
                <a:schemeClr val="tx1"/>
              </a:solidFill>
              <a:latin typeface="Segoe UI"/>
            </a:endParaRPr>
          </a:p>
        </p:txBody>
      </p:sp>
      <p:sp>
        <p:nvSpPr>
          <p:cNvPr id="3" name="Title 2"/>
          <p:cNvSpPr>
            <a:spLocks noGrp="1"/>
          </p:cNvSpPr>
          <p:nvPr>
            <p:ph type="title"/>
          </p:nvPr>
        </p:nvSpPr>
        <p:spPr>
          <a:xfrm>
            <a:off x="274638" y="295277"/>
            <a:ext cx="8351043" cy="992185"/>
          </a:xfrm>
        </p:spPr>
        <p:txBody>
          <a:bodyPr/>
          <a:lstStyle/>
          <a:p>
            <a:r>
              <a:rPr lang="zh-CN" altLang="en-US" dirty="0"/>
              <a:t>提纲</a:t>
            </a:r>
            <a:endParaRPr lang="en-US" dirty="0"/>
          </a:p>
        </p:txBody>
      </p:sp>
    </p:spTree>
    <p:extLst>
      <p:ext uri="{BB962C8B-B14F-4D97-AF65-F5344CB8AC3E}">
        <p14:creationId xmlns:p14="http://schemas.microsoft.com/office/powerpoint/2010/main" val="26606162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3FD606D-DA01-7147-9602-96C9E409E7EE}"/>
              </a:ext>
            </a:extLst>
          </p:cNvPr>
          <p:cNvSpPr>
            <a:spLocks noGrp="1"/>
          </p:cNvSpPr>
          <p:nvPr>
            <p:ph type="body" sz="quarter" idx="10"/>
          </p:nvPr>
        </p:nvSpPr>
        <p:spPr/>
        <p:txBody>
          <a:bodyPr/>
          <a:lstStyle/>
          <a:p>
            <a:endParaRPr kumimoji="1" lang="zh-CN" altLang="en-US"/>
          </a:p>
        </p:txBody>
      </p:sp>
      <p:sp>
        <p:nvSpPr>
          <p:cNvPr id="3" name="标题 2">
            <a:extLst>
              <a:ext uri="{FF2B5EF4-FFF2-40B4-BE49-F238E27FC236}">
                <a16:creationId xmlns:a16="http://schemas.microsoft.com/office/drawing/2014/main" id="{DC00F2E5-D489-C840-8BF4-30A3C253BC99}"/>
              </a:ext>
            </a:extLst>
          </p:cNvPr>
          <p:cNvSpPr>
            <a:spLocks noGrp="1"/>
          </p:cNvSpPr>
          <p:nvPr>
            <p:ph type="title"/>
          </p:nvPr>
        </p:nvSpPr>
        <p:spPr/>
        <p:txBody>
          <a:bodyPr/>
          <a:lstStyle/>
          <a:p>
            <a:r>
              <a:rPr kumimoji="1" lang="zh-CN" altLang="en-US" dirty="0"/>
              <a:t>数据中心的一列服务器</a:t>
            </a:r>
          </a:p>
        </p:txBody>
      </p:sp>
      <p:pic>
        <p:nvPicPr>
          <p:cNvPr id="5" name="图片 4" descr="图片包含 游戏机&#10;&#10;描述已自动生成">
            <a:extLst>
              <a:ext uri="{FF2B5EF4-FFF2-40B4-BE49-F238E27FC236}">
                <a16:creationId xmlns:a16="http://schemas.microsoft.com/office/drawing/2014/main" id="{3379E694-E545-8443-8F78-5298C3058E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12850"/>
            <a:ext cx="9326563" cy="5766806"/>
          </a:xfrm>
          <a:prstGeom prst="rect">
            <a:avLst/>
          </a:prstGeom>
        </p:spPr>
      </p:pic>
    </p:spTree>
    <p:extLst>
      <p:ext uri="{BB962C8B-B14F-4D97-AF65-F5344CB8AC3E}">
        <p14:creationId xmlns:p14="http://schemas.microsoft.com/office/powerpoint/2010/main" val="596603605"/>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键值存储：基础数据结构</a:t>
            </a:r>
            <a:endParaRPr lang="en-US" dirty="0"/>
          </a:p>
        </p:txBody>
      </p:sp>
      <p:sp>
        <p:nvSpPr>
          <p:cNvPr id="3" name="Text Placeholder 2"/>
          <p:cNvSpPr>
            <a:spLocks noGrp="1"/>
          </p:cNvSpPr>
          <p:nvPr>
            <p:ph type="body" sz="quarter" idx="10"/>
          </p:nvPr>
        </p:nvSpPr>
        <p:spPr>
          <a:xfrm>
            <a:off x="274638" y="1212849"/>
            <a:ext cx="4206240" cy="627864"/>
          </a:xfrm>
        </p:spPr>
        <p:txBody>
          <a:bodyPr/>
          <a:lstStyle/>
          <a:p>
            <a:r>
              <a:rPr lang="zh-CN" altLang="en-US" dirty="0"/>
              <a:t>缓存</a:t>
            </a:r>
            <a:endParaRPr lang="en-US" dirty="0"/>
          </a:p>
        </p:txBody>
      </p:sp>
      <p:sp>
        <p:nvSpPr>
          <p:cNvPr id="4" name="Text Placeholder 3"/>
          <p:cNvSpPr>
            <a:spLocks noGrp="1"/>
          </p:cNvSpPr>
          <p:nvPr>
            <p:ph type="body" sz="quarter" idx="11"/>
          </p:nvPr>
        </p:nvSpPr>
        <p:spPr>
          <a:xfrm>
            <a:off x="4846113" y="1211287"/>
            <a:ext cx="4206240" cy="627864"/>
          </a:xfrm>
        </p:spPr>
        <p:txBody>
          <a:bodyPr/>
          <a:lstStyle/>
          <a:p>
            <a:r>
              <a:rPr lang="zh-CN" altLang="en-US" dirty="0"/>
              <a:t>共享数据结构</a:t>
            </a:r>
            <a:endParaRPr lang="en-US" dirty="0"/>
          </a:p>
        </p:txBody>
      </p:sp>
      <p:pic>
        <p:nvPicPr>
          <p:cNvPr id="5" name="图片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2480" y="2021119"/>
            <a:ext cx="1521641" cy="893138"/>
          </a:xfrm>
          <a:prstGeom prst="rect">
            <a:avLst/>
          </a:prstGeom>
        </p:spPr>
      </p:pic>
      <p:pic>
        <p:nvPicPr>
          <p:cNvPr id="6" name="Picture 2" descr="Image result for red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681" y="3046444"/>
            <a:ext cx="2274240" cy="7599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492588" y="4419135"/>
            <a:ext cx="1600438"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最新微博</a:t>
            </a:r>
            <a:endParaRPr lang="en-US" sz="2400" dirty="0">
              <a:gradFill>
                <a:gsLst>
                  <a:gs pos="2917">
                    <a:schemeClr val="tx1"/>
                  </a:gs>
                  <a:gs pos="30000">
                    <a:schemeClr val="tx1"/>
                  </a:gs>
                </a:gsLst>
                <a:lin ang="5400000" scaled="0"/>
              </a:gradFill>
            </a:endParaRPr>
          </a:p>
        </p:txBody>
      </p:sp>
      <p:sp>
        <p:nvSpPr>
          <p:cNvPr id="8" name="TextBox 7"/>
          <p:cNvSpPr txBox="1"/>
          <p:nvPr/>
        </p:nvSpPr>
        <p:spPr>
          <a:xfrm>
            <a:off x="243681" y="4447755"/>
            <a:ext cx="1368003"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用户</a:t>
            </a:r>
            <a:r>
              <a:rPr lang="en-US" sz="2400" dirty="0">
                <a:gradFill>
                  <a:gsLst>
                    <a:gs pos="2917">
                      <a:schemeClr val="tx1"/>
                    </a:gs>
                    <a:gs pos="30000">
                      <a:schemeClr val="tx1"/>
                    </a:gs>
                  </a:gsLst>
                  <a:lin ang="5400000" scaled="0"/>
                </a:gradFill>
              </a:rPr>
              <a:t> ID</a:t>
            </a:r>
          </a:p>
        </p:txBody>
      </p:sp>
      <p:cxnSp>
        <p:nvCxnSpPr>
          <p:cNvPr id="12" name="Straight Arrow Connector 11"/>
          <p:cNvCxnSpPr>
            <a:cxnSpLocks/>
            <a:endCxn id="7" idx="1"/>
          </p:cNvCxnSpPr>
          <p:nvPr/>
        </p:nvCxnSpPr>
        <p:spPr>
          <a:xfrm>
            <a:off x="2031791" y="4733067"/>
            <a:ext cx="460797" cy="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52430" y="5039111"/>
            <a:ext cx="1908215"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数据库查询</a:t>
            </a:r>
            <a:endParaRPr lang="en-US" sz="2400" dirty="0">
              <a:gradFill>
                <a:gsLst>
                  <a:gs pos="2917">
                    <a:schemeClr val="tx1"/>
                  </a:gs>
                  <a:gs pos="30000">
                    <a:schemeClr val="tx1"/>
                  </a:gs>
                </a:gsLst>
                <a:lin ang="5400000" scaled="0"/>
              </a:gradFill>
            </a:endParaRPr>
          </a:p>
        </p:txBody>
      </p:sp>
      <p:cxnSp>
        <p:nvCxnSpPr>
          <p:cNvPr id="14" name="Straight Arrow Connector 13"/>
          <p:cNvCxnSpPr/>
          <p:nvPr/>
        </p:nvCxnSpPr>
        <p:spPr>
          <a:xfrm>
            <a:off x="2025379" y="5331590"/>
            <a:ext cx="467209" cy="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485460" y="5008526"/>
            <a:ext cx="1600438"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查询结果</a:t>
            </a:r>
            <a:endParaRPr lang="en-US" sz="2400" dirty="0">
              <a:gradFill>
                <a:gsLst>
                  <a:gs pos="2917">
                    <a:schemeClr val="tx1"/>
                  </a:gs>
                  <a:gs pos="30000">
                    <a:schemeClr val="tx1"/>
                  </a:gs>
                </a:gsLst>
                <a:lin ang="5400000" scaled="0"/>
              </a:gradFill>
            </a:endParaRPr>
          </a:p>
        </p:txBody>
      </p:sp>
      <p:sp>
        <p:nvSpPr>
          <p:cNvPr id="17" name="TextBox 16"/>
          <p:cNvSpPr txBox="1"/>
          <p:nvPr/>
        </p:nvSpPr>
        <p:spPr>
          <a:xfrm>
            <a:off x="243681" y="3954462"/>
            <a:ext cx="677108"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键</a:t>
            </a:r>
            <a:endParaRPr lang="en-US" sz="2400" dirty="0">
              <a:gradFill>
                <a:gsLst>
                  <a:gs pos="2917">
                    <a:schemeClr val="tx1"/>
                  </a:gs>
                  <a:gs pos="30000">
                    <a:schemeClr val="tx1"/>
                  </a:gs>
                </a:gsLst>
                <a:lin ang="5400000" scaled="0"/>
              </a:gradFill>
            </a:endParaRPr>
          </a:p>
        </p:txBody>
      </p:sp>
      <p:sp>
        <p:nvSpPr>
          <p:cNvPr id="18" name="TextBox 17"/>
          <p:cNvSpPr txBox="1"/>
          <p:nvPr/>
        </p:nvSpPr>
        <p:spPr>
          <a:xfrm>
            <a:off x="2492588" y="3938507"/>
            <a:ext cx="677108"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值</a:t>
            </a:r>
            <a:endParaRPr lang="en-US" sz="2400" dirty="0">
              <a:gradFill>
                <a:gsLst>
                  <a:gs pos="2917">
                    <a:schemeClr val="tx1"/>
                  </a:gs>
                  <a:gs pos="30000">
                    <a:schemeClr val="tx1"/>
                  </a:gs>
                </a:gsLst>
                <a:lin ang="5400000" scaled="0"/>
              </a:gradFill>
            </a:endParaRPr>
          </a:p>
        </p:txBody>
      </p:sp>
      <p:sp>
        <p:nvSpPr>
          <p:cNvPr id="19" name="TextBox 18"/>
          <p:cNvSpPr txBox="1"/>
          <p:nvPr/>
        </p:nvSpPr>
        <p:spPr>
          <a:xfrm>
            <a:off x="243681" y="5609579"/>
            <a:ext cx="1600438"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网站访客</a:t>
            </a:r>
            <a:endParaRPr lang="en-US" sz="2400" dirty="0">
              <a:gradFill>
                <a:gsLst>
                  <a:gs pos="2917">
                    <a:schemeClr val="tx1"/>
                  </a:gs>
                  <a:gs pos="30000">
                    <a:schemeClr val="tx1"/>
                  </a:gs>
                </a:gsLst>
                <a:lin ang="5400000" scaled="0"/>
              </a:gradFill>
            </a:endParaRPr>
          </a:p>
        </p:txBody>
      </p:sp>
      <p:cxnSp>
        <p:nvCxnSpPr>
          <p:cNvPr id="20" name="Straight Arrow Connector 19"/>
          <p:cNvCxnSpPr/>
          <p:nvPr/>
        </p:nvCxnSpPr>
        <p:spPr>
          <a:xfrm>
            <a:off x="2025379" y="5872463"/>
            <a:ext cx="467209" cy="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485459" y="5558531"/>
            <a:ext cx="1955087"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浏览器信息</a:t>
            </a:r>
            <a:endParaRPr lang="en-US" sz="2400" dirty="0">
              <a:gradFill>
                <a:gsLst>
                  <a:gs pos="2917">
                    <a:schemeClr val="tx1"/>
                  </a:gs>
                  <a:gs pos="30000">
                    <a:schemeClr val="tx1"/>
                  </a:gs>
                </a:gsLst>
                <a:lin ang="5400000" scaled="0"/>
              </a:gradFill>
            </a:endParaRPr>
          </a:p>
        </p:txBody>
      </p:sp>
      <p:pic>
        <p:nvPicPr>
          <p:cNvPr id="22" name="图片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12161" y="1897062"/>
            <a:ext cx="3442120" cy="854443"/>
          </a:xfrm>
          <a:prstGeom prst="rect">
            <a:avLst/>
          </a:prstGeom>
        </p:spPr>
      </p:pic>
      <p:pic>
        <p:nvPicPr>
          <p:cNvPr id="23" name="图片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17686" y="2804471"/>
            <a:ext cx="3160395" cy="929640"/>
          </a:xfrm>
          <a:prstGeom prst="rect">
            <a:avLst/>
          </a:prstGeom>
        </p:spPr>
      </p:pic>
      <p:sp>
        <p:nvSpPr>
          <p:cNvPr id="25" name="TextBox 24"/>
          <p:cNvSpPr txBox="1"/>
          <p:nvPr/>
        </p:nvSpPr>
        <p:spPr>
          <a:xfrm>
            <a:off x="4824488" y="4419135"/>
            <a:ext cx="1600438"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图中的点</a:t>
            </a:r>
            <a:endParaRPr lang="en-US" sz="2400" dirty="0">
              <a:gradFill>
                <a:gsLst>
                  <a:gs pos="2917">
                    <a:schemeClr val="tx1"/>
                  </a:gs>
                  <a:gs pos="30000">
                    <a:schemeClr val="tx1"/>
                  </a:gs>
                </a:gsLst>
                <a:lin ang="5400000" scaled="0"/>
              </a:gradFill>
            </a:endParaRPr>
          </a:p>
        </p:txBody>
      </p:sp>
      <p:cxnSp>
        <p:nvCxnSpPr>
          <p:cNvPr id="26" name="Straight Arrow Connector 25"/>
          <p:cNvCxnSpPr/>
          <p:nvPr/>
        </p:nvCxnSpPr>
        <p:spPr>
          <a:xfrm>
            <a:off x="6940821" y="4714106"/>
            <a:ext cx="450072" cy="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833237" y="5010491"/>
            <a:ext cx="2215991"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机器学习特征</a:t>
            </a:r>
            <a:endParaRPr lang="en-US" sz="2400" dirty="0">
              <a:gradFill>
                <a:gsLst>
                  <a:gs pos="2917">
                    <a:schemeClr val="tx1"/>
                  </a:gs>
                  <a:gs pos="30000">
                    <a:schemeClr val="tx1"/>
                  </a:gs>
                </a:gsLst>
                <a:lin ang="5400000" scaled="0"/>
              </a:gradFill>
            </a:endParaRPr>
          </a:p>
        </p:txBody>
      </p:sp>
      <p:cxnSp>
        <p:nvCxnSpPr>
          <p:cNvPr id="28" name="Straight Arrow Connector 27"/>
          <p:cNvCxnSpPr/>
          <p:nvPr/>
        </p:nvCxnSpPr>
        <p:spPr>
          <a:xfrm>
            <a:off x="6923684" y="5329234"/>
            <a:ext cx="467209" cy="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390893" y="5006170"/>
            <a:ext cx="984885"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权重</a:t>
            </a:r>
            <a:endParaRPr lang="en-US" sz="2400" dirty="0">
              <a:gradFill>
                <a:gsLst>
                  <a:gs pos="2917">
                    <a:schemeClr val="tx1"/>
                  </a:gs>
                  <a:gs pos="30000">
                    <a:schemeClr val="tx1"/>
                  </a:gs>
                </a:gsLst>
                <a:lin ang="5400000" scaled="0"/>
              </a:gradFill>
            </a:endParaRPr>
          </a:p>
        </p:txBody>
      </p:sp>
      <p:sp>
        <p:nvSpPr>
          <p:cNvPr id="30" name="TextBox 29"/>
          <p:cNvSpPr txBox="1"/>
          <p:nvPr/>
        </p:nvSpPr>
        <p:spPr>
          <a:xfrm>
            <a:off x="4818303" y="3925842"/>
            <a:ext cx="677108"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键</a:t>
            </a:r>
            <a:endParaRPr lang="en-US" sz="2400" dirty="0">
              <a:gradFill>
                <a:gsLst>
                  <a:gs pos="2917">
                    <a:schemeClr val="tx1"/>
                  </a:gs>
                  <a:gs pos="30000">
                    <a:schemeClr val="tx1"/>
                  </a:gs>
                </a:gsLst>
                <a:lin ang="5400000" scaled="0"/>
              </a:gradFill>
            </a:endParaRPr>
          </a:p>
        </p:txBody>
      </p:sp>
      <p:sp>
        <p:nvSpPr>
          <p:cNvPr id="31" name="TextBox 30"/>
          <p:cNvSpPr txBox="1"/>
          <p:nvPr/>
        </p:nvSpPr>
        <p:spPr>
          <a:xfrm>
            <a:off x="7411287" y="3936151"/>
            <a:ext cx="677108"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值</a:t>
            </a:r>
            <a:endParaRPr lang="en-US" sz="2400" dirty="0">
              <a:gradFill>
                <a:gsLst>
                  <a:gs pos="2917">
                    <a:schemeClr val="tx1"/>
                  </a:gs>
                  <a:gs pos="30000">
                    <a:schemeClr val="tx1"/>
                  </a:gs>
                </a:gsLst>
                <a:lin ang="5400000" scaled="0"/>
              </a:gradFill>
            </a:endParaRPr>
          </a:p>
        </p:txBody>
      </p:sp>
      <p:sp>
        <p:nvSpPr>
          <p:cNvPr id="32" name="TextBox 31"/>
          <p:cNvSpPr txBox="1"/>
          <p:nvPr/>
        </p:nvSpPr>
        <p:spPr>
          <a:xfrm>
            <a:off x="4824488" y="5580959"/>
            <a:ext cx="1908215"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数据库事务</a:t>
            </a:r>
            <a:endParaRPr lang="en-US" sz="2400" dirty="0">
              <a:gradFill>
                <a:gsLst>
                  <a:gs pos="2917">
                    <a:schemeClr val="tx1"/>
                  </a:gs>
                  <a:gs pos="30000">
                    <a:schemeClr val="tx1"/>
                  </a:gs>
                </a:gsLst>
                <a:lin ang="5400000" scaled="0"/>
              </a:gradFill>
            </a:endParaRPr>
          </a:p>
        </p:txBody>
      </p:sp>
      <p:cxnSp>
        <p:nvCxnSpPr>
          <p:cNvPr id="33" name="Straight Arrow Connector 32"/>
          <p:cNvCxnSpPr/>
          <p:nvPr/>
        </p:nvCxnSpPr>
        <p:spPr>
          <a:xfrm>
            <a:off x="6915463" y="5870107"/>
            <a:ext cx="467209" cy="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375543" y="5556175"/>
            <a:ext cx="1292662"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序列号</a:t>
            </a:r>
            <a:endParaRPr lang="en-US" sz="2400" dirty="0">
              <a:gradFill>
                <a:gsLst>
                  <a:gs pos="2917">
                    <a:schemeClr val="tx1"/>
                  </a:gs>
                  <a:gs pos="30000">
                    <a:schemeClr val="tx1"/>
                  </a:gs>
                </a:gsLst>
                <a:lin ang="5400000" scaled="0"/>
              </a:gradFill>
            </a:endParaRPr>
          </a:p>
        </p:txBody>
      </p:sp>
      <p:sp>
        <p:nvSpPr>
          <p:cNvPr id="35" name="TextBox 34"/>
          <p:cNvSpPr txBox="1"/>
          <p:nvPr/>
        </p:nvSpPr>
        <p:spPr>
          <a:xfrm>
            <a:off x="7406243" y="4409983"/>
            <a:ext cx="1600438"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相邻的点</a:t>
            </a:r>
            <a:endParaRPr lang="en-US" sz="2400" dirty="0">
              <a:gradFill>
                <a:gsLst>
                  <a:gs pos="2917">
                    <a:schemeClr val="tx1"/>
                  </a:gs>
                  <a:gs pos="30000">
                    <a:schemeClr val="tx1"/>
                  </a:gs>
                </a:gsLst>
                <a:lin ang="5400000" scaled="0"/>
              </a:gradFill>
            </a:endParaRPr>
          </a:p>
        </p:txBody>
      </p:sp>
      <p:sp>
        <p:nvSpPr>
          <p:cNvPr id="9" name="TextBox 8"/>
          <p:cNvSpPr txBox="1"/>
          <p:nvPr/>
        </p:nvSpPr>
        <p:spPr>
          <a:xfrm>
            <a:off x="4815681" y="6095140"/>
            <a:ext cx="2831544"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solidFill>
                  <a:srgbClr val="C00000"/>
                </a:solidFill>
              </a:rPr>
              <a:t>越来越重要的应用</a:t>
            </a:r>
            <a:endParaRPr lang="en-US" sz="2400" dirty="0">
              <a:solidFill>
                <a:srgbClr val="C00000"/>
              </a:solidFill>
            </a:endParaRPr>
          </a:p>
        </p:txBody>
      </p:sp>
    </p:spTree>
    <p:extLst>
      <p:ext uri="{BB962C8B-B14F-4D97-AF65-F5344CB8AC3E}">
        <p14:creationId xmlns:p14="http://schemas.microsoft.com/office/powerpoint/2010/main" val="3589153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5" grpId="0"/>
      <p:bldP spid="27" grpId="0"/>
      <p:bldP spid="29" grpId="0"/>
      <p:bldP spid="30" grpId="0"/>
      <p:bldP spid="31" grpId="0"/>
      <p:bldP spid="32" grpId="0"/>
      <p:bldP spid="34" grpId="0"/>
      <p:bldP spid="35"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键值存储：基础数据结构</a:t>
            </a:r>
            <a:endParaRPr lang="en-US" dirty="0"/>
          </a:p>
        </p:txBody>
      </p:sp>
      <p:sp>
        <p:nvSpPr>
          <p:cNvPr id="4" name="Text Placeholder 3"/>
          <p:cNvSpPr>
            <a:spLocks noGrp="1"/>
          </p:cNvSpPr>
          <p:nvPr>
            <p:ph type="body" sz="quarter" idx="11"/>
          </p:nvPr>
        </p:nvSpPr>
        <p:spPr>
          <a:xfrm>
            <a:off x="4846113" y="1211287"/>
            <a:ext cx="4206240" cy="627864"/>
          </a:xfrm>
        </p:spPr>
        <p:txBody>
          <a:bodyPr/>
          <a:lstStyle/>
          <a:p>
            <a:r>
              <a:rPr lang="zh-CN" altLang="en-US" dirty="0"/>
              <a:t>共享数据结构</a:t>
            </a:r>
            <a:endParaRPr lang="en-US" dirty="0"/>
          </a:p>
        </p:txBody>
      </p:sp>
      <p:pic>
        <p:nvPicPr>
          <p:cNvPr id="22"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12161" y="1897062"/>
            <a:ext cx="3442120" cy="854443"/>
          </a:xfrm>
          <a:prstGeom prst="rect">
            <a:avLst/>
          </a:prstGeom>
        </p:spPr>
      </p:pic>
      <p:pic>
        <p:nvPicPr>
          <p:cNvPr id="23" name="图片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17686" y="2804471"/>
            <a:ext cx="3160395" cy="929640"/>
          </a:xfrm>
          <a:prstGeom prst="rect">
            <a:avLst/>
          </a:prstGeom>
        </p:spPr>
      </p:pic>
      <p:sp>
        <p:nvSpPr>
          <p:cNvPr id="25" name="TextBox 24"/>
          <p:cNvSpPr txBox="1"/>
          <p:nvPr/>
        </p:nvSpPr>
        <p:spPr>
          <a:xfrm>
            <a:off x="4824488" y="4419135"/>
            <a:ext cx="1600438"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图中的点</a:t>
            </a:r>
            <a:endParaRPr lang="en-US" sz="2400" dirty="0">
              <a:gradFill>
                <a:gsLst>
                  <a:gs pos="2917">
                    <a:schemeClr val="tx1"/>
                  </a:gs>
                  <a:gs pos="30000">
                    <a:schemeClr val="tx1"/>
                  </a:gs>
                </a:gsLst>
                <a:lin ang="5400000" scaled="0"/>
              </a:gradFill>
            </a:endParaRPr>
          </a:p>
        </p:txBody>
      </p:sp>
      <p:cxnSp>
        <p:nvCxnSpPr>
          <p:cNvPr id="26" name="Straight Arrow Connector 25"/>
          <p:cNvCxnSpPr/>
          <p:nvPr/>
        </p:nvCxnSpPr>
        <p:spPr>
          <a:xfrm>
            <a:off x="6940821" y="4714106"/>
            <a:ext cx="450072" cy="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833237" y="5010491"/>
            <a:ext cx="2215991"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机器学习特征</a:t>
            </a:r>
            <a:endParaRPr lang="en-US" sz="2400" dirty="0">
              <a:gradFill>
                <a:gsLst>
                  <a:gs pos="2917">
                    <a:schemeClr val="tx1"/>
                  </a:gs>
                  <a:gs pos="30000">
                    <a:schemeClr val="tx1"/>
                  </a:gs>
                </a:gsLst>
                <a:lin ang="5400000" scaled="0"/>
              </a:gradFill>
            </a:endParaRPr>
          </a:p>
        </p:txBody>
      </p:sp>
      <p:cxnSp>
        <p:nvCxnSpPr>
          <p:cNvPr id="28" name="Straight Arrow Connector 27"/>
          <p:cNvCxnSpPr/>
          <p:nvPr/>
        </p:nvCxnSpPr>
        <p:spPr>
          <a:xfrm>
            <a:off x="6923684" y="5329234"/>
            <a:ext cx="467209" cy="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390893" y="5006170"/>
            <a:ext cx="984885"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权重</a:t>
            </a:r>
            <a:endParaRPr lang="en-US" sz="2400" dirty="0">
              <a:gradFill>
                <a:gsLst>
                  <a:gs pos="2917">
                    <a:schemeClr val="tx1"/>
                  </a:gs>
                  <a:gs pos="30000">
                    <a:schemeClr val="tx1"/>
                  </a:gs>
                </a:gsLst>
                <a:lin ang="5400000" scaled="0"/>
              </a:gradFill>
            </a:endParaRPr>
          </a:p>
        </p:txBody>
      </p:sp>
      <p:sp>
        <p:nvSpPr>
          <p:cNvPr id="30" name="TextBox 29"/>
          <p:cNvSpPr txBox="1"/>
          <p:nvPr/>
        </p:nvSpPr>
        <p:spPr>
          <a:xfrm>
            <a:off x="4818303" y="3925842"/>
            <a:ext cx="677108"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键</a:t>
            </a:r>
            <a:endParaRPr lang="en-US" sz="2400" dirty="0">
              <a:gradFill>
                <a:gsLst>
                  <a:gs pos="2917">
                    <a:schemeClr val="tx1"/>
                  </a:gs>
                  <a:gs pos="30000">
                    <a:schemeClr val="tx1"/>
                  </a:gs>
                </a:gsLst>
                <a:lin ang="5400000" scaled="0"/>
              </a:gradFill>
            </a:endParaRPr>
          </a:p>
        </p:txBody>
      </p:sp>
      <p:sp>
        <p:nvSpPr>
          <p:cNvPr id="31" name="TextBox 30"/>
          <p:cNvSpPr txBox="1"/>
          <p:nvPr/>
        </p:nvSpPr>
        <p:spPr>
          <a:xfrm>
            <a:off x="7411287" y="3936151"/>
            <a:ext cx="677108"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值</a:t>
            </a:r>
            <a:endParaRPr lang="en-US" sz="2400" dirty="0">
              <a:gradFill>
                <a:gsLst>
                  <a:gs pos="2917">
                    <a:schemeClr val="tx1"/>
                  </a:gs>
                  <a:gs pos="30000">
                    <a:schemeClr val="tx1"/>
                  </a:gs>
                </a:gsLst>
                <a:lin ang="5400000" scaled="0"/>
              </a:gradFill>
            </a:endParaRPr>
          </a:p>
        </p:txBody>
      </p:sp>
      <p:sp>
        <p:nvSpPr>
          <p:cNvPr id="32" name="TextBox 31"/>
          <p:cNvSpPr txBox="1"/>
          <p:nvPr/>
        </p:nvSpPr>
        <p:spPr>
          <a:xfrm>
            <a:off x="4824488" y="5580959"/>
            <a:ext cx="1908215"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数据库事务</a:t>
            </a:r>
            <a:endParaRPr lang="en-US" sz="2400" dirty="0">
              <a:gradFill>
                <a:gsLst>
                  <a:gs pos="2917">
                    <a:schemeClr val="tx1"/>
                  </a:gs>
                  <a:gs pos="30000">
                    <a:schemeClr val="tx1"/>
                  </a:gs>
                </a:gsLst>
                <a:lin ang="5400000" scaled="0"/>
              </a:gradFill>
            </a:endParaRPr>
          </a:p>
        </p:txBody>
      </p:sp>
      <p:cxnSp>
        <p:nvCxnSpPr>
          <p:cNvPr id="33" name="Straight Arrow Connector 32"/>
          <p:cNvCxnSpPr/>
          <p:nvPr/>
        </p:nvCxnSpPr>
        <p:spPr>
          <a:xfrm>
            <a:off x="6915463" y="5870107"/>
            <a:ext cx="467209" cy="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375543" y="5556175"/>
            <a:ext cx="1292662"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序列号</a:t>
            </a:r>
            <a:endParaRPr lang="en-US" sz="2400" dirty="0">
              <a:gradFill>
                <a:gsLst>
                  <a:gs pos="2917">
                    <a:schemeClr val="tx1"/>
                  </a:gs>
                  <a:gs pos="30000">
                    <a:schemeClr val="tx1"/>
                  </a:gs>
                </a:gsLst>
                <a:lin ang="5400000" scaled="0"/>
              </a:gradFill>
            </a:endParaRPr>
          </a:p>
        </p:txBody>
      </p:sp>
      <p:sp>
        <p:nvSpPr>
          <p:cNvPr id="35" name="TextBox 34"/>
          <p:cNvSpPr txBox="1"/>
          <p:nvPr/>
        </p:nvSpPr>
        <p:spPr>
          <a:xfrm>
            <a:off x="7406243" y="4409983"/>
            <a:ext cx="1600438"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相邻的点</a:t>
            </a:r>
            <a:endParaRPr lang="en-US" sz="2400" dirty="0">
              <a:gradFill>
                <a:gsLst>
                  <a:gs pos="2917">
                    <a:schemeClr val="tx1"/>
                  </a:gs>
                  <a:gs pos="30000">
                    <a:schemeClr val="tx1"/>
                  </a:gs>
                </a:gsLst>
                <a:lin ang="5400000" scaled="0"/>
              </a:gradFill>
            </a:endParaRPr>
          </a:p>
        </p:txBody>
      </p:sp>
      <p:sp>
        <p:nvSpPr>
          <p:cNvPr id="9" name="TextBox 8"/>
          <p:cNvSpPr txBox="1"/>
          <p:nvPr/>
        </p:nvSpPr>
        <p:spPr>
          <a:xfrm>
            <a:off x="4815681" y="6095140"/>
            <a:ext cx="2831544"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solidFill>
                  <a:srgbClr val="C00000"/>
                </a:solidFill>
              </a:rPr>
              <a:t>越来越重要的应用</a:t>
            </a:r>
            <a:endParaRPr lang="en-US" sz="2400" dirty="0">
              <a:solidFill>
                <a:srgbClr val="C00000"/>
              </a:solidFill>
            </a:endParaRPr>
          </a:p>
        </p:txBody>
      </p:sp>
      <p:sp>
        <p:nvSpPr>
          <p:cNvPr id="36" name="Left Brace 9"/>
          <p:cNvSpPr/>
          <p:nvPr/>
        </p:nvSpPr>
        <p:spPr>
          <a:xfrm>
            <a:off x="4081000" y="4640262"/>
            <a:ext cx="506081" cy="691328"/>
          </a:xfrm>
          <a:prstGeom prst="leftBrace">
            <a:avLst>
              <a:gd name="adj1" fmla="val 8333"/>
              <a:gd name="adj2" fmla="val 48593"/>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15"/>
          <p:cNvSpPr txBox="1"/>
          <p:nvPr/>
        </p:nvSpPr>
        <p:spPr>
          <a:xfrm>
            <a:off x="1680825" y="2509198"/>
            <a:ext cx="1805623" cy="683264"/>
          </a:xfrm>
          <a:prstGeom prst="rect">
            <a:avLst/>
          </a:prstGeom>
          <a:noFill/>
        </p:spPr>
        <p:txBody>
          <a:bodyPr wrap="none" lIns="182880" tIns="146304" rIns="182880" bIns="146304" rtlCol="0">
            <a:spAutoFit/>
          </a:bodyPr>
          <a:lstStyle/>
          <a:p>
            <a:pPr>
              <a:lnSpc>
                <a:spcPct val="90000"/>
              </a:lnSpc>
              <a:spcAft>
                <a:spcPts val="600"/>
              </a:spcAft>
            </a:pPr>
            <a:r>
              <a:rPr lang="zh-CN" altLang="en-US" sz="2800" dirty="0">
                <a:solidFill>
                  <a:srgbClr val="0078D7"/>
                </a:solidFill>
              </a:rPr>
              <a:t>设计目标</a:t>
            </a:r>
            <a:endParaRPr lang="en-US" sz="2800" dirty="0">
              <a:solidFill>
                <a:srgbClr val="0078D7"/>
              </a:solidFill>
            </a:endParaRPr>
          </a:p>
        </p:txBody>
      </p:sp>
      <p:sp>
        <p:nvSpPr>
          <p:cNvPr id="38" name="TextBox 35"/>
          <p:cNvSpPr txBox="1"/>
          <p:nvPr/>
        </p:nvSpPr>
        <p:spPr>
          <a:xfrm>
            <a:off x="1680825" y="3116262"/>
            <a:ext cx="2677656" cy="3096232"/>
          </a:xfrm>
          <a:prstGeom prst="rect">
            <a:avLst/>
          </a:prstGeom>
          <a:noFill/>
        </p:spPr>
        <p:txBody>
          <a:bodyPr wrap="none" lIns="182880" tIns="146304" rIns="182880" bIns="146304" rtlCol="0">
            <a:spAutoFit/>
          </a:bodyPr>
          <a:lstStyle/>
          <a:p>
            <a:pPr marL="457200" indent="-457200">
              <a:lnSpc>
                <a:spcPct val="90000"/>
              </a:lnSpc>
              <a:spcAft>
                <a:spcPts val="600"/>
              </a:spcAft>
              <a:buAutoNum type="arabicPeriod"/>
            </a:pPr>
            <a:r>
              <a:rPr lang="zh-CN" altLang="en-US" sz="2400" dirty="0">
                <a:gradFill>
                  <a:gsLst>
                    <a:gs pos="2917">
                      <a:schemeClr val="tx1"/>
                    </a:gs>
                    <a:gs pos="30000">
                      <a:schemeClr val="tx1"/>
                    </a:gs>
                  </a:gsLst>
                  <a:lin ang="5400000" scaled="0"/>
                </a:gradFill>
              </a:rPr>
              <a:t>高性能</a:t>
            </a:r>
            <a:endParaRPr lang="en-US" altLang="zh-CN" sz="2400" dirty="0">
              <a:gradFill>
                <a:gsLst>
                  <a:gs pos="2917">
                    <a:schemeClr val="tx1"/>
                  </a:gs>
                  <a:gs pos="30000">
                    <a:schemeClr val="tx1"/>
                  </a:gs>
                </a:gsLst>
                <a:lin ang="5400000" scaled="0"/>
              </a:gradFill>
            </a:endParaRPr>
          </a:p>
          <a:p>
            <a:pPr marL="457200" indent="-457200">
              <a:lnSpc>
                <a:spcPct val="90000"/>
              </a:lnSpc>
              <a:spcAft>
                <a:spcPts val="600"/>
              </a:spcAft>
              <a:buAutoNum type="arabicPeriod"/>
            </a:pPr>
            <a:r>
              <a:rPr lang="zh-CN" altLang="en-US" sz="2400" dirty="0">
                <a:gradFill>
                  <a:gsLst>
                    <a:gs pos="2917">
                      <a:schemeClr val="tx1"/>
                    </a:gs>
                    <a:gs pos="30000">
                      <a:schemeClr val="tx1"/>
                    </a:gs>
                  </a:gsLst>
                  <a:lin ang="5400000" scaled="0"/>
                </a:gradFill>
              </a:rPr>
              <a:t>低延迟</a:t>
            </a:r>
            <a:endParaRPr lang="en-US" altLang="zh-CN" sz="2400" dirty="0">
              <a:gradFill>
                <a:gsLst>
                  <a:gs pos="2917">
                    <a:schemeClr val="tx1"/>
                  </a:gs>
                  <a:gs pos="30000">
                    <a:schemeClr val="tx1"/>
                  </a:gs>
                </a:gsLst>
                <a:lin ang="5400000" scaled="0"/>
              </a:gradFill>
            </a:endParaRPr>
          </a:p>
          <a:p>
            <a:pPr marL="457200" indent="-457200">
              <a:lnSpc>
                <a:spcPct val="90000"/>
              </a:lnSpc>
              <a:spcAft>
                <a:spcPts val="600"/>
              </a:spcAft>
              <a:buAutoNum type="arabicPeriod"/>
            </a:pPr>
            <a:r>
              <a:rPr lang="zh-CN" altLang="en-US" sz="2400" dirty="0">
                <a:gradFill>
                  <a:gsLst>
                    <a:gs pos="2917">
                      <a:schemeClr val="tx1"/>
                    </a:gs>
                    <a:gs pos="30000">
                      <a:schemeClr val="tx1"/>
                    </a:gs>
                  </a:gsLst>
                  <a:lin ang="5400000" scaled="0"/>
                </a:gradFill>
              </a:rPr>
              <a:t>写操作比例高</a:t>
            </a:r>
            <a:br>
              <a:rPr lang="en-US" sz="2400" dirty="0">
                <a:gradFill>
                  <a:gsLst>
                    <a:gs pos="2917">
                      <a:schemeClr val="tx1"/>
                    </a:gs>
                    <a:gs pos="30000">
                      <a:schemeClr val="tx1"/>
                    </a:gs>
                  </a:gsLst>
                  <a:lin ang="5400000" scaled="0"/>
                </a:gradFill>
              </a:rPr>
            </a:br>
            <a:endParaRPr lang="en-US" sz="2400" dirty="0">
              <a:gradFill>
                <a:gsLst>
                  <a:gs pos="2917">
                    <a:schemeClr val="tx1"/>
                  </a:gs>
                  <a:gs pos="30000">
                    <a:schemeClr val="tx1"/>
                  </a:gs>
                </a:gsLst>
                <a:lin ang="5400000" scaled="0"/>
              </a:gradFill>
            </a:endParaRPr>
          </a:p>
          <a:p>
            <a:pPr marL="457200" indent="-457200">
              <a:lnSpc>
                <a:spcPct val="90000"/>
              </a:lnSpc>
              <a:spcAft>
                <a:spcPts val="600"/>
              </a:spcAft>
              <a:buAutoNum type="arabicPeriod"/>
            </a:pPr>
            <a:r>
              <a:rPr lang="zh-CN" altLang="en-US" sz="2400" dirty="0">
                <a:gradFill>
                  <a:gsLst>
                    <a:gs pos="2917">
                      <a:schemeClr val="tx1"/>
                    </a:gs>
                    <a:gs pos="30000">
                      <a:schemeClr val="tx1"/>
                    </a:gs>
                  </a:gsLst>
                  <a:lin ang="5400000" scaled="0"/>
                </a:gradFill>
              </a:rPr>
              <a:t>向量操作</a:t>
            </a:r>
            <a:br>
              <a:rPr lang="en-US" sz="2400" dirty="0">
                <a:gradFill>
                  <a:gsLst>
                    <a:gs pos="2917">
                      <a:schemeClr val="tx1"/>
                    </a:gs>
                    <a:gs pos="30000">
                      <a:schemeClr val="tx1"/>
                    </a:gs>
                  </a:gsLst>
                  <a:lin ang="5400000" scaled="0"/>
                </a:gradFill>
              </a:rPr>
            </a:br>
            <a:r>
              <a:rPr lang="en-US" sz="3600" dirty="0">
                <a:solidFill>
                  <a:schemeClr val="bg1"/>
                </a:solidFill>
              </a:rPr>
              <a:t>____</a:t>
            </a:r>
            <a:endParaRPr lang="en-US" sz="2000" dirty="0">
              <a:solidFill>
                <a:schemeClr val="bg1"/>
              </a:solidFill>
            </a:endParaRPr>
          </a:p>
          <a:p>
            <a:pPr marL="457200" indent="-457200">
              <a:lnSpc>
                <a:spcPct val="90000"/>
              </a:lnSpc>
              <a:spcAft>
                <a:spcPts val="600"/>
              </a:spcAft>
              <a:buAutoNum type="arabicPeriod"/>
            </a:pPr>
            <a:r>
              <a:rPr lang="zh-CN" altLang="en-US" sz="2400" dirty="0">
                <a:gradFill>
                  <a:gsLst>
                    <a:gs pos="2917">
                      <a:schemeClr val="tx1"/>
                    </a:gs>
                    <a:gs pos="30000">
                      <a:schemeClr val="tx1"/>
                    </a:gs>
                  </a:gsLst>
                  <a:lin ang="5400000" scaled="0"/>
                </a:gradFill>
              </a:rPr>
              <a:t>原子操作</a:t>
            </a:r>
            <a:endParaRPr lang="en-US" sz="2400" dirty="0">
              <a:gradFill>
                <a:gsLst>
                  <a:gs pos="2917">
                    <a:schemeClr val="tx1"/>
                  </a:gs>
                  <a:gs pos="30000">
                    <a:schemeClr val="tx1"/>
                  </a:gs>
                </a:gsLst>
                <a:lin ang="5400000" scaled="0"/>
              </a:gradFill>
            </a:endParaRPr>
          </a:p>
        </p:txBody>
      </p:sp>
      <p:cxnSp>
        <p:nvCxnSpPr>
          <p:cNvPr id="39" name="Straight Arrow Connector 36"/>
          <p:cNvCxnSpPr/>
          <p:nvPr/>
        </p:nvCxnSpPr>
        <p:spPr>
          <a:xfrm flipH="1" flipV="1">
            <a:off x="4031330" y="5872463"/>
            <a:ext cx="699930" cy="22428"/>
          </a:xfrm>
          <a:prstGeom prst="straightConnector1">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987358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KV-Direct</a:t>
            </a:r>
            <a:r>
              <a:rPr lang="zh-CN" altLang="en-US" dirty="0"/>
              <a:t> 相关工作</a:t>
            </a:r>
            <a:endParaRPr lang="en-US" dirty="0"/>
          </a:p>
        </p:txBody>
      </p:sp>
      <p:pic>
        <p:nvPicPr>
          <p:cNvPr id="4" name="图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6082" y="3116262"/>
            <a:ext cx="2526724" cy="1223326"/>
          </a:xfrm>
          <a:prstGeom prst="rect">
            <a:avLst/>
          </a:prstGeom>
        </p:spPr>
      </p:pic>
      <p:pic>
        <p:nvPicPr>
          <p:cNvPr id="5" name="图片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3493" y="4928507"/>
            <a:ext cx="2553250" cy="1247251"/>
          </a:xfrm>
          <a:prstGeom prst="rect">
            <a:avLst/>
          </a:prstGeom>
        </p:spPr>
      </p:pic>
      <p:pic>
        <p:nvPicPr>
          <p:cNvPr id="6" name="图片 5"/>
          <p:cNvPicPr>
            <a:picLocks noChangeAspect="1"/>
          </p:cNvPicPr>
          <p:nvPr/>
        </p:nvPicPr>
        <p:blipFill>
          <a:blip r:embed="rId5"/>
          <a:stretch>
            <a:fillRect/>
          </a:stretch>
        </p:blipFill>
        <p:spPr>
          <a:xfrm>
            <a:off x="5196681" y="1552310"/>
            <a:ext cx="3910621" cy="1910321"/>
          </a:xfrm>
          <a:prstGeom prst="rect">
            <a:avLst/>
          </a:prstGeom>
        </p:spPr>
      </p:pic>
      <p:sp>
        <p:nvSpPr>
          <p:cNvPr id="8" name="文本框 7"/>
          <p:cNvSpPr txBox="1"/>
          <p:nvPr/>
        </p:nvSpPr>
        <p:spPr>
          <a:xfrm>
            <a:off x="2916743" y="2896544"/>
            <a:ext cx="1430520" cy="794064"/>
          </a:xfrm>
          <a:prstGeom prst="rect">
            <a:avLst/>
          </a:prstGeom>
          <a:noFill/>
        </p:spPr>
        <p:txBody>
          <a:bodyPr wrap="none" lIns="182880" tIns="146304" rIns="182880" bIns="146304" rtlCol="0">
            <a:spAutoFit/>
          </a:bodyPr>
          <a:lstStyle/>
          <a:p>
            <a:pPr>
              <a:lnSpc>
                <a:spcPct val="90000"/>
              </a:lnSpc>
              <a:spcAft>
                <a:spcPts val="600"/>
              </a:spcAft>
            </a:pPr>
            <a:r>
              <a:rPr lang="zh-CN" altLang="en-US" dirty="0">
                <a:gradFill>
                  <a:gsLst>
                    <a:gs pos="2917">
                      <a:schemeClr val="tx1"/>
                    </a:gs>
                    <a:gs pos="30000">
                      <a:schemeClr val="tx1"/>
                    </a:gs>
                  </a:gsLst>
                  <a:lin ang="5400000" scaled="0"/>
                </a:gradFill>
              </a:rPr>
              <a:t>软件</a:t>
            </a:r>
            <a:br>
              <a:rPr lang="en-US" dirty="0">
                <a:gradFill>
                  <a:gsLst>
                    <a:gs pos="2917">
                      <a:schemeClr val="tx1"/>
                    </a:gs>
                    <a:gs pos="30000">
                      <a:schemeClr val="tx1"/>
                    </a:gs>
                  </a:gsLst>
                  <a:lin ang="5400000" scaled="0"/>
                </a:gradFill>
              </a:rPr>
            </a:br>
            <a:r>
              <a:rPr lang="en-US" dirty="0">
                <a:gradFill>
                  <a:gsLst>
                    <a:gs pos="2917">
                      <a:schemeClr val="tx1"/>
                    </a:gs>
                    <a:gs pos="30000">
                      <a:schemeClr val="tx1"/>
                    </a:gs>
                  </a:gsLst>
                  <a:lin ang="5400000" scaled="0"/>
                </a:gradFill>
              </a:rPr>
              <a:t>(</a:t>
            </a:r>
            <a:r>
              <a:rPr lang="zh-CN" altLang="en-US" dirty="0">
                <a:gradFill>
                  <a:gsLst>
                    <a:gs pos="2917">
                      <a:schemeClr val="tx1"/>
                    </a:gs>
                    <a:gs pos="30000">
                      <a:schemeClr val="tx1"/>
                    </a:gs>
                  </a:gsLst>
                  <a:lin ang="5400000" scaled="0"/>
                </a:gradFill>
              </a:rPr>
              <a:t>内核绕过</a:t>
            </a:r>
            <a:r>
              <a:rPr lang="en-US" dirty="0">
                <a:gradFill>
                  <a:gsLst>
                    <a:gs pos="2917">
                      <a:schemeClr val="tx1"/>
                    </a:gs>
                    <a:gs pos="30000">
                      <a:schemeClr val="tx1"/>
                    </a:gs>
                  </a:gsLst>
                  <a:lin ang="5400000" scaled="0"/>
                </a:gradFill>
              </a:rPr>
              <a:t>)</a:t>
            </a:r>
            <a:endParaRPr lang="en-US" sz="2000" dirty="0">
              <a:gradFill>
                <a:gsLst>
                  <a:gs pos="2917">
                    <a:schemeClr val="tx1"/>
                  </a:gs>
                  <a:gs pos="30000">
                    <a:schemeClr val="tx1"/>
                  </a:gs>
                </a:gsLst>
                <a:lin ang="5400000" scaled="0"/>
              </a:gradFill>
            </a:endParaRPr>
          </a:p>
        </p:txBody>
      </p:sp>
      <p:sp>
        <p:nvSpPr>
          <p:cNvPr id="9" name="文本框 8"/>
          <p:cNvSpPr txBox="1"/>
          <p:nvPr/>
        </p:nvSpPr>
        <p:spPr>
          <a:xfrm>
            <a:off x="2916743" y="4859842"/>
            <a:ext cx="1549142" cy="544765"/>
          </a:xfrm>
          <a:prstGeom prst="rect">
            <a:avLst/>
          </a:prstGeom>
          <a:noFill/>
        </p:spPr>
        <p:txBody>
          <a:bodyPr wrap="none" lIns="182880" tIns="146304" rIns="182880" bIns="146304" rtlCol="0">
            <a:spAutoFit/>
          </a:bodyPr>
          <a:lstStyle/>
          <a:p>
            <a:pPr>
              <a:lnSpc>
                <a:spcPct val="90000"/>
              </a:lnSpc>
              <a:spcAft>
                <a:spcPts val="600"/>
              </a:spcAft>
            </a:pPr>
            <a:r>
              <a:rPr lang="zh-CN" altLang="en-US" dirty="0">
                <a:gradFill>
                  <a:gsLst>
                    <a:gs pos="2917">
                      <a:schemeClr val="tx1"/>
                    </a:gs>
                    <a:gs pos="30000">
                      <a:schemeClr val="tx1"/>
                    </a:gs>
                  </a:gsLst>
                  <a:lin ang="5400000" scaled="0"/>
                </a:gradFill>
              </a:rPr>
              <a:t>单边 </a:t>
            </a:r>
            <a:r>
              <a:rPr lang="en-US" altLang="zh-CN" dirty="0">
                <a:gradFill>
                  <a:gsLst>
                    <a:gs pos="2917">
                      <a:schemeClr val="tx1"/>
                    </a:gs>
                    <a:gs pos="30000">
                      <a:schemeClr val="tx1"/>
                    </a:gs>
                  </a:gsLst>
                  <a:lin ang="5400000" scaled="0"/>
                </a:gradFill>
              </a:rPr>
              <a:t>RDMA</a:t>
            </a:r>
            <a:endParaRPr lang="en-US" dirty="0">
              <a:gradFill>
                <a:gsLst>
                  <a:gs pos="2917">
                    <a:schemeClr val="tx1"/>
                  </a:gs>
                  <a:gs pos="30000">
                    <a:schemeClr val="tx1"/>
                  </a:gs>
                </a:gsLst>
                <a:lin ang="5400000" scaled="0"/>
              </a:gradFill>
            </a:endParaRPr>
          </a:p>
        </p:txBody>
      </p:sp>
      <p:sp>
        <p:nvSpPr>
          <p:cNvPr id="10" name="文本框 9"/>
          <p:cNvSpPr txBox="1"/>
          <p:nvPr/>
        </p:nvSpPr>
        <p:spPr>
          <a:xfrm>
            <a:off x="5621126" y="3638768"/>
            <a:ext cx="3447098" cy="849463"/>
          </a:xfrm>
          <a:prstGeom prst="rect">
            <a:avLst/>
          </a:prstGeom>
          <a:noFill/>
        </p:spPr>
        <p:txBody>
          <a:bodyPr wrap="non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rPr>
              <a:t>KV-Direct</a:t>
            </a:r>
            <a:br>
              <a:rPr lang="en-US" sz="2000" dirty="0">
                <a:gradFill>
                  <a:gsLst>
                    <a:gs pos="2917">
                      <a:schemeClr val="tx1"/>
                    </a:gs>
                    <a:gs pos="30000">
                      <a:schemeClr val="tx1"/>
                    </a:gs>
                  </a:gsLst>
                  <a:lin ang="5400000" scaled="0"/>
                </a:gradFill>
              </a:rPr>
            </a:br>
            <a:r>
              <a:rPr lang="zh-CN" altLang="en-US" sz="2000" dirty="0">
                <a:gradFill>
                  <a:gsLst>
                    <a:gs pos="2917">
                      <a:schemeClr val="tx1"/>
                    </a:gs>
                    <a:gs pos="30000">
                      <a:schemeClr val="tx1"/>
                    </a:gs>
                  </a:gsLst>
                  <a:lin ang="5400000" scaled="0"/>
                </a:gradFill>
              </a:rPr>
              <a:t>基于可编程网卡的键值存储</a:t>
            </a:r>
            <a:endParaRPr lang="en-US" sz="2000" dirty="0">
              <a:gradFill>
                <a:gsLst>
                  <a:gs pos="2917">
                    <a:schemeClr val="tx1"/>
                  </a:gs>
                  <a:gs pos="30000">
                    <a:schemeClr val="tx1"/>
                  </a:gs>
                </a:gsLst>
                <a:lin ang="5400000" scaled="0"/>
              </a:gradFill>
            </a:endParaRPr>
          </a:p>
        </p:txBody>
      </p:sp>
      <p:sp>
        <p:nvSpPr>
          <p:cNvPr id="14" name="文本框 13"/>
          <p:cNvSpPr txBox="1"/>
          <p:nvPr/>
        </p:nvSpPr>
        <p:spPr>
          <a:xfrm>
            <a:off x="5627758" y="4531475"/>
            <a:ext cx="3424163" cy="794064"/>
          </a:xfrm>
          <a:prstGeom prst="rect">
            <a:avLst/>
          </a:prstGeom>
          <a:noFill/>
        </p:spPr>
        <p:txBody>
          <a:bodyPr wrap="square" lIns="182880" tIns="146304" rIns="182880" bIns="146304" rtlCol="0">
            <a:spAutoFit/>
          </a:bodyPr>
          <a:lstStyle/>
          <a:p>
            <a:pPr>
              <a:lnSpc>
                <a:spcPct val="90000"/>
              </a:lnSpc>
              <a:spcAft>
                <a:spcPts val="600"/>
              </a:spcAft>
            </a:pPr>
            <a:r>
              <a:rPr lang="zh-CN" altLang="en-US" dirty="0">
                <a:solidFill>
                  <a:srgbClr val="C00000"/>
                </a:solidFill>
              </a:rPr>
              <a:t>把键值处理从服务器端</a:t>
            </a:r>
            <a:r>
              <a:rPr lang="en-US" dirty="0">
                <a:solidFill>
                  <a:srgbClr val="C00000"/>
                </a:solidFill>
              </a:rPr>
              <a:t> </a:t>
            </a:r>
            <a:r>
              <a:rPr lang="en-US" altLang="zh-CN" dirty="0">
                <a:solidFill>
                  <a:srgbClr val="C00000"/>
                </a:solidFill>
              </a:rPr>
              <a:t>CPU</a:t>
            </a:r>
            <a:r>
              <a:rPr lang="zh-CN" altLang="en-US" dirty="0">
                <a:solidFill>
                  <a:srgbClr val="C00000"/>
                </a:solidFill>
              </a:rPr>
              <a:t> 卸载到可编程网卡的 </a:t>
            </a:r>
            <a:r>
              <a:rPr lang="en-US" altLang="zh-CN" dirty="0">
                <a:solidFill>
                  <a:srgbClr val="C00000"/>
                </a:solidFill>
              </a:rPr>
              <a:t>FPGA</a:t>
            </a:r>
            <a:r>
              <a:rPr lang="zh-CN" altLang="en-US" dirty="0">
                <a:solidFill>
                  <a:srgbClr val="C00000"/>
                </a:solidFill>
              </a:rPr>
              <a:t> 上</a:t>
            </a:r>
            <a:endParaRPr lang="en-US" dirty="0">
              <a:solidFill>
                <a:srgbClr val="C00000"/>
              </a:solidFill>
            </a:endParaRPr>
          </a:p>
        </p:txBody>
      </p:sp>
      <p:cxnSp>
        <p:nvCxnSpPr>
          <p:cNvPr id="7" name="Straight Connector 6"/>
          <p:cNvCxnSpPr>
            <a:cxnSpLocks/>
          </p:cNvCxnSpPr>
          <p:nvPr/>
        </p:nvCxnSpPr>
        <p:spPr>
          <a:xfrm>
            <a:off x="5120481" y="1058862"/>
            <a:ext cx="0" cy="5818003"/>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5" name="图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6082" y="1352514"/>
            <a:ext cx="2526724" cy="1223326"/>
          </a:xfrm>
          <a:prstGeom prst="rect">
            <a:avLst/>
          </a:prstGeom>
        </p:spPr>
      </p:pic>
      <p:sp>
        <p:nvSpPr>
          <p:cNvPr id="16" name="文本框 7"/>
          <p:cNvSpPr txBox="1"/>
          <p:nvPr/>
        </p:nvSpPr>
        <p:spPr>
          <a:xfrm>
            <a:off x="2918959" y="1146427"/>
            <a:ext cx="1694246" cy="794064"/>
          </a:xfrm>
          <a:prstGeom prst="rect">
            <a:avLst/>
          </a:prstGeom>
          <a:noFill/>
        </p:spPr>
        <p:txBody>
          <a:bodyPr wrap="none" lIns="182880" tIns="146304" rIns="182880" bIns="146304" rtlCol="0">
            <a:spAutoFit/>
          </a:bodyPr>
          <a:lstStyle/>
          <a:p>
            <a:pPr>
              <a:lnSpc>
                <a:spcPct val="90000"/>
              </a:lnSpc>
              <a:spcAft>
                <a:spcPts val="600"/>
              </a:spcAft>
            </a:pPr>
            <a:r>
              <a:rPr lang="zh-CN" altLang="en-US" dirty="0">
                <a:gradFill>
                  <a:gsLst>
                    <a:gs pos="2917">
                      <a:schemeClr val="tx1"/>
                    </a:gs>
                    <a:gs pos="30000">
                      <a:schemeClr val="tx1"/>
                    </a:gs>
                  </a:gsLst>
                  <a:lin ang="5400000" scaled="0"/>
                </a:gradFill>
              </a:rPr>
              <a:t>软件</a:t>
            </a:r>
            <a:br>
              <a:rPr lang="en-US" dirty="0">
                <a:gradFill>
                  <a:gsLst>
                    <a:gs pos="2917">
                      <a:schemeClr val="tx1"/>
                    </a:gs>
                    <a:gs pos="30000">
                      <a:schemeClr val="tx1"/>
                    </a:gs>
                  </a:gsLst>
                  <a:lin ang="5400000" scaled="0"/>
                </a:gradFill>
              </a:rPr>
            </a:br>
            <a:r>
              <a:rPr lang="en-US" dirty="0">
                <a:gradFill>
                  <a:gsLst>
                    <a:gs pos="2917">
                      <a:schemeClr val="tx1"/>
                    </a:gs>
                    <a:gs pos="30000">
                      <a:schemeClr val="tx1"/>
                    </a:gs>
                  </a:gsLst>
                  <a:lin ang="5400000" scaled="0"/>
                </a:gradFill>
              </a:rPr>
              <a:t>(</a:t>
            </a:r>
            <a:r>
              <a:rPr lang="zh-CN" altLang="en-US" dirty="0">
                <a:gradFill>
                  <a:gsLst>
                    <a:gs pos="2917">
                      <a:schemeClr val="tx1"/>
                    </a:gs>
                    <a:gs pos="30000">
                      <a:schemeClr val="tx1"/>
                    </a:gs>
                  </a:gsLst>
                  <a:lin ang="5400000" scaled="0"/>
                </a:gradFill>
              </a:rPr>
              <a:t>内核 </a:t>
            </a:r>
            <a:r>
              <a:rPr lang="en-US" dirty="0">
                <a:gradFill>
                  <a:gsLst>
                    <a:gs pos="2917">
                      <a:schemeClr val="tx1"/>
                    </a:gs>
                    <a:gs pos="30000">
                      <a:schemeClr val="tx1"/>
                    </a:gs>
                  </a:gsLst>
                  <a:lin ang="5400000" scaled="0"/>
                </a:gradFill>
              </a:rPr>
              <a:t>TCP/IP)</a:t>
            </a:r>
            <a:endParaRPr lang="en-US" sz="2000" dirty="0">
              <a:gradFill>
                <a:gsLst>
                  <a:gs pos="2917">
                    <a:schemeClr val="tx1"/>
                  </a:gs>
                  <a:gs pos="30000">
                    <a:schemeClr val="tx1"/>
                  </a:gs>
                </a:gsLst>
                <a:lin ang="5400000" scaled="0"/>
              </a:gradFill>
            </a:endParaRPr>
          </a:p>
        </p:txBody>
      </p:sp>
      <p:sp>
        <p:nvSpPr>
          <p:cNvPr id="13" name="文本框 11">
            <a:extLst>
              <a:ext uri="{FF2B5EF4-FFF2-40B4-BE49-F238E27FC236}">
                <a16:creationId xmlns:a16="http://schemas.microsoft.com/office/drawing/2014/main" id="{CEFE4CCE-256B-9F44-A7A6-D5535C132758}"/>
              </a:ext>
            </a:extLst>
          </p:cNvPr>
          <p:cNvSpPr txBox="1"/>
          <p:nvPr/>
        </p:nvSpPr>
        <p:spPr>
          <a:xfrm>
            <a:off x="2916744" y="1801944"/>
            <a:ext cx="2051338" cy="794064"/>
          </a:xfrm>
          <a:prstGeom prst="rect">
            <a:avLst/>
          </a:prstGeom>
          <a:noFill/>
        </p:spPr>
        <p:txBody>
          <a:bodyPr wrap="square" lIns="182880" tIns="146304" rIns="182880" bIns="146304" rtlCol="0">
            <a:spAutoFit/>
          </a:bodyPr>
          <a:lstStyle/>
          <a:p>
            <a:pPr>
              <a:lnSpc>
                <a:spcPct val="90000"/>
              </a:lnSpc>
              <a:spcAft>
                <a:spcPts val="600"/>
              </a:spcAft>
            </a:pPr>
            <a:r>
              <a:rPr lang="zh-CN" altLang="en-US" dirty="0">
                <a:solidFill>
                  <a:srgbClr val="C00000"/>
                </a:solidFill>
              </a:rPr>
              <a:t>瓶颈</a:t>
            </a:r>
            <a:r>
              <a:rPr lang="en-US" dirty="0">
                <a:solidFill>
                  <a:srgbClr val="C00000"/>
                </a:solidFill>
              </a:rPr>
              <a:t>: </a:t>
            </a:r>
            <a:r>
              <a:rPr lang="zh-CN" altLang="en-US" dirty="0">
                <a:solidFill>
                  <a:srgbClr val="C00000"/>
                </a:solidFill>
              </a:rPr>
              <a:t>操作系统</a:t>
            </a:r>
            <a:br>
              <a:rPr lang="en-US" altLang="zh-CN" dirty="0">
                <a:solidFill>
                  <a:srgbClr val="C00000"/>
                </a:solidFill>
              </a:rPr>
            </a:br>
            <a:r>
              <a:rPr lang="zh-CN" altLang="en-US" dirty="0">
                <a:solidFill>
                  <a:srgbClr val="C00000"/>
                </a:solidFill>
              </a:rPr>
              <a:t>网络协议栈</a:t>
            </a:r>
            <a:endParaRPr lang="en-US" altLang="zh-CN" dirty="0">
              <a:solidFill>
                <a:srgbClr val="C00000"/>
              </a:solidFill>
            </a:endParaRPr>
          </a:p>
        </p:txBody>
      </p:sp>
      <p:sp>
        <p:nvSpPr>
          <p:cNvPr id="17" name="文本框 16">
            <a:extLst>
              <a:ext uri="{FF2B5EF4-FFF2-40B4-BE49-F238E27FC236}">
                <a16:creationId xmlns:a16="http://schemas.microsoft.com/office/drawing/2014/main" id="{09A4165C-7518-274B-A882-2E7DFA46A77B}"/>
              </a:ext>
            </a:extLst>
          </p:cNvPr>
          <p:cNvSpPr txBox="1"/>
          <p:nvPr/>
        </p:nvSpPr>
        <p:spPr>
          <a:xfrm>
            <a:off x="2916742" y="3539617"/>
            <a:ext cx="2203737" cy="1043363"/>
          </a:xfrm>
          <a:prstGeom prst="rect">
            <a:avLst/>
          </a:prstGeom>
          <a:noFill/>
        </p:spPr>
        <p:txBody>
          <a:bodyPr wrap="square" lIns="182880" tIns="146304" rIns="182880" bIns="146304" rtlCol="0">
            <a:spAutoFit/>
          </a:bodyPr>
          <a:lstStyle/>
          <a:p>
            <a:pPr>
              <a:lnSpc>
                <a:spcPct val="90000"/>
              </a:lnSpc>
              <a:spcAft>
                <a:spcPts val="600"/>
              </a:spcAft>
            </a:pPr>
            <a:r>
              <a:rPr lang="zh-CN" altLang="en-US" dirty="0">
                <a:solidFill>
                  <a:srgbClr val="C00000"/>
                </a:solidFill>
              </a:rPr>
              <a:t>瓶颈</a:t>
            </a:r>
            <a:r>
              <a:rPr lang="en-US" dirty="0">
                <a:solidFill>
                  <a:srgbClr val="C00000"/>
                </a:solidFill>
              </a:rPr>
              <a:t>: CPU </a:t>
            </a:r>
            <a:r>
              <a:rPr lang="zh-CN" altLang="en-US" dirty="0">
                <a:solidFill>
                  <a:srgbClr val="C00000"/>
                </a:solidFill>
              </a:rPr>
              <a:t>随机内存访问和键值操作处理</a:t>
            </a:r>
            <a:endParaRPr lang="en-US" dirty="0">
              <a:solidFill>
                <a:srgbClr val="C00000"/>
              </a:solidFill>
            </a:endParaRPr>
          </a:p>
        </p:txBody>
      </p:sp>
      <p:sp>
        <p:nvSpPr>
          <p:cNvPr id="18" name="文本框 12">
            <a:extLst>
              <a:ext uri="{FF2B5EF4-FFF2-40B4-BE49-F238E27FC236}">
                <a16:creationId xmlns:a16="http://schemas.microsoft.com/office/drawing/2014/main" id="{D5E058E6-4491-4B47-89F2-142286A506CA}"/>
              </a:ext>
            </a:extLst>
          </p:cNvPr>
          <p:cNvSpPr txBox="1"/>
          <p:nvPr/>
        </p:nvSpPr>
        <p:spPr>
          <a:xfrm>
            <a:off x="2916744" y="5181016"/>
            <a:ext cx="2203738" cy="1695849"/>
          </a:xfrm>
          <a:prstGeom prst="rect">
            <a:avLst/>
          </a:prstGeom>
          <a:noFill/>
        </p:spPr>
        <p:txBody>
          <a:bodyPr wrap="square" lIns="182880" tIns="146304" rIns="182880" bIns="146304" rtlCol="0">
            <a:spAutoFit/>
          </a:bodyPr>
          <a:lstStyle/>
          <a:p>
            <a:pPr>
              <a:lnSpc>
                <a:spcPct val="90000"/>
              </a:lnSpc>
              <a:spcAft>
                <a:spcPts val="600"/>
              </a:spcAft>
            </a:pPr>
            <a:r>
              <a:rPr lang="zh-CN" altLang="en-US" dirty="0">
                <a:solidFill>
                  <a:srgbClr val="C00000"/>
                </a:solidFill>
              </a:rPr>
              <a:t>瓶颈：</a:t>
            </a:r>
            <a:endParaRPr lang="en-US" altLang="zh-CN" dirty="0">
              <a:solidFill>
                <a:srgbClr val="C00000"/>
              </a:solidFill>
            </a:endParaRPr>
          </a:p>
          <a:p>
            <a:pPr>
              <a:lnSpc>
                <a:spcPct val="90000"/>
              </a:lnSpc>
              <a:spcAft>
                <a:spcPts val="600"/>
              </a:spcAft>
            </a:pPr>
            <a:r>
              <a:rPr lang="en-US" altLang="zh-CN" dirty="0">
                <a:solidFill>
                  <a:srgbClr val="C00000"/>
                </a:solidFill>
              </a:rPr>
              <a:t>1.</a:t>
            </a:r>
            <a:r>
              <a:rPr lang="zh-CN" altLang="en-US" dirty="0">
                <a:solidFill>
                  <a:srgbClr val="C00000"/>
                </a:solidFill>
              </a:rPr>
              <a:t> 通信</a:t>
            </a:r>
            <a:r>
              <a:rPr lang="en-US" dirty="0">
                <a:solidFill>
                  <a:srgbClr val="C00000"/>
                </a:solidFill>
              </a:rPr>
              <a:t>: </a:t>
            </a:r>
            <a:r>
              <a:rPr lang="zh-CN" altLang="en-US" dirty="0">
                <a:solidFill>
                  <a:srgbClr val="C00000"/>
                </a:solidFill>
              </a:rPr>
              <a:t>每次键值操作多轮访问</a:t>
            </a:r>
            <a:endParaRPr lang="en-US" altLang="zh-CN" dirty="0">
              <a:solidFill>
                <a:srgbClr val="C00000"/>
              </a:solidFill>
            </a:endParaRPr>
          </a:p>
          <a:p>
            <a:pPr>
              <a:lnSpc>
                <a:spcPct val="90000"/>
              </a:lnSpc>
              <a:spcAft>
                <a:spcPts val="600"/>
              </a:spcAft>
            </a:pPr>
            <a:r>
              <a:rPr lang="en-US" altLang="zh-CN" dirty="0">
                <a:solidFill>
                  <a:srgbClr val="C00000"/>
                </a:solidFill>
              </a:rPr>
              <a:t>2.</a:t>
            </a:r>
            <a:r>
              <a:rPr lang="zh-CN" altLang="en-US" dirty="0">
                <a:solidFill>
                  <a:srgbClr val="C00000"/>
                </a:solidFill>
              </a:rPr>
              <a:t> 同步</a:t>
            </a:r>
            <a:r>
              <a:rPr lang="en-US" dirty="0">
                <a:solidFill>
                  <a:srgbClr val="C00000"/>
                </a:solidFill>
              </a:rPr>
              <a:t>: </a:t>
            </a:r>
            <a:r>
              <a:rPr lang="zh-CN" altLang="en-US" dirty="0">
                <a:solidFill>
                  <a:srgbClr val="C00000"/>
                </a:solidFill>
              </a:rPr>
              <a:t>写操作需要同步</a:t>
            </a:r>
            <a:endParaRPr lang="en-US" dirty="0">
              <a:solidFill>
                <a:srgbClr val="C00000"/>
              </a:solidFill>
            </a:endParaRPr>
          </a:p>
        </p:txBody>
      </p:sp>
    </p:spTree>
    <p:extLst>
      <p:ext uri="{BB962C8B-B14F-4D97-AF65-F5344CB8AC3E}">
        <p14:creationId xmlns:p14="http://schemas.microsoft.com/office/powerpoint/2010/main" val="127996634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KV-Direct </a:t>
            </a:r>
            <a:r>
              <a:rPr lang="zh-CN" altLang="en-US" dirty="0"/>
              <a:t>系统架构</a:t>
            </a:r>
            <a:endParaRPr lang="en-US" dirty="0"/>
          </a:p>
        </p:txBody>
      </p:sp>
      <p:sp>
        <p:nvSpPr>
          <p:cNvPr id="4" name="矩形 4"/>
          <p:cNvSpPr/>
          <p:nvPr/>
        </p:nvSpPr>
        <p:spPr bwMode="auto">
          <a:xfrm>
            <a:off x="866588" y="1706562"/>
            <a:ext cx="990600" cy="1447800"/>
          </a:xfrm>
          <a:prstGeom prst="rect">
            <a:avLst/>
          </a:prstGeom>
          <a:ln w="28575">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zh-CN" altLang="en-US" sz="2400" dirty="0">
                <a:solidFill>
                  <a:schemeClr val="tx1"/>
                </a:solidFill>
                <a:ea typeface="Segoe UI" pitchFamily="34" charset="0"/>
                <a:cs typeface="Segoe UI" pitchFamily="34" charset="0"/>
              </a:rPr>
              <a:t>网络</a:t>
            </a:r>
            <a:endParaRPr lang="en-US" altLang="zh-CN" sz="2400" dirty="0">
              <a:solidFill>
                <a:schemeClr val="tx1"/>
              </a:solidFill>
              <a:ea typeface="Segoe UI" pitchFamily="34" charset="0"/>
              <a:cs typeface="Segoe UI" pitchFamily="34" charset="0"/>
            </a:endParaRPr>
          </a:p>
        </p:txBody>
      </p:sp>
      <p:sp>
        <p:nvSpPr>
          <p:cNvPr id="5" name="矩形 5"/>
          <p:cNvSpPr/>
          <p:nvPr/>
        </p:nvSpPr>
        <p:spPr bwMode="auto">
          <a:xfrm>
            <a:off x="2279139" y="1211262"/>
            <a:ext cx="1524000" cy="8382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zh-CN" altLang="en-US" sz="2400" dirty="0">
                <a:gradFill>
                  <a:gsLst>
                    <a:gs pos="0">
                      <a:srgbClr val="FFFFFF"/>
                    </a:gs>
                    <a:gs pos="100000">
                      <a:srgbClr val="FFFFFF"/>
                    </a:gs>
                  </a:gsLst>
                  <a:lin ang="5400000" scaled="0"/>
                </a:gradFill>
                <a:ea typeface="Segoe UI" pitchFamily="34" charset="0"/>
                <a:cs typeface="Segoe UI" pitchFamily="34" charset="0"/>
              </a:rPr>
              <a:t>网络</a:t>
            </a:r>
            <a:endParaRPr lang="en-US" altLang="zh-CN" sz="2400" dirty="0">
              <a:gradFill>
                <a:gsLst>
                  <a:gs pos="0">
                    <a:srgbClr val="FFFFFF"/>
                  </a:gs>
                  <a:gs pos="100000">
                    <a:srgbClr val="FFFFFF"/>
                  </a:gs>
                </a:gsLst>
                <a:lin ang="5400000" scaled="0"/>
              </a:gradFill>
              <a:ea typeface="Segoe UI" pitchFamily="34" charset="0"/>
              <a:cs typeface="Segoe UI" pitchFamily="34" charset="0"/>
            </a:endParaRPr>
          </a:p>
          <a:p>
            <a:pPr algn="ctr" defTabSz="932472" fontAlgn="base">
              <a:lnSpc>
                <a:spcPct val="90000"/>
              </a:lnSpc>
              <a:spcBef>
                <a:spcPct val="0"/>
              </a:spcBef>
              <a:spcAft>
                <a:spcPct val="0"/>
              </a:spcAft>
            </a:pPr>
            <a:r>
              <a:rPr lang="zh-CN" altLang="en-US" sz="2400" dirty="0">
                <a:gradFill>
                  <a:gsLst>
                    <a:gs pos="0">
                      <a:srgbClr val="FFFFFF"/>
                    </a:gs>
                    <a:gs pos="100000">
                      <a:srgbClr val="FFFFFF"/>
                    </a:gs>
                  </a:gsLst>
                  <a:lin ang="5400000" scaled="0"/>
                </a:gradFill>
                <a:ea typeface="Segoe UI" pitchFamily="34" charset="0"/>
                <a:cs typeface="Segoe UI" pitchFamily="34" charset="0"/>
              </a:rPr>
              <a:t>解码</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矩形 8"/>
          <p:cNvSpPr/>
          <p:nvPr/>
        </p:nvSpPr>
        <p:spPr bwMode="auto">
          <a:xfrm>
            <a:off x="4723425" y="1211262"/>
            <a:ext cx="1844856" cy="8382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zh-CN" altLang="en-US" sz="2400" dirty="0">
                <a:gradFill>
                  <a:gsLst>
                    <a:gs pos="0">
                      <a:srgbClr val="FFFFFF"/>
                    </a:gs>
                    <a:gs pos="100000">
                      <a:srgbClr val="FFFFFF"/>
                    </a:gs>
                  </a:gsLst>
                  <a:lin ang="5400000" scaled="0"/>
                </a:gradFill>
                <a:ea typeface="Segoe UI" pitchFamily="34" charset="0"/>
                <a:cs typeface="Segoe UI" pitchFamily="34" charset="0"/>
              </a:rPr>
              <a:t>请求调度</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矩形 9"/>
          <p:cNvSpPr/>
          <p:nvPr/>
        </p:nvSpPr>
        <p:spPr bwMode="auto">
          <a:xfrm>
            <a:off x="4723425" y="2675433"/>
            <a:ext cx="1844856" cy="8382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zh-CN" altLang="en-US" sz="2400" dirty="0">
                <a:gradFill>
                  <a:gsLst>
                    <a:gs pos="0">
                      <a:srgbClr val="FFFFFF"/>
                    </a:gs>
                    <a:gs pos="100000">
                      <a:srgbClr val="FFFFFF"/>
                    </a:gs>
                  </a:gsLst>
                  <a:lin ang="5400000" scaled="0"/>
                </a:gradFill>
                <a:ea typeface="Segoe UI" pitchFamily="34" charset="0"/>
                <a:cs typeface="Segoe UI" pitchFamily="34" charset="0"/>
              </a:rPr>
              <a:t>哈希表</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0" name="矩形 11"/>
          <p:cNvSpPr/>
          <p:nvPr/>
        </p:nvSpPr>
        <p:spPr bwMode="auto">
          <a:xfrm>
            <a:off x="2291424" y="2675433"/>
            <a:ext cx="1524000" cy="8382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zh-CN" altLang="en-US" sz="2400" dirty="0">
                <a:gradFill>
                  <a:gsLst>
                    <a:gs pos="0">
                      <a:srgbClr val="FFFFFF"/>
                    </a:gs>
                    <a:gs pos="100000">
                      <a:srgbClr val="FFFFFF"/>
                    </a:gs>
                  </a:gsLst>
                  <a:lin ang="5400000" scaled="0"/>
                </a:gradFill>
                <a:ea typeface="Segoe UI" pitchFamily="34" charset="0"/>
                <a:cs typeface="Segoe UI" pitchFamily="34" charset="0"/>
              </a:rPr>
              <a:t>网络</a:t>
            </a:r>
            <a:endParaRPr lang="en-US" altLang="zh-CN" sz="2400" dirty="0">
              <a:gradFill>
                <a:gsLst>
                  <a:gs pos="0">
                    <a:srgbClr val="FFFFFF"/>
                  </a:gs>
                  <a:gs pos="100000">
                    <a:srgbClr val="FFFFFF"/>
                  </a:gs>
                </a:gsLst>
                <a:lin ang="5400000" scaled="0"/>
              </a:gradFill>
              <a:ea typeface="Segoe UI" pitchFamily="34" charset="0"/>
              <a:cs typeface="Segoe UI" pitchFamily="34" charset="0"/>
            </a:endParaRPr>
          </a:p>
          <a:p>
            <a:pPr algn="ctr" defTabSz="932472" fontAlgn="base">
              <a:lnSpc>
                <a:spcPct val="90000"/>
              </a:lnSpc>
              <a:spcBef>
                <a:spcPct val="0"/>
              </a:spcBef>
              <a:spcAft>
                <a:spcPct val="0"/>
              </a:spcAft>
            </a:pPr>
            <a:r>
              <a:rPr lang="zh-CN" altLang="en-US" sz="2400" dirty="0">
                <a:gradFill>
                  <a:gsLst>
                    <a:gs pos="0">
                      <a:srgbClr val="FFFFFF"/>
                    </a:gs>
                    <a:gs pos="100000">
                      <a:srgbClr val="FFFFFF"/>
                    </a:gs>
                  </a:gsLst>
                  <a:lin ang="5400000" scaled="0"/>
                </a:gradFill>
                <a:ea typeface="Segoe UI" pitchFamily="34" charset="0"/>
                <a:cs typeface="Segoe UI" pitchFamily="34" charset="0"/>
              </a:rPr>
              <a:t>编码</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2" name="矩形 13"/>
          <p:cNvSpPr/>
          <p:nvPr/>
        </p:nvSpPr>
        <p:spPr bwMode="auto">
          <a:xfrm>
            <a:off x="4723425" y="4259262"/>
            <a:ext cx="4057973" cy="8382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zh-CN" altLang="en-US" sz="2400" dirty="0">
                <a:gradFill>
                  <a:gsLst>
                    <a:gs pos="0">
                      <a:srgbClr val="FFFFFF"/>
                    </a:gs>
                    <a:gs pos="100000">
                      <a:srgbClr val="FFFFFF"/>
                    </a:gs>
                  </a:gsLst>
                  <a:lin ang="5400000" scaled="0"/>
                </a:gradFill>
                <a:ea typeface="Segoe UI" pitchFamily="34" charset="0"/>
                <a:cs typeface="Segoe UI" pitchFamily="34" charset="0"/>
              </a:rPr>
              <a:t>负载均衡</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cxnSp>
        <p:nvCxnSpPr>
          <p:cNvPr id="13" name="直接箭头连接符 15"/>
          <p:cNvCxnSpPr>
            <a:stCxn id="4" idx="3"/>
            <a:endCxn id="5" idx="1"/>
          </p:cNvCxnSpPr>
          <p:nvPr/>
        </p:nvCxnSpPr>
        <p:spPr>
          <a:xfrm flipV="1">
            <a:off x="1857188" y="1630362"/>
            <a:ext cx="421951" cy="80010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7"/>
          <p:cNvCxnSpPr>
            <a:stCxn id="5" idx="3"/>
            <a:endCxn id="7" idx="1"/>
          </p:cNvCxnSpPr>
          <p:nvPr/>
        </p:nvCxnSpPr>
        <p:spPr>
          <a:xfrm>
            <a:off x="3803139" y="1630362"/>
            <a:ext cx="920286" cy="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21"/>
          <p:cNvCxnSpPr>
            <a:stCxn id="7" idx="2"/>
            <a:endCxn id="8" idx="0"/>
          </p:cNvCxnSpPr>
          <p:nvPr/>
        </p:nvCxnSpPr>
        <p:spPr>
          <a:xfrm>
            <a:off x="5645853" y="2049462"/>
            <a:ext cx="0" cy="625971"/>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23"/>
          <p:cNvCxnSpPr>
            <a:stCxn id="8" idx="1"/>
            <a:endCxn id="10" idx="3"/>
          </p:cNvCxnSpPr>
          <p:nvPr/>
        </p:nvCxnSpPr>
        <p:spPr>
          <a:xfrm flipH="1">
            <a:off x="3815424" y="3094533"/>
            <a:ext cx="908001" cy="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25"/>
          <p:cNvCxnSpPr>
            <a:stCxn id="10" idx="1"/>
            <a:endCxn id="4" idx="3"/>
          </p:cNvCxnSpPr>
          <p:nvPr/>
        </p:nvCxnSpPr>
        <p:spPr>
          <a:xfrm flipH="1" flipV="1">
            <a:off x="1857188" y="2430462"/>
            <a:ext cx="434236" cy="664071"/>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29"/>
          <p:cNvCxnSpPr>
            <a:stCxn id="8" idx="2"/>
            <a:endCxn id="12" idx="0"/>
          </p:cNvCxnSpPr>
          <p:nvPr/>
        </p:nvCxnSpPr>
        <p:spPr>
          <a:xfrm>
            <a:off x="5645853" y="3513633"/>
            <a:ext cx="1106559" cy="745629"/>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35"/>
          <p:cNvCxnSpPr>
            <a:stCxn id="46" idx="2"/>
            <a:endCxn id="12" idx="0"/>
          </p:cNvCxnSpPr>
          <p:nvPr/>
        </p:nvCxnSpPr>
        <p:spPr>
          <a:xfrm flipH="1">
            <a:off x="6752412" y="3513633"/>
            <a:ext cx="1180494" cy="745629"/>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4" name="矩形 44"/>
          <p:cNvSpPr/>
          <p:nvPr/>
        </p:nvSpPr>
        <p:spPr bwMode="auto">
          <a:xfrm>
            <a:off x="6796881" y="5783262"/>
            <a:ext cx="1981200" cy="762000"/>
          </a:xfrm>
          <a:prstGeom prst="rect">
            <a:avLst/>
          </a:prstGeom>
          <a:ln w="28575">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err="1">
                <a:solidFill>
                  <a:schemeClr val="tx1"/>
                </a:solidFill>
                <a:ea typeface="Segoe UI" pitchFamily="34" charset="0"/>
                <a:cs typeface="Segoe UI" pitchFamily="34" charset="0"/>
              </a:rPr>
              <a:t>PCIe</a:t>
            </a:r>
            <a:r>
              <a:rPr lang="en-US" sz="2400" dirty="0">
                <a:solidFill>
                  <a:schemeClr val="tx1"/>
                </a:solidFill>
                <a:ea typeface="Segoe UI" pitchFamily="34" charset="0"/>
                <a:cs typeface="Segoe UI" pitchFamily="34" charset="0"/>
              </a:rPr>
              <a:t> </a:t>
            </a:r>
            <a:br>
              <a:rPr lang="en-US" sz="2400" dirty="0">
                <a:solidFill>
                  <a:schemeClr val="tx1"/>
                </a:solidFill>
                <a:ea typeface="Segoe UI" pitchFamily="34" charset="0"/>
                <a:cs typeface="Segoe UI" pitchFamily="34" charset="0"/>
              </a:rPr>
            </a:br>
            <a:r>
              <a:rPr lang="en-US" sz="2400" dirty="0">
                <a:solidFill>
                  <a:schemeClr val="tx1"/>
                </a:solidFill>
                <a:ea typeface="Segoe UI" pitchFamily="34" charset="0"/>
                <a:cs typeface="Segoe UI" pitchFamily="34" charset="0"/>
              </a:rPr>
              <a:t>(</a:t>
            </a:r>
            <a:r>
              <a:rPr lang="zh-CN" altLang="en-US" sz="2400" dirty="0">
                <a:solidFill>
                  <a:schemeClr val="tx1"/>
                </a:solidFill>
                <a:ea typeface="Segoe UI" pitchFamily="34" charset="0"/>
                <a:cs typeface="Segoe UI" pitchFamily="34" charset="0"/>
              </a:rPr>
              <a:t>主机内存</a:t>
            </a:r>
            <a:r>
              <a:rPr lang="en-US" sz="2400" dirty="0">
                <a:solidFill>
                  <a:schemeClr val="tx1"/>
                </a:solidFill>
                <a:ea typeface="Segoe UI" pitchFamily="34" charset="0"/>
                <a:cs typeface="Segoe UI" pitchFamily="34" charset="0"/>
              </a:rPr>
              <a:t>)</a:t>
            </a:r>
          </a:p>
        </p:txBody>
      </p:sp>
      <p:sp>
        <p:nvSpPr>
          <p:cNvPr id="25" name="矩形 45"/>
          <p:cNvSpPr/>
          <p:nvPr/>
        </p:nvSpPr>
        <p:spPr bwMode="auto">
          <a:xfrm>
            <a:off x="4723425" y="5783262"/>
            <a:ext cx="1692456" cy="762000"/>
          </a:xfrm>
          <a:prstGeom prst="rect">
            <a:avLst/>
          </a:prstGeom>
          <a:ln w="28575">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zh-CN" altLang="en-US" sz="2400" dirty="0">
                <a:solidFill>
                  <a:schemeClr val="tx1"/>
                </a:solidFill>
                <a:ea typeface="Segoe UI" pitchFamily="34" charset="0"/>
                <a:cs typeface="Segoe UI" pitchFamily="34" charset="0"/>
              </a:rPr>
              <a:t>智能网卡</a:t>
            </a:r>
            <a:r>
              <a:rPr lang="en-US" sz="2400" dirty="0">
                <a:solidFill>
                  <a:schemeClr val="tx1"/>
                </a:solidFill>
                <a:ea typeface="Segoe UI" pitchFamily="34" charset="0"/>
                <a:cs typeface="Segoe UI" pitchFamily="34" charset="0"/>
              </a:rPr>
              <a:t> DRAM</a:t>
            </a:r>
          </a:p>
        </p:txBody>
      </p:sp>
      <p:cxnSp>
        <p:nvCxnSpPr>
          <p:cNvPr id="43" name="Straight Arrow Connector 42"/>
          <p:cNvCxnSpPr>
            <a:stCxn id="12" idx="2"/>
            <a:endCxn id="25" idx="0"/>
          </p:cNvCxnSpPr>
          <p:nvPr/>
        </p:nvCxnSpPr>
        <p:spPr>
          <a:xfrm flipH="1">
            <a:off x="5569653" y="5097462"/>
            <a:ext cx="1182759" cy="68580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2" idx="2"/>
            <a:endCxn id="24" idx="0"/>
          </p:cNvCxnSpPr>
          <p:nvPr/>
        </p:nvCxnSpPr>
        <p:spPr>
          <a:xfrm>
            <a:off x="6752412" y="5097462"/>
            <a:ext cx="1035069" cy="68580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6" name="矩形 10"/>
          <p:cNvSpPr/>
          <p:nvPr/>
        </p:nvSpPr>
        <p:spPr bwMode="auto">
          <a:xfrm>
            <a:off x="7084414" y="2675433"/>
            <a:ext cx="1696984" cy="8382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zh-CN" altLang="en-US" sz="2400" dirty="0">
                <a:gradFill>
                  <a:gsLst>
                    <a:gs pos="0">
                      <a:srgbClr val="FFFFFF"/>
                    </a:gs>
                    <a:gs pos="100000">
                      <a:srgbClr val="FFFFFF"/>
                    </a:gs>
                  </a:gsLst>
                  <a:lin ang="5400000" scaled="0"/>
                </a:gradFill>
                <a:ea typeface="Segoe UI" pitchFamily="34" charset="0"/>
                <a:cs typeface="Segoe UI" pitchFamily="34" charset="0"/>
              </a:rPr>
              <a:t>内存分配</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cxnSp>
        <p:nvCxnSpPr>
          <p:cNvPr id="55" name="直接箭头连接符 21"/>
          <p:cNvCxnSpPr>
            <a:stCxn id="8" idx="3"/>
            <a:endCxn id="46" idx="1"/>
          </p:cNvCxnSpPr>
          <p:nvPr/>
        </p:nvCxnSpPr>
        <p:spPr>
          <a:xfrm>
            <a:off x="6568281" y="3094533"/>
            <a:ext cx="516133" cy="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2977323"/>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挑战 </a:t>
            </a:r>
            <a:r>
              <a:rPr lang="en-US" altLang="zh-CN" dirty="0"/>
              <a:t>1</a:t>
            </a:r>
            <a:r>
              <a:rPr lang="zh-CN" altLang="en-US" dirty="0"/>
              <a:t>：网卡与 </a:t>
            </a:r>
            <a:r>
              <a:rPr lang="en-US" altLang="zh-CN" dirty="0"/>
              <a:t>CPU </a:t>
            </a:r>
            <a:r>
              <a:rPr lang="zh-CN" altLang="en-US" dirty="0"/>
              <a:t>间带宽小</a:t>
            </a:r>
            <a:endParaRPr lang="en-US" dirty="0"/>
          </a:p>
        </p:txBody>
      </p:sp>
      <p:sp>
        <p:nvSpPr>
          <p:cNvPr id="7" name="Rectangle 6"/>
          <p:cNvSpPr/>
          <p:nvPr/>
        </p:nvSpPr>
        <p:spPr bwMode="auto">
          <a:xfrm>
            <a:off x="3881966" y="3104626"/>
            <a:ext cx="2000514" cy="914400"/>
          </a:xfrm>
          <a:prstGeom prst="rect">
            <a:avLst/>
          </a:prstGeom>
          <a:solidFill>
            <a:schemeClr val="bg1"/>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rgbClr val="000000"/>
              </a:solidFill>
              <a:ea typeface="Segoe UI" pitchFamily="34" charset="0"/>
              <a:cs typeface="Segoe UI" pitchFamily="34" charset="0"/>
            </a:endParaRPr>
          </a:p>
        </p:txBody>
      </p:sp>
      <p:sp>
        <p:nvSpPr>
          <p:cNvPr id="8" name="Rectangle 7"/>
          <p:cNvSpPr/>
          <p:nvPr/>
        </p:nvSpPr>
        <p:spPr bwMode="auto">
          <a:xfrm>
            <a:off x="6795822" y="1836870"/>
            <a:ext cx="2000505" cy="606558"/>
          </a:xfrm>
          <a:prstGeom prst="rect">
            <a:avLst/>
          </a:prstGeom>
          <a:no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err="1">
                <a:solidFill>
                  <a:srgbClr val="000000"/>
                </a:solidFill>
                <a:ea typeface="Segoe UI" pitchFamily="34" charset="0"/>
                <a:cs typeface="Segoe UI" pitchFamily="34" charset="0"/>
              </a:rPr>
              <a:t>ToR</a:t>
            </a:r>
            <a:r>
              <a:rPr lang="en-US" sz="2400" dirty="0">
                <a:solidFill>
                  <a:srgbClr val="000000"/>
                </a:solidFill>
                <a:ea typeface="Segoe UI" pitchFamily="34" charset="0"/>
                <a:cs typeface="Segoe UI" pitchFamily="34" charset="0"/>
              </a:rPr>
              <a:t> </a:t>
            </a:r>
            <a:r>
              <a:rPr lang="zh-CN" altLang="en-US" sz="2400" dirty="0">
                <a:solidFill>
                  <a:srgbClr val="000000"/>
                </a:solidFill>
                <a:ea typeface="Segoe UI" pitchFamily="34" charset="0"/>
                <a:cs typeface="Segoe UI" pitchFamily="34" charset="0"/>
              </a:rPr>
              <a:t>交换机</a:t>
            </a:r>
            <a:endParaRPr lang="en-US" sz="2400" dirty="0">
              <a:solidFill>
                <a:srgbClr val="000000"/>
              </a:solidFill>
              <a:ea typeface="Segoe UI" pitchFamily="34" charset="0"/>
              <a:cs typeface="Segoe UI" pitchFamily="34" charset="0"/>
            </a:endParaRPr>
          </a:p>
        </p:txBody>
      </p:sp>
      <p:sp>
        <p:nvSpPr>
          <p:cNvPr id="9" name="Rectangle 8"/>
          <p:cNvSpPr/>
          <p:nvPr/>
        </p:nvSpPr>
        <p:spPr bwMode="auto">
          <a:xfrm>
            <a:off x="3881967" y="5410122"/>
            <a:ext cx="2000505" cy="914400"/>
          </a:xfrm>
          <a:prstGeom prst="rect">
            <a:avLst/>
          </a:prstGeom>
          <a:solidFill>
            <a:schemeClr val="bg1"/>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zh-CN" altLang="en-US" sz="2400" dirty="0">
                <a:solidFill>
                  <a:srgbClr val="000000"/>
                </a:solidFill>
                <a:ea typeface="Segoe UI" pitchFamily="34" charset="0"/>
                <a:cs typeface="Segoe UI" pitchFamily="34" charset="0"/>
              </a:rPr>
              <a:t>主机 </a:t>
            </a:r>
            <a:r>
              <a:rPr lang="en-US" sz="2400" dirty="0">
                <a:solidFill>
                  <a:srgbClr val="000000"/>
                </a:solidFill>
                <a:ea typeface="Segoe UI" pitchFamily="34" charset="0"/>
                <a:cs typeface="Segoe UI" pitchFamily="34" charset="0"/>
              </a:rPr>
              <a:t>DRAM (256 GB)</a:t>
            </a:r>
          </a:p>
        </p:txBody>
      </p:sp>
      <p:cxnSp>
        <p:nvCxnSpPr>
          <p:cNvPr id="10" name="Straight Connector 9"/>
          <p:cNvCxnSpPr/>
          <p:nvPr/>
        </p:nvCxnSpPr>
        <p:spPr>
          <a:xfrm>
            <a:off x="775933" y="5106912"/>
            <a:ext cx="8003279"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6708912" y="5410122"/>
            <a:ext cx="2000505" cy="914400"/>
          </a:xfrm>
          <a:prstGeom prst="rect">
            <a:avLst/>
          </a:prstGeom>
          <a:solidFill>
            <a:schemeClr val="bg1"/>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rgbClr val="000000"/>
              </a:solidFill>
              <a:ea typeface="Segoe UI" pitchFamily="34" charset="0"/>
              <a:cs typeface="Segoe UI" pitchFamily="34" charset="0"/>
            </a:endParaRPr>
          </a:p>
        </p:txBody>
      </p:sp>
      <p:cxnSp>
        <p:nvCxnSpPr>
          <p:cNvPr id="12" name="Straight Arrow Connector 11"/>
          <p:cNvCxnSpPr>
            <a:endCxn id="9" idx="0"/>
          </p:cNvCxnSpPr>
          <p:nvPr/>
        </p:nvCxnSpPr>
        <p:spPr>
          <a:xfrm>
            <a:off x="4882220" y="4019026"/>
            <a:ext cx="0" cy="1391096"/>
          </a:xfrm>
          <a:prstGeom prst="straightConnector1">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3032489" y="4234442"/>
            <a:ext cx="1773562" cy="960263"/>
          </a:xfrm>
          <a:prstGeom prst="rect">
            <a:avLst/>
          </a:prstGeom>
          <a:noFill/>
        </p:spPr>
        <p:txBody>
          <a:bodyPr wrap="none" lIns="182880" tIns="146304" rIns="182880" bIns="146304" rtlCol="0">
            <a:spAutoFit/>
          </a:bodyPr>
          <a:lstStyle/>
          <a:p>
            <a:pPr algn="r">
              <a:lnSpc>
                <a:spcPct val="90000"/>
              </a:lnSpc>
              <a:spcAft>
                <a:spcPts val="600"/>
              </a:spcAft>
            </a:pPr>
            <a:r>
              <a:rPr lang="en-US" sz="2400" dirty="0" err="1">
                <a:solidFill>
                  <a:srgbClr val="000000"/>
                </a:solidFill>
              </a:rPr>
              <a:t>PCIe</a:t>
            </a:r>
            <a:r>
              <a:rPr lang="en-US" sz="2400" dirty="0">
                <a:solidFill>
                  <a:srgbClr val="000000"/>
                </a:solidFill>
              </a:rPr>
              <a:t> Gen3</a:t>
            </a:r>
            <a:br>
              <a:rPr lang="en-US" sz="2400" dirty="0">
                <a:solidFill>
                  <a:srgbClr val="000000"/>
                </a:solidFill>
              </a:rPr>
            </a:br>
            <a:r>
              <a:rPr lang="en-US" sz="2400" dirty="0">
                <a:solidFill>
                  <a:srgbClr val="000000"/>
                </a:solidFill>
              </a:rPr>
              <a:t>x16 DMA</a:t>
            </a:r>
          </a:p>
        </p:txBody>
      </p:sp>
      <p:cxnSp>
        <p:nvCxnSpPr>
          <p:cNvPr id="16" name="Straight Arrow Connector 15"/>
          <p:cNvCxnSpPr>
            <a:stCxn id="11" idx="1"/>
          </p:cNvCxnSpPr>
          <p:nvPr/>
        </p:nvCxnSpPr>
        <p:spPr>
          <a:xfrm flipH="1">
            <a:off x="5882473" y="5867322"/>
            <a:ext cx="826439" cy="0"/>
          </a:xfrm>
          <a:prstGeom prst="straightConnector1">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7" name="Straight Arrow Connector 16"/>
          <p:cNvCxnSpPr>
            <a:endCxn id="21" idx="2"/>
          </p:cNvCxnSpPr>
          <p:nvPr/>
        </p:nvCxnSpPr>
        <p:spPr>
          <a:xfrm flipV="1">
            <a:off x="4882219" y="2595013"/>
            <a:ext cx="0" cy="509613"/>
          </a:xfrm>
          <a:prstGeom prst="straightConnector1">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7128102" y="1364972"/>
            <a:ext cx="1335943" cy="627864"/>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rgbClr val="000000"/>
                </a:solidFill>
              </a:rPr>
              <a:t>40 </a:t>
            </a:r>
            <a:r>
              <a:rPr lang="en-US" sz="2400" dirty="0" err="1">
                <a:solidFill>
                  <a:srgbClr val="000000"/>
                </a:solidFill>
              </a:rPr>
              <a:t>GbE</a:t>
            </a:r>
            <a:endParaRPr lang="en-US" sz="2400" dirty="0">
              <a:solidFill>
                <a:srgbClr val="000000"/>
              </a:solidFill>
            </a:endParaRPr>
          </a:p>
        </p:txBody>
      </p:sp>
      <p:sp>
        <p:nvSpPr>
          <p:cNvPr id="19" name="TextBox 18"/>
          <p:cNvSpPr txBox="1"/>
          <p:nvPr/>
        </p:nvSpPr>
        <p:spPr>
          <a:xfrm>
            <a:off x="4158327" y="3257199"/>
            <a:ext cx="1447800"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solidFill>
                  <a:srgbClr val="000000"/>
                </a:solidFill>
              </a:rPr>
              <a:t>FPGA</a:t>
            </a:r>
          </a:p>
        </p:txBody>
      </p:sp>
      <p:sp>
        <p:nvSpPr>
          <p:cNvPr id="20" name="TextBox 19"/>
          <p:cNvSpPr txBox="1"/>
          <p:nvPr/>
        </p:nvSpPr>
        <p:spPr>
          <a:xfrm>
            <a:off x="6985264" y="5571200"/>
            <a:ext cx="1447800"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gradFill>
                  <a:gsLst>
                    <a:gs pos="2917">
                      <a:schemeClr val="tx1"/>
                    </a:gs>
                    <a:gs pos="30000">
                      <a:schemeClr val="tx1"/>
                    </a:gs>
                  </a:gsLst>
                  <a:lin ang="5400000" scaled="0"/>
                </a:gradFill>
              </a:rPr>
              <a:t>CPU</a:t>
            </a:r>
            <a:endParaRPr lang="en-US" sz="2400" dirty="0">
              <a:solidFill>
                <a:srgbClr val="000000"/>
              </a:solidFill>
            </a:endParaRPr>
          </a:p>
        </p:txBody>
      </p:sp>
      <p:sp>
        <p:nvSpPr>
          <p:cNvPr id="21" name="Rectangle 20"/>
          <p:cNvSpPr/>
          <p:nvPr/>
        </p:nvSpPr>
        <p:spPr bwMode="auto">
          <a:xfrm>
            <a:off x="3881966" y="1680613"/>
            <a:ext cx="2000505" cy="914400"/>
          </a:xfrm>
          <a:prstGeom prst="rect">
            <a:avLst/>
          </a:prstGeom>
          <a:solidFill>
            <a:schemeClr val="bg1"/>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rgbClr val="000000"/>
              </a:solidFill>
              <a:ea typeface="Segoe UI" pitchFamily="34" charset="0"/>
              <a:cs typeface="Segoe UI" pitchFamily="34" charset="0"/>
            </a:endParaRPr>
          </a:p>
        </p:txBody>
      </p:sp>
      <p:sp>
        <p:nvSpPr>
          <p:cNvPr id="22" name="TextBox 21"/>
          <p:cNvSpPr txBox="1"/>
          <p:nvPr/>
        </p:nvSpPr>
        <p:spPr>
          <a:xfrm>
            <a:off x="4163489" y="1820092"/>
            <a:ext cx="1447800"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gradFill>
                  <a:gsLst>
                    <a:gs pos="2917">
                      <a:schemeClr val="tx1"/>
                    </a:gs>
                    <a:gs pos="30000">
                      <a:schemeClr val="tx1"/>
                    </a:gs>
                  </a:gsLst>
                  <a:lin ang="5400000" scaled="0"/>
                </a:gradFill>
              </a:rPr>
              <a:t>NIC</a:t>
            </a:r>
            <a:endParaRPr lang="en-US" sz="2400" dirty="0">
              <a:solidFill>
                <a:srgbClr val="000000"/>
              </a:solidFill>
            </a:endParaRPr>
          </a:p>
        </p:txBody>
      </p:sp>
      <p:cxnSp>
        <p:nvCxnSpPr>
          <p:cNvPr id="23" name="Straight Arrow Connector 22"/>
          <p:cNvCxnSpPr>
            <a:stCxn id="21" idx="3"/>
            <a:endCxn id="8" idx="1"/>
          </p:cNvCxnSpPr>
          <p:nvPr/>
        </p:nvCxnSpPr>
        <p:spPr>
          <a:xfrm>
            <a:off x="5882471" y="2137813"/>
            <a:ext cx="913351" cy="2336"/>
          </a:xfrm>
          <a:prstGeom prst="straightConnector1">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24" name="Rectangle 23"/>
          <p:cNvSpPr/>
          <p:nvPr/>
        </p:nvSpPr>
        <p:spPr>
          <a:xfrm>
            <a:off x="705678" y="1452013"/>
            <a:ext cx="5337313" cy="2782429"/>
          </a:xfrm>
          <a:prstGeom prst="rect">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31065" y="1744662"/>
            <a:ext cx="3272074" cy="683264"/>
          </a:xfrm>
          <a:prstGeom prst="rect">
            <a:avLst/>
          </a:prstGeom>
          <a:noFill/>
        </p:spPr>
        <p:txBody>
          <a:bodyPr wrap="square" lIns="182880" tIns="146304" rIns="182880" bIns="146304" rtlCol="0">
            <a:spAutoFit/>
          </a:bodyPr>
          <a:lstStyle/>
          <a:p>
            <a:pPr algn="ctr">
              <a:lnSpc>
                <a:spcPct val="90000"/>
              </a:lnSpc>
              <a:spcAft>
                <a:spcPts val="600"/>
              </a:spcAft>
            </a:pPr>
            <a:r>
              <a:rPr lang="en-US" altLang="zh-CN" sz="2800" dirty="0">
                <a:gradFill>
                  <a:gsLst>
                    <a:gs pos="2917">
                      <a:schemeClr val="tx1"/>
                    </a:gs>
                    <a:gs pos="30000">
                      <a:schemeClr val="tx1"/>
                    </a:gs>
                  </a:gsLst>
                  <a:lin ang="5400000" scaled="0"/>
                </a:gradFill>
              </a:rPr>
              <a:t> </a:t>
            </a:r>
            <a:r>
              <a:rPr lang="zh-CN" altLang="en-US" sz="2800" dirty="0">
                <a:gradFill>
                  <a:gsLst>
                    <a:gs pos="2917">
                      <a:schemeClr val="tx1"/>
                    </a:gs>
                    <a:gs pos="30000">
                      <a:schemeClr val="tx1"/>
                    </a:gs>
                  </a:gsLst>
                  <a:lin ang="5400000" scaled="0"/>
                </a:gradFill>
              </a:rPr>
              <a:t>可编程网卡</a:t>
            </a:r>
            <a:endParaRPr lang="en-US" sz="2800" dirty="0">
              <a:solidFill>
                <a:srgbClr val="000000"/>
              </a:solidFill>
            </a:endParaRPr>
          </a:p>
        </p:txBody>
      </p:sp>
      <p:sp>
        <p:nvSpPr>
          <p:cNvPr id="26" name="Rectangle 25"/>
          <p:cNvSpPr/>
          <p:nvPr/>
        </p:nvSpPr>
        <p:spPr bwMode="auto">
          <a:xfrm>
            <a:off x="1087766" y="3104625"/>
            <a:ext cx="2000514" cy="914400"/>
          </a:xfrm>
          <a:prstGeom prst="rect">
            <a:avLst/>
          </a:prstGeom>
          <a:solidFill>
            <a:schemeClr val="bg1"/>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zh-CN" altLang="en-US" sz="2000" dirty="0">
                <a:solidFill>
                  <a:srgbClr val="000000"/>
                </a:solidFill>
                <a:ea typeface="Segoe UI" pitchFamily="34" charset="0"/>
                <a:cs typeface="Segoe UI" pitchFamily="34" charset="0"/>
              </a:rPr>
              <a:t>网卡</a:t>
            </a:r>
            <a:r>
              <a:rPr lang="en-US" sz="2000" dirty="0">
                <a:solidFill>
                  <a:srgbClr val="000000"/>
                </a:solidFill>
                <a:ea typeface="Segoe UI" pitchFamily="34" charset="0"/>
                <a:cs typeface="Segoe UI" pitchFamily="34" charset="0"/>
              </a:rPr>
              <a:t> DRAM </a:t>
            </a:r>
          </a:p>
          <a:p>
            <a:pPr algn="ctr" defTabSz="932472" fontAlgn="base">
              <a:lnSpc>
                <a:spcPct val="90000"/>
              </a:lnSpc>
              <a:spcBef>
                <a:spcPct val="0"/>
              </a:spcBef>
              <a:spcAft>
                <a:spcPct val="0"/>
              </a:spcAft>
            </a:pPr>
            <a:r>
              <a:rPr lang="en-US" sz="2000" dirty="0">
                <a:solidFill>
                  <a:srgbClr val="000000"/>
                </a:solidFill>
                <a:ea typeface="Segoe UI" pitchFamily="34" charset="0"/>
                <a:cs typeface="Segoe UI" pitchFamily="34" charset="0"/>
              </a:rPr>
              <a:t>(4 GB)</a:t>
            </a:r>
          </a:p>
        </p:txBody>
      </p:sp>
      <p:cxnSp>
        <p:nvCxnSpPr>
          <p:cNvPr id="27" name="Straight Arrow Connector 26"/>
          <p:cNvCxnSpPr>
            <a:stCxn id="7" idx="1"/>
            <a:endCxn id="26" idx="3"/>
          </p:cNvCxnSpPr>
          <p:nvPr/>
        </p:nvCxnSpPr>
        <p:spPr>
          <a:xfrm flipH="1" flipV="1">
            <a:off x="3088280" y="3561825"/>
            <a:ext cx="793686" cy="1"/>
          </a:xfrm>
          <a:prstGeom prst="straightConnector1">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28" name="TextBox 27"/>
          <p:cNvSpPr txBox="1"/>
          <p:nvPr/>
        </p:nvSpPr>
        <p:spPr>
          <a:xfrm>
            <a:off x="4882218" y="4241157"/>
            <a:ext cx="1494640" cy="926407"/>
          </a:xfrm>
          <a:prstGeom prst="rect">
            <a:avLst/>
          </a:prstGeom>
          <a:noFill/>
        </p:spPr>
        <p:txBody>
          <a:bodyPr wrap="none" lIns="182880" tIns="146304" rIns="182880" bIns="146304" rtlCol="0">
            <a:spAutoFit/>
          </a:bodyPr>
          <a:lstStyle/>
          <a:p>
            <a:pPr>
              <a:lnSpc>
                <a:spcPct val="90000"/>
              </a:lnSpc>
              <a:spcAft>
                <a:spcPts val="600"/>
              </a:spcAft>
            </a:pPr>
            <a:r>
              <a:rPr lang="en-US" sz="2000" dirty="0">
                <a:solidFill>
                  <a:srgbClr val="C00000"/>
                </a:solidFill>
              </a:rPr>
              <a:t>13 GB/s</a:t>
            </a:r>
          </a:p>
          <a:p>
            <a:pPr>
              <a:lnSpc>
                <a:spcPct val="90000"/>
              </a:lnSpc>
              <a:spcAft>
                <a:spcPts val="600"/>
              </a:spcAft>
            </a:pPr>
            <a:r>
              <a:rPr lang="en-US" sz="2000" dirty="0">
                <a:solidFill>
                  <a:srgbClr val="C00000"/>
                </a:solidFill>
              </a:rPr>
              <a:t>120 Mops</a:t>
            </a:r>
          </a:p>
        </p:txBody>
      </p:sp>
      <p:sp>
        <p:nvSpPr>
          <p:cNvPr id="2" name="TextBox 1"/>
          <p:cNvSpPr txBox="1"/>
          <p:nvPr/>
        </p:nvSpPr>
        <p:spPr>
          <a:xfrm>
            <a:off x="6237230" y="4243249"/>
            <a:ext cx="3042108" cy="849463"/>
          </a:xfrm>
          <a:prstGeom prst="rect">
            <a:avLst/>
          </a:prstGeom>
          <a:noFill/>
        </p:spPr>
        <p:txBody>
          <a:bodyPr wrap="square" lIns="182880" tIns="146304" rIns="182880" bIns="146304" rtlCol="0">
            <a:spAutoFit/>
          </a:bodyPr>
          <a:lstStyle/>
          <a:p>
            <a:pPr>
              <a:lnSpc>
                <a:spcPct val="90000"/>
              </a:lnSpc>
              <a:spcAft>
                <a:spcPts val="600"/>
              </a:spcAft>
            </a:pPr>
            <a:r>
              <a:rPr lang="zh-CN" altLang="en-US" sz="2000" dirty="0">
                <a:solidFill>
                  <a:srgbClr val="0078D7"/>
                </a:solidFill>
              </a:rPr>
              <a:t>需要尽量减少每次键值操作的内存访问次数</a:t>
            </a:r>
            <a:endParaRPr lang="en-US" altLang="zh-CN" sz="2000" dirty="0">
              <a:solidFill>
                <a:srgbClr val="0078D7"/>
              </a:solidFill>
            </a:endParaRPr>
          </a:p>
        </p:txBody>
      </p:sp>
    </p:spTree>
    <p:extLst>
      <p:ext uri="{BB962C8B-B14F-4D97-AF65-F5344CB8AC3E}">
        <p14:creationId xmlns:p14="http://schemas.microsoft.com/office/powerpoint/2010/main" val="96610453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挑战 </a:t>
            </a:r>
            <a:r>
              <a:rPr lang="en-US" altLang="zh-CN" dirty="0"/>
              <a:t>2</a:t>
            </a:r>
            <a:r>
              <a:rPr lang="zh-CN" altLang="en-US" dirty="0"/>
              <a:t>：网卡与 </a:t>
            </a:r>
            <a:r>
              <a:rPr lang="en-US" altLang="zh-CN" dirty="0"/>
              <a:t>CPU </a:t>
            </a:r>
            <a:r>
              <a:rPr lang="zh-CN" altLang="en-US" dirty="0"/>
              <a:t>间延迟高</a:t>
            </a:r>
            <a:endParaRPr lang="en-US" dirty="0"/>
          </a:p>
        </p:txBody>
      </p:sp>
      <p:sp>
        <p:nvSpPr>
          <p:cNvPr id="7" name="Rectangle 6"/>
          <p:cNvSpPr/>
          <p:nvPr/>
        </p:nvSpPr>
        <p:spPr bwMode="auto">
          <a:xfrm>
            <a:off x="3881966" y="3104626"/>
            <a:ext cx="2000514" cy="914400"/>
          </a:xfrm>
          <a:prstGeom prst="rect">
            <a:avLst/>
          </a:prstGeom>
          <a:solidFill>
            <a:schemeClr val="bg1"/>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rgbClr val="000000"/>
              </a:solidFill>
              <a:ea typeface="Segoe UI" pitchFamily="34" charset="0"/>
              <a:cs typeface="Segoe UI" pitchFamily="34" charset="0"/>
            </a:endParaRPr>
          </a:p>
        </p:txBody>
      </p:sp>
      <p:sp>
        <p:nvSpPr>
          <p:cNvPr id="8" name="Rectangle 7"/>
          <p:cNvSpPr/>
          <p:nvPr/>
        </p:nvSpPr>
        <p:spPr bwMode="auto">
          <a:xfrm>
            <a:off x="6795822" y="1836870"/>
            <a:ext cx="2000505" cy="606558"/>
          </a:xfrm>
          <a:prstGeom prst="rect">
            <a:avLst/>
          </a:prstGeom>
          <a:no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err="1">
                <a:solidFill>
                  <a:srgbClr val="000000"/>
                </a:solidFill>
                <a:ea typeface="Segoe UI" pitchFamily="34" charset="0"/>
                <a:cs typeface="Segoe UI" pitchFamily="34" charset="0"/>
              </a:rPr>
              <a:t>ToR</a:t>
            </a:r>
            <a:r>
              <a:rPr lang="en-US" sz="2400" dirty="0">
                <a:solidFill>
                  <a:srgbClr val="000000"/>
                </a:solidFill>
                <a:ea typeface="Segoe UI" pitchFamily="34" charset="0"/>
                <a:cs typeface="Segoe UI" pitchFamily="34" charset="0"/>
              </a:rPr>
              <a:t> </a:t>
            </a:r>
            <a:r>
              <a:rPr lang="zh-CN" altLang="en-US" sz="2400" dirty="0">
                <a:solidFill>
                  <a:srgbClr val="000000"/>
                </a:solidFill>
                <a:ea typeface="Segoe UI" pitchFamily="34" charset="0"/>
                <a:cs typeface="Segoe UI" pitchFamily="34" charset="0"/>
              </a:rPr>
              <a:t>交换机</a:t>
            </a:r>
            <a:endParaRPr lang="en-US" sz="2400" dirty="0">
              <a:solidFill>
                <a:srgbClr val="000000"/>
              </a:solidFill>
              <a:ea typeface="Segoe UI" pitchFamily="34" charset="0"/>
              <a:cs typeface="Segoe UI" pitchFamily="34" charset="0"/>
            </a:endParaRPr>
          </a:p>
        </p:txBody>
      </p:sp>
      <p:sp>
        <p:nvSpPr>
          <p:cNvPr id="9" name="Rectangle 8"/>
          <p:cNvSpPr/>
          <p:nvPr/>
        </p:nvSpPr>
        <p:spPr bwMode="auto">
          <a:xfrm>
            <a:off x="3881967" y="5410122"/>
            <a:ext cx="2000505" cy="914400"/>
          </a:xfrm>
          <a:prstGeom prst="rect">
            <a:avLst/>
          </a:prstGeom>
          <a:solidFill>
            <a:schemeClr val="bg1"/>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zh-CN" altLang="en-US" sz="2400" dirty="0">
                <a:solidFill>
                  <a:srgbClr val="000000"/>
                </a:solidFill>
                <a:ea typeface="Segoe UI" pitchFamily="34" charset="0"/>
                <a:cs typeface="Segoe UI" pitchFamily="34" charset="0"/>
              </a:rPr>
              <a:t>主机</a:t>
            </a:r>
            <a:r>
              <a:rPr lang="en-US" sz="2400" dirty="0">
                <a:solidFill>
                  <a:srgbClr val="000000"/>
                </a:solidFill>
                <a:ea typeface="Segoe UI" pitchFamily="34" charset="0"/>
                <a:cs typeface="Segoe UI" pitchFamily="34" charset="0"/>
              </a:rPr>
              <a:t> DRAM (256 GB)</a:t>
            </a:r>
          </a:p>
        </p:txBody>
      </p:sp>
      <p:cxnSp>
        <p:nvCxnSpPr>
          <p:cNvPr id="10" name="Straight Connector 9"/>
          <p:cNvCxnSpPr/>
          <p:nvPr/>
        </p:nvCxnSpPr>
        <p:spPr>
          <a:xfrm>
            <a:off x="775933" y="5106912"/>
            <a:ext cx="8003279"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6708912" y="5410122"/>
            <a:ext cx="2000505" cy="914400"/>
          </a:xfrm>
          <a:prstGeom prst="rect">
            <a:avLst/>
          </a:prstGeom>
          <a:solidFill>
            <a:schemeClr val="bg1"/>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rgbClr val="000000"/>
              </a:solidFill>
              <a:ea typeface="Segoe UI" pitchFamily="34" charset="0"/>
              <a:cs typeface="Segoe UI" pitchFamily="34" charset="0"/>
            </a:endParaRPr>
          </a:p>
        </p:txBody>
      </p:sp>
      <p:cxnSp>
        <p:nvCxnSpPr>
          <p:cNvPr id="12" name="Straight Arrow Connector 11"/>
          <p:cNvCxnSpPr>
            <a:endCxn id="9" idx="0"/>
          </p:cNvCxnSpPr>
          <p:nvPr/>
        </p:nvCxnSpPr>
        <p:spPr>
          <a:xfrm>
            <a:off x="4882220" y="4019026"/>
            <a:ext cx="0" cy="1391096"/>
          </a:xfrm>
          <a:prstGeom prst="straightConnector1">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3032489" y="4234442"/>
            <a:ext cx="1773562" cy="960263"/>
          </a:xfrm>
          <a:prstGeom prst="rect">
            <a:avLst/>
          </a:prstGeom>
          <a:noFill/>
        </p:spPr>
        <p:txBody>
          <a:bodyPr wrap="none" lIns="182880" tIns="146304" rIns="182880" bIns="146304" rtlCol="0">
            <a:spAutoFit/>
          </a:bodyPr>
          <a:lstStyle/>
          <a:p>
            <a:pPr algn="r">
              <a:lnSpc>
                <a:spcPct val="90000"/>
              </a:lnSpc>
              <a:spcAft>
                <a:spcPts val="600"/>
              </a:spcAft>
            </a:pPr>
            <a:r>
              <a:rPr lang="en-US" sz="2400" dirty="0" err="1">
                <a:solidFill>
                  <a:srgbClr val="000000"/>
                </a:solidFill>
              </a:rPr>
              <a:t>PCIe</a:t>
            </a:r>
            <a:r>
              <a:rPr lang="en-US" sz="2400" dirty="0">
                <a:solidFill>
                  <a:srgbClr val="000000"/>
                </a:solidFill>
              </a:rPr>
              <a:t> Gen3</a:t>
            </a:r>
            <a:br>
              <a:rPr lang="en-US" sz="2400" dirty="0">
                <a:solidFill>
                  <a:srgbClr val="000000"/>
                </a:solidFill>
              </a:rPr>
            </a:br>
            <a:r>
              <a:rPr lang="en-US" sz="2400" dirty="0">
                <a:solidFill>
                  <a:srgbClr val="000000"/>
                </a:solidFill>
              </a:rPr>
              <a:t>x16 DMA</a:t>
            </a:r>
          </a:p>
        </p:txBody>
      </p:sp>
      <p:cxnSp>
        <p:nvCxnSpPr>
          <p:cNvPr id="16" name="Straight Arrow Connector 15"/>
          <p:cNvCxnSpPr>
            <a:stCxn id="11" idx="1"/>
          </p:cNvCxnSpPr>
          <p:nvPr/>
        </p:nvCxnSpPr>
        <p:spPr>
          <a:xfrm flipH="1">
            <a:off x="5882473" y="5867322"/>
            <a:ext cx="826439" cy="0"/>
          </a:xfrm>
          <a:prstGeom prst="straightConnector1">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7" name="Straight Arrow Connector 16"/>
          <p:cNvCxnSpPr>
            <a:endCxn id="21" idx="2"/>
          </p:cNvCxnSpPr>
          <p:nvPr/>
        </p:nvCxnSpPr>
        <p:spPr>
          <a:xfrm flipV="1">
            <a:off x="4882219" y="2595013"/>
            <a:ext cx="0" cy="509613"/>
          </a:xfrm>
          <a:prstGeom prst="straightConnector1">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7128102" y="1364972"/>
            <a:ext cx="1335943" cy="627864"/>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rgbClr val="000000"/>
                </a:solidFill>
              </a:rPr>
              <a:t>40 </a:t>
            </a:r>
            <a:r>
              <a:rPr lang="en-US" sz="2400" dirty="0" err="1">
                <a:solidFill>
                  <a:srgbClr val="000000"/>
                </a:solidFill>
              </a:rPr>
              <a:t>GbE</a:t>
            </a:r>
            <a:endParaRPr lang="en-US" sz="2400" dirty="0">
              <a:solidFill>
                <a:srgbClr val="000000"/>
              </a:solidFill>
            </a:endParaRPr>
          </a:p>
        </p:txBody>
      </p:sp>
      <p:sp>
        <p:nvSpPr>
          <p:cNvPr id="19" name="TextBox 18"/>
          <p:cNvSpPr txBox="1"/>
          <p:nvPr/>
        </p:nvSpPr>
        <p:spPr>
          <a:xfrm>
            <a:off x="4158327" y="3257199"/>
            <a:ext cx="1447800"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solidFill>
                  <a:srgbClr val="000000"/>
                </a:solidFill>
              </a:rPr>
              <a:t>FPGA</a:t>
            </a:r>
          </a:p>
        </p:txBody>
      </p:sp>
      <p:sp>
        <p:nvSpPr>
          <p:cNvPr id="20" name="TextBox 19"/>
          <p:cNvSpPr txBox="1"/>
          <p:nvPr/>
        </p:nvSpPr>
        <p:spPr>
          <a:xfrm>
            <a:off x="6985264" y="5571200"/>
            <a:ext cx="1447800"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gradFill>
                  <a:gsLst>
                    <a:gs pos="2917">
                      <a:schemeClr val="tx1"/>
                    </a:gs>
                    <a:gs pos="30000">
                      <a:schemeClr val="tx1"/>
                    </a:gs>
                  </a:gsLst>
                  <a:lin ang="5400000" scaled="0"/>
                </a:gradFill>
              </a:rPr>
              <a:t>CPU</a:t>
            </a:r>
            <a:endParaRPr lang="en-US" sz="2400" dirty="0">
              <a:solidFill>
                <a:srgbClr val="000000"/>
              </a:solidFill>
            </a:endParaRPr>
          </a:p>
        </p:txBody>
      </p:sp>
      <p:sp>
        <p:nvSpPr>
          <p:cNvPr id="21" name="Rectangle 20"/>
          <p:cNvSpPr/>
          <p:nvPr/>
        </p:nvSpPr>
        <p:spPr bwMode="auto">
          <a:xfrm>
            <a:off x="3881966" y="1680613"/>
            <a:ext cx="2000505" cy="914400"/>
          </a:xfrm>
          <a:prstGeom prst="rect">
            <a:avLst/>
          </a:prstGeom>
          <a:solidFill>
            <a:schemeClr val="bg1"/>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rgbClr val="000000"/>
              </a:solidFill>
              <a:ea typeface="Segoe UI" pitchFamily="34" charset="0"/>
              <a:cs typeface="Segoe UI" pitchFamily="34" charset="0"/>
            </a:endParaRPr>
          </a:p>
        </p:txBody>
      </p:sp>
      <p:sp>
        <p:nvSpPr>
          <p:cNvPr id="22" name="TextBox 21"/>
          <p:cNvSpPr txBox="1"/>
          <p:nvPr/>
        </p:nvSpPr>
        <p:spPr>
          <a:xfrm>
            <a:off x="4163489" y="1820092"/>
            <a:ext cx="1447800"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gradFill>
                  <a:gsLst>
                    <a:gs pos="2917">
                      <a:schemeClr val="tx1"/>
                    </a:gs>
                    <a:gs pos="30000">
                      <a:schemeClr val="tx1"/>
                    </a:gs>
                  </a:gsLst>
                  <a:lin ang="5400000" scaled="0"/>
                </a:gradFill>
              </a:rPr>
              <a:t>NIC</a:t>
            </a:r>
            <a:endParaRPr lang="en-US" sz="2400" dirty="0">
              <a:solidFill>
                <a:srgbClr val="000000"/>
              </a:solidFill>
            </a:endParaRPr>
          </a:p>
        </p:txBody>
      </p:sp>
      <p:cxnSp>
        <p:nvCxnSpPr>
          <p:cNvPr id="23" name="Straight Arrow Connector 22"/>
          <p:cNvCxnSpPr>
            <a:stCxn id="21" idx="3"/>
            <a:endCxn id="8" idx="1"/>
          </p:cNvCxnSpPr>
          <p:nvPr/>
        </p:nvCxnSpPr>
        <p:spPr>
          <a:xfrm>
            <a:off x="5882471" y="2137813"/>
            <a:ext cx="913351" cy="2336"/>
          </a:xfrm>
          <a:prstGeom prst="straightConnector1">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24" name="Rectangle 23"/>
          <p:cNvSpPr/>
          <p:nvPr/>
        </p:nvSpPr>
        <p:spPr>
          <a:xfrm>
            <a:off x="705678" y="1452013"/>
            <a:ext cx="5337313" cy="2782429"/>
          </a:xfrm>
          <a:prstGeom prst="rect">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31065" y="1744662"/>
            <a:ext cx="3272074" cy="683264"/>
          </a:xfrm>
          <a:prstGeom prst="rect">
            <a:avLst/>
          </a:prstGeom>
          <a:noFill/>
        </p:spPr>
        <p:txBody>
          <a:bodyPr wrap="square" lIns="182880" tIns="146304" rIns="182880" bIns="146304" rtlCol="0">
            <a:spAutoFit/>
          </a:bodyPr>
          <a:lstStyle/>
          <a:p>
            <a:pPr algn="ctr">
              <a:lnSpc>
                <a:spcPct val="90000"/>
              </a:lnSpc>
              <a:spcAft>
                <a:spcPts val="600"/>
              </a:spcAft>
            </a:pPr>
            <a:r>
              <a:rPr lang="en-US" altLang="zh-CN" sz="2800" dirty="0">
                <a:gradFill>
                  <a:gsLst>
                    <a:gs pos="2917">
                      <a:schemeClr val="tx1"/>
                    </a:gs>
                    <a:gs pos="30000">
                      <a:schemeClr val="tx1"/>
                    </a:gs>
                  </a:gsLst>
                  <a:lin ang="5400000" scaled="0"/>
                </a:gradFill>
              </a:rPr>
              <a:t> </a:t>
            </a:r>
            <a:r>
              <a:rPr lang="zh-CN" altLang="en-US" sz="2800" dirty="0">
                <a:gradFill>
                  <a:gsLst>
                    <a:gs pos="2917">
                      <a:schemeClr val="tx1"/>
                    </a:gs>
                    <a:gs pos="30000">
                      <a:schemeClr val="tx1"/>
                    </a:gs>
                  </a:gsLst>
                  <a:lin ang="5400000" scaled="0"/>
                </a:gradFill>
              </a:rPr>
              <a:t>可编程网卡</a:t>
            </a:r>
            <a:endParaRPr lang="en-US" sz="2800" dirty="0">
              <a:solidFill>
                <a:srgbClr val="000000"/>
              </a:solidFill>
            </a:endParaRPr>
          </a:p>
        </p:txBody>
      </p:sp>
      <p:sp>
        <p:nvSpPr>
          <p:cNvPr id="26" name="Rectangle 25"/>
          <p:cNvSpPr/>
          <p:nvPr/>
        </p:nvSpPr>
        <p:spPr bwMode="auto">
          <a:xfrm>
            <a:off x="1087766" y="3104625"/>
            <a:ext cx="2000514" cy="914400"/>
          </a:xfrm>
          <a:prstGeom prst="rect">
            <a:avLst/>
          </a:prstGeom>
          <a:solidFill>
            <a:schemeClr val="bg1"/>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zh-CN" altLang="en-US" sz="2000" dirty="0">
                <a:solidFill>
                  <a:srgbClr val="000000"/>
                </a:solidFill>
                <a:ea typeface="Segoe UI" pitchFamily="34" charset="0"/>
                <a:cs typeface="Segoe UI" pitchFamily="34" charset="0"/>
              </a:rPr>
              <a:t>板上 </a:t>
            </a:r>
            <a:r>
              <a:rPr lang="en-US" sz="2000" dirty="0">
                <a:solidFill>
                  <a:srgbClr val="000000"/>
                </a:solidFill>
                <a:ea typeface="Segoe UI" pitchFamily="34" charset="0"/>
                <a:cs typeface="Segoe UI" pitchFamily="34" charset="0"/>
              </a:rPr>
              <a:t>DRAM </a:t>
            </a:r>
            <a:br>
              <a:rPr lang="en-US" sz="2000" dirty="0">
                <a:solidFill>
                  <a:srgbClr val="000000"/>
                </a:solidFill>
                <a:ea typeface="Segoe UI" pitchFamily="34" charset="0"/>
                <a:cs typeface="Segoe UI" pitchFamily="34" charset="0"/>
              </a:rPr>
            </a:br>
            <a:r>
              <a:rPr lang="en-US" sz="2000" dirty="0">
                <a:solidFill>
                  <a:srgbClr val="000000"/>
                </a:solidFill>
                <a:ea typeface="Segoe UI" pitchFamily="34" charset="0"/>
                <a:cs typeface="Segoe UI" pitchFamily="34" charset="0"/>
              </a:rPr>
              <a:t>(4 GB)</a:t>
            </a:r>
          </a:p>
        </p:txBody>
      </p:sp>
      <p:cxnSp>
        <p:nvCxnSpPr>
          <p:cNvPr id="27" name="Straight Arrow Connector 26"/>
          <p:cNvCxnSpPr>
            <a:stCxn id="7" idx="1"/>
            <a:endCxn id="26" idx="3"/>
          </p:cNvCxnSpPr>
          <p:nvPr/>
        </p:nvCxnSpPr>
        <p:spPr>
          <a:xfrm flipH="1" flipV="1">
            <a:off x="3088280" y="3561825"/>
            <a:ext cx="793686" cy="1"/>
          </a:xfrm>
          <a:prstGeom prst="straightConnector1">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28" name="TextBox 27"/>
          <p:cNvSpPr txBox="1"/>
          <p:nvPr/>
        </p:nvSpPr>
        <p:spPr>
          <a:xfrm>
            <a:off x="4882218" y="4241157"/>
            <a:ext cx="1345561" cy="572464"/>
          </a:xfrm>
          <a:prstGeom prst="rect">
            <a:avLst/>
          </a:prstGeom>
          <a:noFill/>
        </p:spPr>
        <p:txBody>
          <a:bodyPr wrap="none" lIns="182880" tIns="146304" rIns="182880" bIns="146304" rtlCol="0">
            <a:spAutoFit/>
          </a:bodyPr>
          <a:lstStyle/>
          <a:p>
            <a:pPr>
              <a:lnSpc>
                <a:spcPct val="90000"/>
              </a:lnSpc>
              <a:spcAft>
                <a:spcPts val="600"/>
              </a:spcAft>
            </a:pPr>
            <a:r>
              <a:rPr lang="en-US" sz="2000" dirty="0">
                <a:solidFill>
                  <a:srgbClr val="C00000"/>
                </a:solidFill>
              </a:rPr>
              <a:t>1us </a:t>
            </a:r>
            <a:r>
              <a:rPr lang="zh-CN" altLang="en-US" sz="2000" dirty="0">
                <a:solidFill>
                  <a:srgbClr val="C00000"/>
                </a:solidFill>
              </a:rPr>
              <a:t>延迟</a:t>
            </a:r>
            <a:endParaRPr lang="en-US" sz="2000" dirty="0">
              <a:solidFill>
                <a:srgbClr val="C00000"/>
              </a:solidFill>
            </a:endParaRPr>
          </a:p>
        </p:txBody>
      </p:sp>
      <p:sp>
        <p:nvSpPr>
          <p:cNvPr id="2" name="TextBox 1"/>
          <p:cNvSpPr txBox="1"/>
          <p:nvPr/>
        </p:nvSpPr>
        <p:spPr>
          <a:xfrm>
            <a:off x="6117604" y="3826561"/>
            <a:ext cx="3283572" cy="1203406"/>
          </a:xfrm>
          <a:prstGeom prst="rect">
            <a:avLst/>
          </a:prstGeom>
          <a:noFill/>
        </p:spPr>
        <p:txBody>
          <a:bodyPr wrap="square" lIns="182880" tIns="146304" rIns="182880" bIns="146304" rtlCol="0">
            <a:spAutoFit/>
          </a:bodyPr>
          <a:lstStyle/>
          <a:p>
            <a:pPr>
              <a:lnSpc>
                <a:spcPct val="90000"/>
              </a:lnSpc>
              <a:spcAft>
                <a:spcPts val="600"/>
              </a:spcAft>
            </a:pPr>
            <a:r>
              <a:rPr lang="zh-CN" altLang="en-US" sz="2000" dirty="0"/>
              <a:t>原子操作存在依赖：</a:t>
            </a:r>
            <a:endParaRPr lang="en-US" altLang="zh-CN" sz="2000" dirty="0"/>
          </a:p>
          <a:p>
            <a:pPr>
              <a:lnSpc>
                <a:spcPct val="90000"/>
              </a:lnSpc>
              <a:spcAft>
                <a:spcPts val="600"/>
              </a:spcAft>
            </a:pPr>
            <a:r>
              <a:rPr lang="zh-CN" altLang="en-US" sz="2000" dirty="0">
                <a:solidFill>
                  <a:srgbClr val="0078D7"/>
                </a:solidFill>
              </a:rPr>
              <a:t>需要乱序执行，隐藏 </a:t>
            </a:r>
            <a:r>
              <a:rPr lang="en-US" altLang="zh-CN" sz="2000" dirty="0">
                <a:solidFill>
                  <a:srgbClr val="0078D7"/>
                </a:solidFill>
              </a:rPr>
              <a:t>PCIe </a:t>
            </a:r>
            <a:r>
              <a:rPr lang="zh-CN" altLang="en-US" sz="2000" dirty="0">
                <a:solidFill>
                  <a:srgbClr val="0078D7"/>
                </a:solidFill>
              </a:rPr>
              <a:t>延迟</a:t>
            </a:r>
            <a:endParaRPr lang="en-US" sz="2000" dirty="0">
              <a:solidFill>
                <a:srgbClr val="0078D7"/>
              </a:solidFill>
            </a:endParaRPr>
          </a:p>
        </p:txBody>
      </p:sp>
    </p:spTree>
    <p:extLst>
      <p:ext uri="{BB962C8B-B14F-4D97-AF65-F5344CB8AC3E}">
        <p14:creationId xmlns:p14="http://schemas.microsoft.com/office/powerpoint/2010/main" val="250199178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挑战 </a:t>
            </a:r>
            <a:r>
              <a:rPr lang="en-US" altLang="zh-CN" dirty="0"/>
              <a:t>3</a:t>
            </a:r>
            <a:r>
              <a:rPr lang="zh-CN" altLang="en-US" dirty="0"/>
              <a:t>：利用网卡上的 </a:t>
            </a:r>
            <a:r>
              <a:rPr lang="en-US" altLang="zh-CN" dirty="0"/>
              <a:t>DRAM</a:t>
            </a:r>
            <a:endParaRPr lang="en-US" dirty="0"/>
          </a:p>
        </p:txBody>
      </p:sp>
      <p:sp>
        <p:nvSpPr>
          <p:cNvPr id="7" name="Rectangle 6"/>
          <p:cNvSpPr/>
          <p:nvPr/>
        </p:nvSpPr>
        <p:spPr bwMode="auto">
          <a:xfrm>
            <a:off x="3881966" y="3104626"/>
            <a:ext cx="2000514" cy="914400"/>
          </a:xfrm>
          <a:prstGeom prst="rect">
            <a:avLst/>
          </a:prstGeom>
          <a:solidFill>
            <a:schemeClr val="bg1"/>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rgbClr val="000000"/>
              </a:solidFill>
              <a:ea typeface="Segoe UI" pitchFamily="34" charset="0"/>
              <a:cs typeface="Segoe UI" pitchFamily="34" charset="0"/>
            </a:endParaRPr>
          </a:p>
        </p:txBody>
      </p:sp>
      <p:sp>
        <p:nvSpPr>
          <p:cNvPr id="8" name="Rectangle 7"/>
          <p:cNvSpPr/>
          <p:nvPr/>
        </p:nvSpPr>
        <p:spPr bwMode="auto">
          <a:xfrm>
            <a:off x="6795822" y="1836870"/>
            <a:ext cx="2000505" cy="606558"/>
          </a:xfrm>
          <a:prstGeom prst="rect">
            <a:avLst/>
          </a:prstGeom>
          <a:no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err="1">
                <a:solidFill>
                  <a:srgbClr val="000000"/>
                </a:solidFill>
                <a:ea typeface="Segoe UI" pitchFamily="34" charset="0"/>
                <a:cs typeface="Segoe UI" pitchFamily="34" charset="0"/>
              </a:rPr>
              <a:t>ToR</a:t>
            </a:r>
            <a:r>
              <a:rPr lang="en-US" sz="2400" dirty="0">
                <a:solidFill>
                  <a:srgbClr val="000000"/>
                </a:solidFill>
                <a:ea typeface="Segoe UI" pitchFamily="34" charset="0"/>
                <a:cs typeface="Segoe UI" pitchFamily="34" charset="0"/>
              </a:rPr>
              <a:t> </a:t>
            </a:r>
            <a:r>
              <a:rPr lang="zh-CN" altLang="en-US" sz="2400" dirty="0">
                <a:solidFill>
                  <a:srgbClr val="000000"/>
                </a:solidFill>
                <a:ea typeface="Segoe UI" pitchFamily="34" charset="0"/>
                <a:cs typeface="Segoe UI" pitchFamily="34" charset="0"/>
              </a:rPr>
              <a:t>交换机</a:t>
            </a:r>
            <a:endParaRPr lang="en-US" sz="2400" dirty="0">
              <a:solidFill>
                <a:srgbClr val="000000"/>
              </a:solidFill>
              <a:ea typeface="Segoe UI" pitchFamily="34" charset="0"/>
              <a:cs typeface="Segoe UI" pitchFamily="34" charset="0"/>
            </a:endParaRPr>
          </a:p>
        </p:txBody>
      </p:sp>
      <p:sp>
        <p:nvSpPr>
          <p:cNvPr id="9" name="Rectangle 8"/>
          <p:cNvSpPr/>
          <p:nvPr/>
        </p:nvSpPr>
        <p:spPr bwMode="auto">
          <a:xfrm>
            <a:off x="3881967" y="5410122"/>
            <a:ext cx="2000505" cy="914400"/>
          </a:xfrm>
          <a:prstGeom prst="rect">
            <a:avLst/>
          </a:prstGeom>
          <a:solidFill>
            <a:schemeClr val="bg1"/>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zh-CN" altLang="en-US" sz="2400" dirty="0">
                <a:solidFill>
                  <a:srgbClr val="000000"/>
                </a:solidFill>
                <a:ea typeface="Segoe UI" pitchFamily="34" charset="0"/>
                <a:cs typeface="Segoe UI" pitchFamily="34" charset="0"/>
              </a:rPr>
              <a:t>主机</a:t>
            </a:r>
            <a:r>
              <a:rPr lang="en-US" sz="2400" dirty="0">
                <a:solidFill>
                  <a:srgbClr val="000000"/>
                </a:solidFill>
                <a:ea typeface="Segoe UI" pitchFamily="34" charset="0"/>
                <a:cs typeface="Segoe UI" pitchFamily="34" charset="0"/>
              </a:rPr>
              <a:t> DRAM (256 GB)</a:t>
            </a:r>
          </a:p>
        </p:txBody>
      </p:sp>
      <p:cxnSp>
        <p:nvCxnSpPr>
          <p:cNvPr id="10" name="Straight Connector 9"/>
          <p:cNvCxnSpPr/>
          <p:nvPr/>
        </p:nvCxnSpPr>
        <p:spPr>
          <a:xfrm>
            <a:off x="775933" y="5106912"/>
            <a:ext cx="8003279"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6708912" y="5410122"/>
            <a:ext cx="2000505" cy="914400"/>
          </a:xfrm>
          <a:prstGeom prst="rect">
            <a:avLst/>
          </a:prstGeom>
          <a:solidFill>
            <a:schemeClr val="bg1"/>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rgbClr val="000000"/>
              </a:solidFill>
              <a:ea typeface="Segoe UI" pitchFamily="34" charset="0"/>
              <a:cs typeface="Segoe UI" pitchFamily="34" charset="0"/>
            </a:endParaRPr>
          </a:p>
        </p:txBody>
      </p:sp>
      <p:cxnSp>
        <p:nvCxnSpPr>
          <p:cNvPr id="12" name="Straight Arrow Connector 11"/>
          <p:cNvCxnSpPr>
            <a:endCxn id="9" idx="0"/>
          </p:cNvCxnSpPr>
          <p:nvPr/>
        </p:nvCxnSpPr>
        <p:spPr>
          <a:xfrm>
            <a:off x="4882220" y="4019026"/>
            <a:ext cx="0" cy="1391096"/>
          </a:xfrm>
          <a:prstGeom prst="straightConnector1">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3032489" y="4234442"/>
            <a:ext cx="1773562" cy="960263"/>
          </a:xfrm>
          <a:prstGeom prst="rect">
            <a:avLst/>
          </a:prstGeom>
          <a:noFill/>
        </p:spPr>
        <p:txBody>
          <a:bodyPr wrap="none" lIns="182880" tIns="146304" rIns="182880" bIns="146304" rtlCol="0">
            <a:spAutoFit/>
          </a:bodyPr>
          <a:lstStyle/>
          <a:p>
            <a:pPr algn="r">
              <a:lnSpc>
                <a:spcPct val="90000"/>
              </a:lnSpc>
              <a:spcAft>
                <a:spcPts val="600"/>
              </a:spcAft>
            </a:pPr>
            <a:r>
              <a:rPr lang="en-US" sz="2400" dirty="0" err="1">
                <a:solidFill>
                  <a:srgbClr val="000000"/>
                </a:solidFill>
              </a:rPr>
              <a:t>PCIe</a:t>
            </a:r>
            <a:r>
              <a:rPr lang="en-US" sz="2400" dirty="0">
                <a:solidFill>
                  <a:srgbClr val="000000"/>
                </a:solidFill>
              </a:rPr>
              <a:t> Gen3</a:t>
            </a:r>
            <a:br>
              <a:rPr lang="en-US" sz="2400" dirty="0">
                <a:solidFill>
                  <a:srgbClr val="000000"/>
                </a:solidFill>
              </a:rPr>
            </a:br>
            <a:r>
              <a:rPr lang="en-US" sz="2400" dirty="0">
                <a:solidFill>
                  <a:srgbClr val="000000"/>
                </a:solidFill>
              </a:rPr>
              <a:t>x16 DMA</a:t>
            </a:r>
          </a:p>
        </p:txBody>
      </p:sp>
      <p:cxnSp>
        <p:nvCxnSpPr>
          <p:cNvPr id="16" name="Straight Arrow Connector 15"/>
          <p:cNvCxnSpPr>
            <a:stCxn id="11" idx="1"/>
          </p:cNvCxnSpPr>
          <p:nvPr/>
        </p:nvCxnSpPr>
        <p:spPr>
          <a:xfrm flipH="1">
            <a:off x="5882473" y="5867322"/>
            <a:ext cx="826439" cy="0"/>
          </a:xfrm>
          <a:prstGeom prst="straightConnector1">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7" name="Straight Arrow Connector 16"/>
          <p:cNvCxnSpPr>
            <a:endCxn id="21" idx="2"/>
          </p:cNvCxnSpPr>
          <p:nvPr/>
        </p:nvCxnSpPr>
        <p:spPr>
          <a:xfrm flipV="1">
            <a:off x="4882219" y="2595013"/>
            <a:ext cx="0" cy="509613"/>
          </a:xfrm>
          <a:prstGeom prst="straightConnector1">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7128102" y="1364972"/>
            <a:ext cx="1335943" cy="627864"/>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rgbClr val="000000"/>
                </a:solidFill>
              </a:rPr>
              <a:t>40 </a:t>
            </a:r>
            <a:r>
              <a:rPr lang="en-US" sz="2400" dirty="0" err="1">
                <a:solidFill>
                  <a:srgbClr val="000000"/>
                </a:solidFill>
              </a:rPr>
              <a:t>GbE</a:t>
            </a:r>
            <a:endParaRPr lang="en-US" sz="2400" dirty="0">
              <a:solidFill>
                <a:srgbClr val="000000"/>
              </a:solidFill>
            </a:endParaRPr>
          </a:p>
        </p:txBody>
      </p:sp>
      <p:sp>
        <p:nvSpPr>
          <p:cNvPr id="19" name="TextBox 18"/>
          <p:cNvSpPr txBox="1"/>
          <p:nvPr/>
        </p:nvSpPr>
        <p:spPr>
          <a:xfrm>
            <a:off x="4158327" y="3257199"/>
            <a:ext cx="1447800"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solidFill>
                  <a:srgbClr val="000000"/>
                </a:solidFill>
              </a:rPr>
              <a:t>FPGA</a:t>
            </a:r>
          </a:p>
        </p:txBody>
      </p:sp>
      <p:sp>
        <p:nvSpPr>
          <p:cNvPr id="20" name="TextBox 19"/>
          <p:cNvSpPr txBox="1"/>
          <p:nvPr/>
        </p:nvSpPr>
        <p:spPr>
          <a:xfrm>
            <a:off x="6985264" y="5571200"/>
            <a:ext cx="1447800"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gradFill>
                  <a:gsLst>
                    <a:gs pos="2917">
                      <a:schemeClr val="tx1"/>
                    </a:gs>
                    <a:gs pos="30000">
                      <a:schemeClr val="tx1"/>
                    </a:gs>
                  </a:gsLst>
                  <a:lin ang="5400000" scaled="0"/>
                </a:gradFill>
              </a:rPr>
              <a:t>CPU</a:t>
            </a:r>
            <a:endParaRPr lang="en-US" sz="2400" dirty="0">
              <a:solidFill>
                <a:srgbClr val="000000"/>
              </a:solidFill>
            </a:endParaRPr>
          </a:p>
        </p:txBody>
      </p:sp>
      <p:sp>
        <p:nvSpPr>
          <p:cNvPr id="21" name="Rectangle 20"/>
          <p:cNvSpPr/>
          <p:nvPr/>
        </p:nvSpPr>
        <p:spPr bwMode="auto">
          <a:xfrm>
            <a:off x="3881966" y="1680613"/>
            <a:ext cx="2000505" cy="914400"/>
          </a:xfrm>
          <a:prstGeom prst="rect">
            <a:avLst/>
          </a:prstGeom>
          <a:solidFill>
            <a:schemeClr val="bg1"/>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rgbClr val="000000"/>
              </a:solidFill>
              <a:ea typeface="Segoe UI" pitchFamily="34" charset="0"/>
              <a:cs typeface="Segoe UI" pitchFamily="34" charset="0"/>
            </a:endParaRPr>
          </a:p>
        </p:txBody>
      </p:sp>
      <p:sp>
        <p:nvSpPr>
          <p:cNvPr id="22" name="TextBox 21"/>
          <p:cNvSpPr txBox="1"/>
          <p:nvPr/>
        </p:nvSpPr>
        <p:spPr>
          <a:xfrm>
            <a:off x="4163489" y="1820092"/>
            <a:ext cx="1447800"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gradFill>
                  <a:gsLst>
                    <a:gs pos="2917">
                      <a:schemeClr val="tx1"/>
                    </a:gs>
                    <a:gs pos="30000">
                      <a:schemeClr val="tx1"/>
                    </a:gs>
                  </a:gsLst>
                  <a:lin ang="5400000" scaled="0"/>
                </a:gradFill>
              </a:rPr>
              <a:t>NIC</a:t>
            </a:r>
            <a:endParaRPr lang="en-US" sz="2400" dirty="0">
              <a:solidFill>
                <a:srgbClr val="000000"/>
              </a:solidFill>
            </a:endParaRPr>
          </a:p>
        </p:txBody>
      </p:sp>
      <p:cxnSp>
        <p:nvCxnSpPr>
          <p:cNvPr id="23" name="Straight Arrow Connector 22"/>
          <p:cNvCxnSpPr>
            <a:stCxn id="21" idx="3"/>
            <a:endCxn id="8" idx="1"/>
          </p:cNvCxnSpPr>
          <p:nvPr/>
        </p:nvCxnSpPr>
        <p:spPr>
          <a:xfrm>
            <a:off x="5882471" y="2137813"/>
            <a:ext cx="913351" cy="2336"/>
          </a:xfrm>
          <a:prstGeom prst="straightConnector1">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24" name="Rectangle 23"/>
          <p:cNvSpPr/>
          <p:nvPr/>
        </p:nvSpPr>
        <p:spPr>
          <a:xfrm>
            <a:off x="705678" y="1452013"/>
            <a:ext cx="5337313" cy="2782429"/>
          </a:xfrm>
          <a:prstGeom prst="rect">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31065" y="1744662"/>
            <a:ext cx="3272074" cy="683264"/>
          </a:xfrm>
          <a:prstGeom prst="rect">
            <a:avLst/>
          </a:prstGeom>
          <a:noFill/>
        </p:spPr>
        <p:txBody>
          <a:bodyPr wrap="square" lIns="182880" tIns="146304" rIns="182880" bIns="146304" rtlCol="0">
            <a:spAutoFit/>
          </a:bodyPr>
          <a:lstStyle/>
          <a:p>
            <a:pPr algn="ctr">
              <a:lnSpc>
                <a:spcPct val="90000"/>
              </a:lnSpc>
              <a:spcAft>
                <a:spcPts val="600"/>
              </a:spcAft>
            </a:pPr>
            <a:r>
              <a:rPr lang="en-US" altLang="zh-CN" sz="2800" dirty="0">
                <a:gradFill>
                  <a:gsLst>
                    <a:gs pos="2917">
                      <a:schemeClr val="tx1"/>
                    </a:gs>
                    <a:gs pos="30000">
                      <a:schemeClr val="tx1"/>
                    </a:gs>
                  </a:gsLst>
                  <a:lin ang="5400000" scaled="0"/>
                </a:gradFill>
              </a:rPr>
              <a:t> </a:t>
            </a:r>
            <a:r>
              <a:rPr lang="zh-CN" altLang="en-US" sz="2800" dirty="0">
                <a:gradFill>
                  <a:gsLst>
                    <a:gs pos="2917">
                      <a:schemeClr val="tx1"/>
                    </a:gs>
                    <a:gs pos="30000">
                      <a:schemeClr val="tx1"/>
                    </a:gs>
                  </a:gsLst>
                  <a:lin ang="5400000" scaled="0"/>
                </a:gradFill>
              </a:rPr>
              <a:t>可编程网卡</a:t>
            </a:r>
            <a:endParaRPr lang="en-US" sz="2800" dirty="0">
              <a:solidFill>
                <a:srgbClr val="000000"/>
              </a:solidFill>
            </a:endParaRPr>
          </a:p>
        </p:txBody>
      </p:sp>
      <p:sp>
        <p:nvSpPr>
          <p:cNvPr id="26" name="Rectangle 25"/>
          <p:cNvSpPr/>
          <p:nvPr/>
        </p:nvSpPr>
        <p:spPr bwMode="auto">
          <a:xfrm>
            <a:off x="1087766" y="3104625"/>
            <a:ext cx="2000514" cy="914400"/>
          </a:xfrm>
          <a:prstGeom prst="rect">
            <a:avLst/>
          </a:prstGeom>
          <a:solidFill>
            <a:schemeClr val="bg1"/>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zh-CN" altLang="en-US" sz="2000" dirty="0">
                <a:solidFill>
                  <a:srgbClr val="000000"/>
                </a:solidFill>
                <a:ea typeface="Segoe UI" pitchFamily="34" charset="0"/>
                <a:cs typeface="Segoe UI" pitchFamily="34" charset="0"/>
              </a:rPr>
              <a:t>板上 </a:t>
            </a:r>
            <a:r>
              <a:rPr lang="en-US" sz="2000" dirty="0">
                <a:solidFill>
                  <a:srgbClr val="000000"/>
                </a:solidFill>
                <a:ea typeface="Segoe UI" pitchFamily="34" charset="0"/>
                <a:cs typeface="Segoe UI" pitchFamily="34" charset="0"/>
              </a:rPr>
              <a:t>DRAM </a:t>
            </a:r>
            <a:br>
              <a:rPr lang="en-US" sz="2000" dirty="0">
                <a:solidFill>
                  <a:srgbClr val="000000"/>
                </a:solidFill>
                <a:ea typeface="Segoe UI" pitchFamily="34" charset="0"/>
                <a:cs typeface="Segoe UI" pitchFamily="34" charset="0"/>
              </a:rPr>
            </a:br>
            <a:r>
              <a:rPr lang="en-US" sz="2000" dirty="0">
                <a:solidFill>
                  <a:srgbClr val="000000"/>
                </a:solidFill>
                <a:ea typeface="Segoe UI" pitchFamily="34" charset="0"/>
                <a:cs typeface="Segoe UI" pitchFamily="34" charset="0"/>
              </a:rPr>
              <a:t>(4 GB)</a:t>
            </a:r>
          </a:p>
        </p:txBody>
      </p:sp>
      <p:cxnSp>
        <p:nvCxnSpPr>
          <p:cNvPr id="27" name="Straight Arrow Connector 26"/>
          <p:cNvCxnSpPr>
            <a:stCxn id="7" idx="1"/>
            <a:endCxn id="26" idx="3"/>
          </p:cNvCxnSpPr>
          <p:nvPr/>
        </p:nvCxnSpPr>
        <p:spPr>
          <a:xfrm flipH="1" flipV="1">
            <a:off x="3088280" y="3561825"/>
            <a:ext cx="793686" cy="1"/>
          </a:xfrm>
          <a:prstGeom prst="straightConnector1">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6035242" y="3178791"/>
            <a:ext cx="3429161" cy="1634294"/>
          </a:xfrm>
          <a:prstGeom prst="rect">
            <a:avLst/>
          </a:prstGeom>
          <a:noFill/>
        </p:spPr>
        <p:txBody>
          <a:bodyPr wrap="square" lIns="182880" tIns="146304" rIns="182880" bIns="146304" rtlCol="0">
            <a:spAutoFit/>
          </a:bodyPr>
          <a:lstStyle/>
          <a:p>
            <a:pPr>
              <a:lnSpc>
                <a:spcPct val="90000"/>
              </a:lnSpc>
              <a:spcAft>
                <a:spcPts val="600"/>
              </a:spcAft>
            </a:pPr>
            <a:r>
              <a:rPr lang="zh-CN" altLang="en-US" sz="2000" dirty="0">
                <a:solidFill>
                  <a:srgbClr val="007ADB"/>
                </a:solidFill>
              </a:rPr>
              <a:t>如何充分利用板上 </a:t>
            </a:r>
            <a:r>
              <a:rPr lang="en-US" altLang="zh-CN" sz="2000" dirty="0">
                <a:solidFill>
                  <a:srgbClr val="007ADB"/>
                </a:solidFill>
              </a:rPr>
              <a:t>DRAM</a:t>
            </a:r>
            <a:r>
              <a:rPr lang="zh-CN" altLang="en-US" sz="2000" dirty="0">
                <a:solidFill>
                  <a:srgbClr val="007ADB"/>
                </a:solidFill>
              </a:rPr>
              <a:t>？</a:t>
            </a:r>
            <a:endParaRPr lang="en-US" altLang="zh-CN" sz="2000" dirty="0">
              <a:solidFill>
                <a:srgbClr val="007ADB"/>
              </a:solidFill>
            </a:endParaRPr>
          </a:p>
          <a:p>
            <a:pPr>
              <a:lnSpc>
                <a:spcPct val="90000"/>
              </a:lnSpc>
              <a:spcAft>
                <a:spcPts val="600"/>
              </a:spcAft>
            </a:pPr>
            <a:r>
              <a:rPr lang="zh-CN" altLang="en-US" sz="2000" dirty="0"/>
              <a:t>做缓存，太慢；</a:t>
            </a:r>
            <a:endParaRPr lang="en-US" altLang="zh-CN" sz="2000" dirty="0"/>
          </a:p>
          <a:p>
            <a:pPr>
              <a:lnSpc>
                <a:spcPct val="90000"/>
              </a:lnSpc>
              <a:spcAft>
                <a:spcPts val="600"/>
              </a:spcAft>
            </a:pPr>
            <a:r>
              <a:rPr lang="zh-CN" altLang="en-US" sz="2000" dirty="0"/>
              <a:t>做负载均衡，太小。</a:t>
            </a:r>
            <a:endParaRPr lang="en-US" altLang="zh-CN" sz="2000" dirty="0"/>
          </a:p>
          <a:p>
            <a:pPr>
              <a:lnSpc>
                <a:spcPct val="90000"/>
              </a:lnSpc>
              <a:spcAft>
                <a:spcPts val="600"/>
              </a:spcAft>
            </a:pPr>
            <a:r>
              <a:rPr lang="zh-CN" altLang="en-US" sz="2000" dirty="0"/>
              <a:t>食之无味，弃之可惜？</a:t>
            </a:r>
            <a:endParaRPr lang="en-US" altLang="zh-CN" sz="2000" dirty="0"/>
          </a:p>
        </p:txBody>
      </p:sp>
      <p:sp>
        <p:nvSpPr>
          <p:cNvPr id="29" name="TextBox 27">
            <a:extLst>
              <a:ext uri="{FF2B5EF4-FFF2-40B4-BE49-F238E27FC236}">
                <a16:creationId xmlns:a16="http://schemas.microsoft.com/office/drawing/2014/main" id="{FF361851-6A61-974C-B086-DE4658700E7F}"/>
              </a:ext>
            </a:extLst>
          </p:cNvPr>
          <p:cNvSpPr txBox="1"/>
          <p:nvPr/>
        </p:nvSpPr>
        <p:spPr>
          <a:xfrm>
            <a:off x="4882218" y="4241157"/>
            <a:ext cx="1494640" cy="926407"/>
          </a:xfrm>
          <a:prstGeom prst="rect">
            <a:avLst/>
          </a:prstGeom>
          <a:noFill/>
        </p:spPr>
        <p:txBody>
          <a:bodyPr wrap="none" lIns="182880" tIns="146304" rIns="182880" bIns="146304" rtlCol="0">
            <a:spAutoFit/>
          </a:bodyPr>
          <a:lstStyle/>
          <a:p>
            <a:pPr>
              <a:lnSpc>
                <a:spcPct val="90000"/>
              </a:lnSpc>
              <a:spcAft>
                <a:spcPts val="600"/>
              </a:spcAft>
            </a:pPr>
            <a:r>
              <a:rPr lang="en-US" sz="2000" dirty="0">
                <a:solidFill>
                  <a:srgbClr val="C00000"/>
                </a:solidFill>
              </a:rPr>
              <a:t>13 GB/s</a:t>
            </a:r>
          </a:p>
          <a:p>
            <a:pPr>
              <a:lnSpc>
                <a:spcPct val="90000"/>
              </a:lnSpc>
              <a:spcAft>
                <a:spcPts val="600"/>
              </a:spcAft>
            </a:pPr>
            <a:r>
              <a:rPr lang="en-US" sz="2000" dirty="0">
                <a:solidFill>
                  <a:srgbClr val="C00000"/>
                </a:solidFill>
              </a:rPr>
              <a:t>120 Mops</a:t>
            </a:r>
          </a:p>
        </p:txBody>
      </p:sp>
      <p:sp>
        <p:nvSpPr>
          <p:cNvPr id="30" name="TextBox 27">
            <a:extLst>
              <a:ext uri="{FF2B5EF4-FFF2-40B4-BE49-F238E27FC236}">
                <a16:creationId xmlns:a16="http://schemas.microsoft.com/office/drawing/2014/main" id="{C95DC9C6-03BC-6F41-9CDF-84811C4749D2}"/>
              </a:ext>
            </a:extLst>
          </p:cNvPr>
          <p:cNvSpPr txBox="1"/>
          <p:nvPr/>
        </p:nvSpPr>
        <p:spPr>
          <a:xfrm>
            <a:off x="2928314" y="2653379"/>
            <a:ext cx="1405193" cy="926407"/>
          </a:xfrm>
          <a:prstGeom prst="rect">
            <a:avLst/>
          </a:prstGeom>
          <a:noFill/>
        </p:spPr>
        <p:txBody>
          <a:bodyPr wrap="none" lIns="182880" tIns="146304" rIns="182880" bIns="146304" rtlCol="0">
            <a:spAutoFit/>
          </a:bodyPr>
          <a:lstStyle/>
          <a:p>
            <a:pPr>
              <a:lnSpc>
                <a:spcPct val="90000"/>
              </a:lnSpc>
              <a:spcAft>
                <a:spcPts val="600"/>
              </a:spcAft>
            </a:pPr>
            <a:r>
              <a:rPr lang="en-US" sz="2000" dirty="0">
                <a:solidFill>
                  <a:srgbClr val="C00000"/>
                </a:solidFill>
              </a:rPr>
              <a:t>1</a:t>
            </a:r>
            <a:r>
              <a:rPr lang="en-US" altLang="zh-CN" sz="2000" dirty="0">
                <a:solidFill>
                  <a:srgbClr val="C00000"/>
                </a:solidFill>
              </a:rPr>
              <a:t>2</a:t>
            </a:r>
            <a:r>
              <a:rPr lang="en-US" sz="2000" dirty="0">
                <a:solidFill>
                  <a:srgbClr val="C00000"/>
                </a:solidFill>
              </a:rPr>
              <a:t> GB/s</a:t>
            </a:r>
          </a:p>
          <a:p>
            <a:pPr>
              <a:lnSpc>
                <a:spcPct val="90000"/>
              </a:lnSpc>
              <a:spcAft>
                <a:spcPts val="600"/>
              </a:spcAft>
            </a:pPr>
            <a:r>
              <a:rPr lang="en-US" sz="2000" dirty="0">
                <a:solidFill>
                  <a:srgbClr val="C00000"/>
                </a:solidFill>
              </a:rPr>
              <a:t>1</a:t>
            </a:r>
            <a:r>
              <a:rPr lang="en-US" altLang="zh-CN" sz="2000" dirty="0">
                <a:solidFill>
                  <a:srgbClr val="C00000"/>
                </a:solidFill>
              </a:rPr>
              <a:t>00</a:t>
            </a:r>
            <a:r>
              <a:rPr lang="en-US" sz="2000" dirty="0">
                <a:solidFill>
                  <a:srgbClr val="C00000"/>
                </a:solidFill>
              </a:rPr>
              <a:t> Mops</a:t>
            </a:r>
          </a:p>
        </p:txBody>
      </p:sp>
    </p:spTree>
    <p:extLst>
      <p:ext uri="{BB962C8B-B14F-4D97-AF65-F5344CB8AC3E}">
        <p14:creationId xmlns:p14="http://schemas.microsoft.com/office/powerpoint/2010/main" val="2437445292"/>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挑战 </a:t>
            </a:r>
            <a:r>
              <a:rPr lang="en-US" altLang="zh-CN" dirty="0"/>
              <a:t>4</a:t>
            </a:r>
            <a:r>
              <a:rPr lang="zh-CN" altLang="en-US" dirty="0"/>
              <a:t>：网络带宽有限</a:t>
            </a:r>
            <a:endParaRPr lang="en-US" dirty="0"/>
          </a:p>
        </p:txBody>
      </p:sp>
      <p:sp>
        <p:nvSpPr>
          <p:cNvPr id="7" name="Rectangle 6"/>
          <p:cNvSpPr/>
          <p:nvPr/>
        </p:nvSpPr>
        <p:spPr bwMode="auto">
          <a:xfrm>
            <a:off x="3881966" y="3104626"/>
            <a:ext cx="2000514" cy="914400"/>
          </a:xfrm>
          <a:prstGeom prst="rect">
            <a:avLst/>
          </a:prstGeom>
          <a:solidFill>
            <a:schemeClr val="bg1"/>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rgbClr val="000000"/>
              </a:solidFill>
              <a:ea typeface="Segoe UI" pitchFamily="34" charset="0"/>
              <a:cs typeface="Segoe UI" pitchFamily="34" charset="0"/>
            </a:endParaRPr>
          </a:p>
        </p:txBody>
      </p:sp>
      <p:sp>
        <p:nvSpPr>
          <p:cNvPr id="8" name="Rectangle 7"/>
          <p:cNvSpPr/>
          <p:nvPr/>
        </p:nvSpPr>
        <p:spPr bwMode="auto">
          <a:xfrm>
            <a:off x="6795822" y="1836870"/>
            <a:ext cx="2000505" cy="606558"/>
          </a:xfrm>
          <a:prstGeom prst="rect">
            <a:avLst/>
          </a:prstGeom>
          <a:no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err="1">
                <a:solidFill>
                  <a:srgbClr val="000000"/>
                </a:solidFill>
                <a:ea typeface="Segoe UI" pitchFamily="34" charset="0"/>
                <a:cs typeface="Segoe UI" pitchFamily="34" charset="0"/>
              </a:rPr>
              <a:t>ToR</a:t>
            </a:r>
            <a:r>
              <a:rPr lang="en-US" sz="2400" dirty="0">
                <a:solidFill>
                  <a:srgbClr val="000000"/>
                </a:solidFill>
                <a:ea typeface="Segoe UI" pitchFamily="34" charset="0"/>
                <a:cs typeface="Segoe UI" pitchFamily="34" charset="0"/>
              </a:rPr>
              <a:t> </a:t>
            </a:r>
            <a:r>
              <a:rPr lang="zh-CN" altLang="en-US" sz="2400" dirty="0">
                <a:solidFill>
                  <a:srgbClr val="000000"/>
                </a:solidFill>
                <a:ea typeface="Segoe UI" pitchFamily="34" charset="0"/>
                <a:cs typeface="Segoe UI" pitchFamily="34" charset="0"/>
              </a:rPr>
              <a:t>交换机</a:t>
            </a:r>
            <a:endParaRPr lang="en-US" sz="2400" dirty="0">
              <a:solidFill>
                <a:srgbClr val="000000"/>
              </a:solidFill>
              <a:ea typeface="Segoe UI" pitchFamily="34" charset="0"/>
              <a:cs typeface="Segoe UI" pitchFamily="34" charset="0"/>
            </a:endParaRPr>
          </a:p>
        </p:txBody>
      </p:sp>
      <p:sp>
        <p:nvSpPr>
          <p:cNvPr id="9" name="Rectangle 8"/>
          <p:cNvSpPr/>
          <p:nvPr/>
        </p:nvSpPr>
        <p:spPr bwMode="auto">
          <a:xfrm>
            <a:off x="3881967" y="5410122"/>
            <a:ext cx="2000505" cy="914400"/>
          </a:xfrm>
          <a:prstGeom prst="rect">
            <a:avLst/>
          </a:prstGeom>
          <a:solidFill>
            <a:schemeClr val="bg1"/>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zh-CN" altLang="en-US" sz="2400" dirty="0">
                <a:solidFill>
                  <a:srgbClr val="000000"/>
                </a:solidFill>
                <a:ea typeface="Segoe UI" pitchFamily="34" charset="0"/>
                <a:cs typeface="Segoe UI" pitchFamily="34" charset="0"/>
              </a:rPr>
              <a:t>主机</a:t>
            </a:r>
            <a:r>
              <a:rPr lang="en-US" sz="2400" dirty="0">
                <a:solidFill>
                  <a:srgbClr val="000000"/>
                </a:solidFill>
                <a:ea typeface="Segoe UI" pitchFamily="34" charset="0"/>
                <a:cs typeface="Segoe UI" pitchFamily="34" charset="0"/>
              </a:rPr>
              <a:t> DRAM (256 GB)</a:t>
            </a:r>
          </a:p>
        </p:txBody>
      </p:sp>
      <p:cxnSp>
        <p:nvCxnSpPr>
          <p:cNvPr id="10" name="Straight Connector 9"/>
          <p:cNvCxnSpPr/>
          <p:nvPr/>
        </p:nvCxnSpPr>
        <p:spPr>
          <a:xfrm>
            <a:off x="775933" y="5106912"/>
            <a:ext cx="8003279"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6708912" y="5410122"/>
            <a:ext cx="2000505" cy="914400"/>
          </a:xfrm>
          <a:prstGeom prst="rect">
            <a:avLst/>
          </a:prstGeom>
          <a:solidFill>
            <a:schemeClr val="bg1"/>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rgbClr val="000000"/>
              </a:solidFill>
              <a:ea typeface="Segoe UI" pitchFamily="34" charset="0"/>
              <a:cs typeface="Segoe UI" pitchFamily="34" charset="0"/>
            </a:endParaRPr>
          </a:p>
        </p:txBody>
      </p:sp>
      <p:cxnSp>
        <p:nvCxnSpPr>
          <p:cNvPr id="12" name="Straight Arrow Connector 11"/>
          <p:cNvCxnSpPr>
            <a:endCxn id="9" idx="0"/>
          </p:cNvCxnSpPr>
          <p:nvPr/>
        </p:nvCxnSpPr>
        <p:spPr>
          <a:xfrm>
            <a:off x="4882220" y="4019026"/>
            <a:ext cx="0" cy="1391096"/>
          </a:xfrm>
          <a:prstGeom prst="straightConnector1">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3032489" y="4234442"/>
            <a:ext cx="1773562" cy="960263"/>
          </a:xfrm>
          <a:prstGeom prst="rect">
            <a:avLst/>
          </a:prstGeom>
          <a:noFill/>
        </p:spPr>
        <p:txBody>
          <a:bodyPr wrap="none" lIns="182880" tIns="146304" rIns="182880" bIns="146304" rtlCol="0">
            <a:spAutoFit/>
          </a:bodyPr>
          <a:lstStyle/>
          <a:p>
            <a:pPr algn="r">
              <a:lnSpc>
                <a:spcPct val="90000"/>
              </a:lnSpc>
              <a:spcAft>
                <a:spcPts val="600"/>
              </a:spcAft>
            </a:pPr>
            <a:r>
              <a:rPr lang="en-US" sz="2400" dirty="0" err="1">
                <a:solidFill>
                  <a:srgbClr val="000000"/>
                </a:solidFill>
              </a:rPr>
              <a:t>PCIe</a:t>
            </a:r>
            <a:r>
              <a:rPr lang="en-US" sz="2400" dirty="0">
                <a:solidFill>
                  <a:srgbClr val="000000"/>
                </a:solidFill>
              </a:rPr>
              <a:t> Gen3</a:t>
            </a:r>
            <a:br>
              <a:rPr lang="en-US" sz="2400" dirty="0">
                <a:solidFill>
                  <a:srgbClr val="000000"/>
                </a:solidFill>
              </a:rPr>
            </a:br>
            <a:r>
              <a:rPr lang="en-US" sz="2400" dirty="0">
                <a:solidFill>
                  <a:srgbClr val="000000"/>
                </a:solidFill>
              </a:rPr>
              <a:t>x16 DMA</a:t>
            </a:r>
          </a:p>
        </p:txBody>
      </p:sp>
      <p:cxnSp>
        <p:nvCxnSpPr>
          <p:cNvPr id="16" name="Straight Arrow Connector 15"/>
          <p:cNvCxnSpPr>
            <a:stCxn id="11" idx="1"/>
          </p:cNvCxnSpPr>
          <p:nvPr/>
        </p:nvCxnSpPr>
        <p:spPr>
          <a:xfrm flipH="1">
            <a:off x="5882473" y="5867322"/>
            <a:ext cx="826439" cy="0"/>
          </a:xfrm>
          <a:prstGeom prst="straightConnector1">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7" name="Straight Arrow Connector 16"/>
          <p:cNvCxnSpPr>
            <a:endCxn id="21" idx="2"/>
          </p:cNvCxnSpPr>
          <p:nvPr/>
        </p:nvCxnSpPr>
        <p:spPr>
          <a:xfrm flipV="1">
            <a:off x="4882219" y="2595013"/>
            <a:ext cx="0" cy="509613"/>
          </a:xfrm>
          <a:prstGeom prst="straightConnector1">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7128102" y="1364972"/>
            <a:ext cx="1335943" cy="627864"/>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rgbClr val="000000"/>
                </a:solidFill>
              </a:rPr>
              <a:t>40 </a:t>
            </a:r>
            <a:r>
              <a:rPr lang="en-US" sz="2400" dirty="0" err="1">
                <a:solidFill>
                  <a:srgbClr val="000000"/>
                </a:solidFill>
              </a:rPr>
              <a:t>GbE</a:t>
            </a:r>
            <a:endParaRPr lang="en-US" sz="2400" dirty="0">
              <a:solidFill>
                <a:srgbClr val="000000"/>
              </a:solidFill>
            </a:endParaRPr>
          </a:p>
        </p:txBody>
      </p:sp>
      <p:sp>
        <p:nvSpPr>
          <p:cNvPr id="19" name="TextBox 18"/>
          <p:cNvSpPr txBox="1"/>
          <p:nvPr/>
        </p:nvSpPr>
        <p:spPr>
          <a:xfrm>
            <a:off x="4158327" y="3257199"/>
            <a:ext cx="1447800"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solidFill>
                  <a:srgbClr val="000000"/>
                </a:solidFill>
              </a:rPr>
              <a:t>FPGA</a:t>
            </a:r>
          </a:p>
        </p:txBody>
      </p:sp>
      <p:sp>
        <p:nvSpPr>
          <p:cNvPr id="20" name="TextBox 19"/>
          <p:cNvSpPr txBox="1"/>
          <p:nvPr/>
        </p:nvSpPr>
        <p:spPr>
          <a:xfrm>
            <a:off x="6985264" y="5571200"/>
            <a:ext cx="1447800"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gradFill>
                  <a:gsLst>
                    <a:gs pos="2917">
                      <a:schemeClr val="tx1"/>
                    </a:gs>
                    <a:gs pos="30000">
                      <a:schemeClr val="tx1"/>
                    </a:gs>
                  </a:gsLst>
                  <a:lin ang="5400000" scaled="0"/>
                </a:gradFill>
              </a:rPr>
              <a:t>CPU</a:t>
            </a:r>
            <a:endParaRPr lang="en-US" sz="2400" dirty="0">
              <a:solidFill>
                <a:srgbClr val="000000"/>
              </a:solidFill>
            </a:endParaRPr>
          </a:p>
        </p:txBody>
      </p:sp>
      <p:sp>
        <p:nvSpPr>
          <p:cNvPr id="21" name="Rectangle 20"/>
          <p:cNvSpPr/>
          <p:nvPr/>
        </p:nvSpPr>
        <p:spPr bwMode="auto">
          <a:xfrm>
            <a:off x="3881966" y="1680613"/>
            <a:ext cx="2000505" cy="914400"/>
          </a:xfrm>
          <a:prstGeom prst="rect">
            <a:avLst/>
          </a:prstGeom>
          <a:solidFill>
            <a:schemeClr val="bg1"/>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solidFill>
                <a:srgbClr val="000000"/>
              </a:solidFill>
              <a:ea typeface="Segoe UI" pitchFamily="34" charset="0"/>
              <a:cs typeface="Segoe UI" pitchFamily="34" charset="0"/>
            </a:endParaRPr>
          </a:p>
        </p:txBody>
      </p:sp>
      <p:sp>
        <p:nvSpPr>
          <p:cNvPr id="22" name="TextBox 21"/>
          <p:cNvSpPr txBox="1"/>
          <p:nvPr/>
        </p:nvSpPr>
        <p:spPr>
          <a:xfrm>
            <a:off x="4163489" y="1820092"/>
            <a:ext cx="1447800"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gradFill>
                  <a:gsLst>
                    <a:gs pos="2917">
                      <a:schemeClr val="tx1"/>
                    </a:gs>
                    <a:gs pos="30000">
                      <a:schemeClr val="tx1"/>
                    </a:gs>
                  </a:gsLst>
                  <a:lin ang="5400000" scaled="0"/>
                </a:gradFill>
              </a:rPr>
              <a:t>NIC</a:t>
            </a:r>
            <a:endParaRPr lang="en-US" sz="2400" dirty="0">
              <a:solidFill>
                <a:srgbClr val="000000"/>
              </a:solidFill>
            </a:endParaRPr>
          </a:p>
        </p:txBody>
      </p:sp>
      <p:cxnSp>
        <p:nvCxnSpPr>
          <p:cNvPr id="23" name="Straight Arrow Connector 22"/>
          <p:cNvCxnSpPr>
            <a:stCxn id="21" idx="3"/>
            <a:endCxn id="8" idx="1"/>
          </p:cNvCxnSpPr>
          <p:nvPr/>
        </p:nvCxnSpPr>
        <p:spPr>
          <a:xfrm>
            <a:off x="5882471" y="2137813"/>
            <a:ext cx="913351" cy="2336"/>
          </a:xfrm>
          <a:prstGeom prst="straightConnector1">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24" name="Rectangle 23"/>
          <p:cNvSpPr/>
          <p:nvPr/>
        </p:nvSpPr>
        <p:spPr>
          <a:xfrm>
            <a:off x="705678" y="1452013"/>
            <a:ext cx="5337313" cy="2782429"/>
          </a:xfrm>
          <a:prstGeom prst="rect">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31065" y="1744662"/>
            <a:ext cx="3272074" cy="683264"/>
          </a:xfrm>
          <a:prstGeom prst="rect">
            <a:avLst/>
          </a:prstGeom>
          <a:noFill/>
        </p:spPr>
        <p:txBody>
          <a:bodyPr wrap="square" lIns="182880" tIns="146304" rIns="182880" bIns="146304" rtlCol="0">
            <a:spAutoFit/>
          </a:bodyPr>
          <a:lstStyle/>
          <a:p>
            <a:pPr algn="ctr">
              <a:lnSpc>
                <a:spcPct val="90000"/>
              </a:lnSpc>
              <a:spcAft>
                <a:spcPts val="600"/>
              </a:spcAft>
            </a:pPr>
            <a:r>
              <a:rPr lang="en-US" altLang="zh-CN" sz="2800" dirty="0">
                <a:gradFill>
                  <a:gsLst>
                    <a:gs pos="2917">
                      <a:schemeClr val="tx1"/>
                    </a:gs>
                    <a:gs pos="30000">
                      <a:schemeClr val="tx1"/>
                    </a:gs>
                  </a:gsLst>
                  <a:lin ang="5400000" scaled="0"/>
                </a:gradFill>
              </a:rPr>
              <a:t> </a:t>
            </a:r>
            <a:r>
              <a:rPr lang="zh-CN" altLang="en-US" sz="2800" dirty="0">
                <a:gradFill>
                  <a:gsLst>
                    <a:gs pos="2917">
                      <a:schemeClr val="tx1"/>
                    </a:gs>
                    <a:gs pos="30000">
                      <a:schemeClr val="tx1"/>
                    </a:gs>
                  </a:gsLst>
                  <a:lin ang="5400000" scaled="0"/>
                </a:gradFill>
              </a:rPr>
              <a:t>可编程网卡</a:t>
            </a:r>
            <a:endParaRPr lang="en-US" sz="2800" dirty="0">
              <a:solidFill>
                <a:srgbClr val="000000"/>
              </a:solidFill>
            </a:endParaRPr>
          </a:p>
        </p:txBody>
      </p:sp>
      <p:sp>
        <p:nvSpPr>
          <p:cNvPr id="26" name="Rectangle 25"/>
          <p:cNvSpPr/>
          <p:nvPr/>
        </p:nvSpPr>
        <p:spPr bwMode="auto">
          <a:xfrm>
            <a:off x="1087766" y="3104625"/>
            <a:ext cx="2000514" cy="914400"/>
          </a:xfrm>
          <a:prstGeom prst="rect">
            <a:avLst/>
          </a:prstGeom>
          <a:solidFill>
            <a:schemeClr val="bg1"/>
          </a:solidFill>
          <a:ln w="19050">
            <a:solidFill>
              <a:srgbClr val="0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zh-CN" altLang="en-US" sz="2000" dirty="0">
                <a:solidFill>
                  <a:srgbClr val="000000"/>
                </a:solidFill>
                <a:ea typeface="Segoe UI" pitchFamily="34" charset="0"/>
                <a:cs typeface="Segoe UI" pitchFamily="34" charset="0"/>
              </a:rPr>
              <a:t>板上 </a:t>
            </a:r>
            <a:r>
              <a:rPr lang="en-US" sz="2000" dirty="0">
                <a:solidFill>
                  <a:srgbClr val="000000"/>
                </a:solidFill>
                <a:ea typeface="Segoe UI" pitchFamily="34" charset="0"/>
                <a:cs typeface="Segoe UI" pitchFamily="34" charset="0"/>
              </a:rPr>
              <a:t>DRAM </a:t>
            </a:r>
            <a:br>
              <a:rPr lang="en-US" sz="2000" dirty="0">
                <a:solidFill>
                  <a:srgbClr val="000000"/>
                </a:solidFill>
                <a:ea typeface="Segoe UI" pitchFamily="34" charset="0"/>
                <a:cs typeface="Segoe UI" pitchFamily="34" charset="0"/>
              </a:rPr>
            </a:br>
            <a:r>
              <a:rPr lang="en-US" sz="2000" dirty="0">
                <a:solidFill>
                  <a:srgbClr val="000000"/>
                </a:solidFill>
                <a:ea typeface="Segoe UI" pitchFamily="34" charset="0"/>
                <a:cs typeface="Segoe UI" pitchFamily="34" charset="0"/>
              </a:rPr>
              <a:t>(4 GB)</a:t>
            </a:r>
          </a:p>
        </p:txBody>
      </p:sp>
      <p:cxnSp>
        <p:nvCxnSpPr>
          <p:cNvPr id="27" name="Straight Arrow Connector 26"/>
          <p:cNvCxnSpPr>
            <a:stCxn id="7" idx="1"/>
            <a:endCxn id="26" idx="3"/>
          </p:cNvCxnSpPr>
          <p:nvPr/>
        </p:nvCxnSpPr>
        <p:spPr>
          <a:xfrm flipH="1" flipV="1">
            <a:off x="3088280" y="3561825"/>
            <a:ext cx="793686" cy="1"/>
          </a:xfrm>
          <a:prstGeom prst="straightConnector1">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29" name="TextBox 27">
            <a:extLst>
              <a:ext uri="{FF2B5EF4-FFF2-40B4-BE49-F238E27FC236}">
                <a16:creationId xmlns:a16="http://schemas.microsoft.com/office/drawing/2014/main" id="{FF361851-6A61-974C-B086-DE4658700E7F}"/>
              </a:ext>
            </a:extLst>
          </p:cNvPr>
          <p:cNvSpPr txBox="1"/>
          <p:nvPr/>
        </p:nvSpPr>
        <p:spPr>
          <a:xfrm>
            <a:off x="4882218" y="4241157"/>
            <a:ext cx="1494640" cy="926407"/>
          </a:xfrm>
          <a:prstGeom prst="rect">
            <a:avLst/>
          </a:prstGeom>
          <a:noFill/>
        </p:spPr>
        <p:txBody>
          <a:bodyPr wrap="none" lIns="182880" tIns="146304" rIns="182880" bIns="146304" rtlCol="0">
            <a:spAutoFit/>
          </a:bodyPr>
          <a:lstStyle/>
          <a:p>
            <a:pPr>
              <a:lnSpc>
                <a:spcPct val="90000"/>
              </a:lnSpc>
              <a:spcAft>
                <a:spcPts val="600"/>
              </a:spcAft>
            </a:pPr>
            <a:r>
              <a:rPr lang="en-US" sz="2000" dirty="0">
                <a:solidFill>
                  <a:srgbClr val="C00000"/>
                </a:solidFill>
              </a:rPr>
              <a:t>13 GB/s</a:t>
            </a:r>
          </a:p>
          <a:p>
            <a:pPr>
              <a:lnSpc>
                <a:spcPct val="90000"/>
              </a:lnSpc>
              <a:spcAft>
                <a:spcPts val="600"/>
              </a:spcAft>
            </a:pPr>
            <a:r>
              <a:rPr lang="en-US" sz="2000" dirty="0">
                <a:solidFill>
                  <a:srgbClr val="C00000"/>
                </a:solidFill>
              </a:rPr>
              <a:t>120 Mops</a:t>
            </a:r>
          </a:p>
        </p:txBody>
      </p:sp>
      <p:sp>
        <p:nvSpPr>
          <p:cNvPr id="30" name="TextBox 27">
            <a:extLst>
              <a:ext uri="{FF2B5EF4-FFF2-40B4-BE49-F238E27FC236}">
                <a16:creationId xmlns:a16="http://schemas.microsoft.com/office/drawing/2014/main" id="{C95DC9C6-03BC-6F41-9CDF-84811C4749D2}"/>
              </a:ext>
            </a:extLst>
          </p:cNvPr>
          <p:cNvSpPr txBox="1"/>
          <p:nvPr/>
        </p:nvSpPr>
        <p:spPr>
          <a:xfrm>
            <a:off x="5997627" y="2362745"/>
            <a:ext cx="1275349" cy="926407"/>
          </a:xfrm>
          <a:prstGeom prst="rect">
            <a:avLst/>
          </a:prstGeom>
          <a:noFill/>
        </p:spPr>
        <p:txBody>
          <a:bodyPr wrap="none" lIns="182880" tIns="146304" rIns="182880" bIns="146304" rtlCol="0">
            <a:spAutoFit/>
          </a:bodyPr>
          <a:lstStyle/>
          <a:p>
            <a:pPr>
              <a:lnSpc>
                <a:spcPct val="90000"/>
              </a:lnSpc>
              <a:spcAft>
                <a:spcPts val="600"/>
              </a:spcAft>
            </a:pPr>
            <a:r>
              <a:rPr lang="en-US" altLang="zh-CN" sz="2000" dirty="0">
                <a:solidFill>
                  <a:srgbClr val="C00000"/>
                </a:solidFill>
              </a:rPr>
              <a:t>5</a:t>
            </a:r>
            <a:r>
              <a:rPr lang="en-US" sz="2000" dirty="0">
                <a:solidFill>
                  <a:srgbClr val="C00000"/>
                </a:solidFill>
              </a:rPr>
              <a:t> GB/s</a:t>
            </a:r>
          </a:p>
          <a:p>
            <a:pPr>
              <a:lnSpc>
                <a:spcPct val="90000"/>
              </a:lnSpc>
              <a:spcAft>
                <a:spcPts val="600"/>
              </a:spcAft>
            </a:pPr>
            <a:r>
              <a:rPr lang="en-US" altLang="zh-CN" sz="2000" dirty="0">
                <a:solidFill>
                  <a:srgbClr val="C00000"/>
                </a:solidFill>
              </a:rPr>
              <a:t>60</a:t>
            </a:r>
            <a:r>
              <a:rPr lang="zh-CN" altLang="en-US" sz="2000" dirty="0">
                <a:solidFill>
                  <a:srgbClr val="C00000"/>
                </a:solidFill>
              </a:rPr>
              <a:t> </a:t>
            </a:r>
            <a:r>
              <a:rPr lang="en-US" altLang="zh-CN" sz="2000" dirty="0" err="1">
                <a:solidFill>
                  <a:srgbClr val="C00000"/>
                </a:solidFill>
              </a:rPr>
              <a:t>Mpps</a:t>
            </a:r>
            <a:endParaRPr lang="en-US" sz="2000" dirty="0">
              <a:solidFill>
                <a:srgbClr val="C00000"/>
              </a:solidFill>
            </a:endParaRPr>
          </a:p>
        </p:txBody>
      </p:sp>
      <p:sp>
        <p:nvSpPr>
          <p:cNvPr id="28" name="TextBox 1">
            <a:extLst>
              <a:ext uri="{FF2B5EF4-FFF2-40B4-BE49-F238E27FC236}">
                <a16:creationId xmlns:a16="http://schemas.microsoft.com/office/drawing/2014/main" id="{72965945-D455-4B41-9FBB-EF0DD7CFD764}"/>
              </a:ext>
            </a:extLst>
          </p:cNvPr>
          <p:cNvSpPr txBox="1"/>
          <p:nvPr/>
        </p:nvSpPr>
        <p:spPr>
          <a:xfrm>
            <a:off x="6035242" y="3178791"/>
            <a:ext cx="3429161" cy="926407"/>
          </a:xfrm>
          <a:prstGeom prst="rect">
            <a:avLst/>
          </a:prstGeom>
          <a:noFill/>
        </p:spPr>
        <p:txBody>
          <a:bodyPr wrap="square" lIns="182880" tIns="146304" rIns="182880" bIns="146304" rtlCol="0">
            <a:spAutoFit/>
          </a:bodyPr>
          <a:lstStyle/>
          <a:p>
            <a:pPr>
              <a:lnSpc>
                <a:spcPct val="90000"/>
              </a:lnSpc>
              <a:spcAft>
                <a:spcPts val="600"/>
              </a:spcAft>
            </a:pPr>
            <a:r>
              <a:rPr lang="zh-CN" altLang="en-US" sz="2000" dirty="0">
                <a:solidFill>
                  <a:srgbClr val="007ADB"/>
                </a:solidFill>
              </a:rPr>
              <a:t>如何降低数据包头开销，</a:t>
            </a:r>
            <a:endParaRPr lang="en-US" altLang="zh-CN" sz="2000" dirty="0">
              <a:solidFill>
                <a:srgbClr val="007ADB"/>
              </a:solidFill>
            </a:endParaRPr>
          </a:p>
          <a:p>
            <a:pPr>
              <a:lnSpc>
                <a:spcPct val="90000"/>
              </a:lnSpc>
              <a:spcAft>
                <a:spcPts val="600"/>
              </a:spcAft>
            </a:pPr>
            <a:r>
              <a:rPr lang="zh-CN" altLang="en-US" sz="2000" dirty="0">
                <a:solidFill>
                  <a:srgbClr val="007ADB"/>
                </a:solidFill>
              </a:rPr>
              <a:t>提高小报文带宽利用率？</a:t>
            </a:r>
            <a:endParaRPr lang="en-US" altLang="zh-CN" sz="2000" dirty="0">
              <a:solidFill>
                <a:srgbClr val="007ADB"/>
              </a:solidFill>
            </a:endParaRPr>
          </a:p>
        </p:txBody>
      </p:sp>
    </p:spTree>
    <p:extLst>
      <p:ext uri="{BB962C8B-B14F-4D97-AF65-F5344CB8AC3E}">
        <p14:creationId xmlns:p14="http://schemas.microsoft.com/office/powerpoint/2010/main" val="246880932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274638" y="1212850"/>
            <a:ext cx="8777288" cy="5466112"/>
          </a:xfrm>
        </p:spPr>
        <p:txBody>
          <a:bodyPr/>
          <a:lstStyle/>
          <a:p>
            <a:pPr marL="742950" indent="-742950">
              <a:buAutoNum type="arabicPeriod"/>
            </a:pPr>
            <a:r>
              <a:rPr lang="zh-CN" altLang="en-US" sz="2400" dirty="0"/>
              <a:t>网卡与主存的 </a:t>
            </a:r>
            <a:r>
              <a:rPr lang="en-US" altLang="zh-CN" sz="2400" dirty="0" err="1"/>
              <a:t>PCIe</a:t>
            </a:r>
            <a:r>
              <a:rPr lang="en-US" altLang="zh-CN" sz="2400" dirty="0"/>
              <a:t> </a:t>
            </a:r>
            <a:r>
              <a:rPr lang="zh-CN" altLang="en-US" sz="2400" dirty="0"/>
              <a:t>带宽有限</a:t>
            </a:r>
            <a:br>
              <a:rPr lang="en-US" altLang="zh-CN" sz="2400" dirty="0"/>
            </a:br>
            <a:r>
              <a:rPr lang="en-US" altLang="zh-CN" sz="2400" dirty="0">
                <a:solidFill>
                  <a:schemeClr val="tx1"/>
                </a:solidFill>
              </a:rPr>
              <a:t>bucketized chaining </a:t>
            </a:r>
            <a:r>
              <a:rPr lang="zh-CN" altLang="en-US" sz="2400" dirty="0">
                <a:solidFill>
                  <a:schemeClr val="tx1"/>
                </a:solidFill>
              </a:rPr>
              <a:t>哈希表</a:t>
            </a:r>
            <a:br>
              <a:rPr lang="en-US" altLang="zh-CN" sz="2400" dirty="0">
                <a:solidFill>
                  <a:schemeClr val="tx1"/>
                </a:solidFill>
              </a:rPr>
            </a:br>
            <a:r>
              <a:rPr lang="en-US" altLang="zh-CN" sz="2400" dirty="0">
                <a:solidFill>
                  <a:schemeClr val="tx1"/>
                </a:solidFill>
              </a:rPr>
              <a:t>slab </a:t>
            </a:r>
            <a:r>
              <a:rPr lang="zh-CN" altLang="en-US" sz="2400" dirty="0">
                <a:solidFill>
                  <a:schemeClr val="tx1"/>
                </a:solidFill>
              </a:rPr>
              <a:t>动态内存分配 </a:t>
            </a:r>
            <a:r>
              <a:rPr lang="en-US" altLang="zh-CN" sz="2400" dirty="0">
                <a:solidFill>
                  <a:schemeClr val="tx1"/>
                </a:solidFill>
              </a:rPr>
              <a:t>+ </a:t>
            </a:r>
            <a:r>
              <a:rPr lang="zh-CN" altLang="en-US" sz="2400" dirty="0">
                <a:solidFill>
                  <a:schemeClr val="tx1"/>
                </a:solidFill>
              </a:rPr>
              <a:t>懒惰垃圾回收</a:t>
            </a:r>
            <a:br>
              <a:rPr lang="en-US" altLang="zh-CN" sz="2400" dirty="0">
                <a:solidFill>
                  <a:schemeClr val="tx1"/>
                </a:solidFill>
              </a:rPr>
            </a:br>
            <a:endParaRPr lang="en-US" altLang="zh-CN" sz="2400" dirty="0">
              <a:solidFill>
                <a:schemeClr val="tx1"/>
              </a:solidFill>
            </a:endParaRPr>
          </a:p>
          <a:p>
            <a:pPr marL="742950" indent="-742950">
              <a:buFont typeface="Arial" pitchFamily="34" charset="0"/>
              <a:buAutoNum type="arabicPeriod"/>
            </a:pPr>
            <a:r>
              <a:rPr lang="zh-CN" altLang="en-US" sz="2400" dirty="0"/>
              <a:t>网卡与主存的 </a:t>
            </a:r>
            <a:r>
              <a:rPr lang="en-US" altLang="zh-CN" sz="2400" dirty="0"/>
              <a:t>PCIe </a:t>
            </a:r>
            <a:r>
              <a:rPr lang="zh-CN" altLang="en-US" sz="2400" dirty="0"/>
              <a:t>延迟较高</a:t>
            </a:r>
            <a:br>
              <a:rPr lang="en-US" altLang="zh-CN" sz="2400" dirty="0"/>
            </a:br>
            <a:r>
              <a:rPr lang="zh-CN" altLang="en-US" sz="2400" dirty="0"/>
              <a:t>访问同一个键的操作有依赖</a:t>
            </a:r>
            <a:br>
              <a:rPr lang="en-US" altLang="zh-CN" sz="2400" dirty="0"/>
            </a:br>
            <a:r>
              <a:rPr lang="zh-CN" altLang="en-US" sz="2400" dirty="0">
                <a:solidFill>
                  <a:schemeClr val="tx1"/>
                </a:solidFill>
              </a:rPr>
              <a:t>缓存 </a:t>
            </a:r>
            <a:r>
              <a:rPr lang="en-US" altLang="zh-CN" sz="2400" dirty="0">
                <a:solidFill>
                  <a:schemeClr val="tx1"/>
                </a:solidFill>
              </a:rPr>
              <a:t>+ </a:t>
            </a:r>
            <a:r>
              <a:rPr lang="zh-CN" altLang="en-US" sz="2400" dirty="0">
                <a:solidFill>
                  <a:schemeClr val="tx1"/>
                </a:solidFill>
              </a:rPr>
              <a:t>乱序执行</a:t>
            </a:r>
            <a:endParaRPr lang="en-US" altLang="zh-CN" sz="2400" dirty="0">
              <a:solidFill>
                <a:schemeClr val="tx1"/>
              </a:solidFill>
            </a:endParaRPr>
          </a:p>
          <a:p>
            <a:pPr marL="742950" indent="-742950">
              <a:buAutoNum type="arabicPeriod"/>
            </a:pPr>
            <a:endParaRPr lang="en-US" altLang="zh-CN" sz="2400" dirty="0">
              <a:solidFill>
                <a:schemeClr val="tx1"/>
              </a:solidFill>
            </a:endParaRPr>
          </a:p>
          <a:p>
            <a:pPr marL="742950" indent="-742950">
              <a:buAutoNum type="arabicPeriod"/>
            </a:pPr>
            <a:r>
              <a:rPr lang="zh-CN" altLang="en-US" sz="2400" dirty="0"/>
              <a:t>利用带宽有限的网卡 </a:t>
            </a:r>
            <a:r>
              <a:rPr lang="en-US" altLang="zh-CN" sz="2400" dirty="0"/>
              <a:t>DRAM</a:t>
            </a:r>
            <a:br>
              <a:rPr lang="en-US" altLang="zh-CN" sz="2400" dirty="0"/>
            </a:br>
            <a:r>
              <a:rPr lang="zh-CN" altLang="en-US" sz="2400" dirty="0">
                <a:solidFill>
                  <a:schemeClr val="tx1"/>
                </a:solidFill>
              </a:rPr>
              <a:t>缓存与负载均衡结合</a:t>
            </a:r>
            <a:br>
              <a:rPr lang="en-US" altLang="zh-CN" sz="2400" dirty="0">
                <a:solidFill>
                  <a:schemeClr val="tx1"/>
                </a:solidFill>
              </a:rPr>
            </a:br>
            <a:r>
              <a:rPr lang="zh-CN" altLang="en-US" sz="2400" dirty="0">
                <a:solidFill>
                  <a:schemeClr val="tx1"/>
                </a:solidFill>
              </a:rPr>
              <a:t>一部分可缓存区域用 </a:t>
            </a:r>
            <a:r>
              <a:rPr lang="en-US" altLang="zh-CN" sz="2400" dirty="0">
                <a:solidFill>
                  <a:schemeClr val="tx1"/>
                </a:solidFill>
              </a:rPr>
              <a:t>DRAM</a:t>
            </a:r>
            <a:r>
              <a:rPr lang="zh-CN" altLang="en-US" sz="2400" dirty="0">
                <a:solidFill>
                  <a:schemeClr val="tx1"/>
                </a:solidFill>
              </a:rPr>
              <a:t> 缓存，另一部分直通 </a:t>
            </a:r>
            <a:r>
              <a:rPr lang="en-US" altLang="zh-CN" sz="2400" dirty="0">
                <a:solidFill>
                  <a:schemeClr val="tx1"/>
                </a:solidFill>
              </a:rPr>
              <a:t>PCIe</a:t>
            </a:r>
            <a:br>
              <a:rPr lang="en-US" altLang="zh-CN" sz="2400" dirty="0">
                <a:solidFill>
                  <a:schemeClr val="tx1"/>
                </a:solidFill>
              </a:rPr>
            </a:br>
            <a:endParaRPr lang="en-US" altLang="zh-CN" sz="2400" dirty="0">
              <a:solidFill>
                <a:schemeClr val="tx1"/>
              </a:solidFill>
            </a:endParaRPr>
          </a:p>
          <a:p>
            <a:pPr marL="742950" indent="-742950">
              <a:buAutoNum type="arabicPeriod"/>
            </a:pPr>
            <a:r>
              <a:rPr lang="zh-CN" altLang="en-US" sz="2400" dirty="0"/>
              <a:t>网络带宽有限</a:t>
            </a:r>
            <a:br>
              <a:rPr lang="en-US" altLang="zh-CN" sz="2400" dirty="0"/>
            </a:br>
            <a:r>
              <a:rPr lang="zh-CN" altLang="en-US" sz="2400" dirty="0">
                <a:solidFill>
                  <a:schemeClr val="tx1"/>
                </a:solidFill>
              </a:rPr>
              <a:t>客户端批量发送</a:t>
            </a:r>
            <a:br>
              <a:rPr lang="en-US" altLang="zh-CN" sz="2400" dirty="0">
                <a:solidFill>
                  <a:schemeClr val="tx1"/>
                </a:solidFill>
              </a:rPr>
            </a:br>
            <a:r>
              <a:rPr lang="zh-CN" altLang="en-US" sz="2400" dirty="0">
                <a:solidFill>
                  <a:schemeClr val="tx1"/>
                </a:solidFill>
              </a:rPr>
              <a:t>向量操作</a:t>
            </a:r>
            <a:endParaRPr lang="en-US" sz="2400" dirty="0">
              <a:solidFill>
                <a:schemeClr val="tx1"/>
              </a:solidFill>
            </a:endParaRPr>
          </a:p>
        </p:txBody>
      </p:sp>
      <p:sp>
        <p:nvSpPr>
          <p:cNvPr id="3" name="标题 2"/>
          <p:cNvSpPr>
            <a:spLocks noGrp="1"/>
          </p:cNvSpPr>
          <p:nvPr>
            <p:ph type="title"/>
          </p:nvPr>
        </p:nvSpPr>
        <p:spPr/>
        <p:txBody>
          <a:bodyPr/>
          <a:lstStyle/>
          <a:p>
            <a:r>
              <a:rPr lang="zh-CN" altLang="en-US" dirty="0"/>
              <a:t>性能优化方案</a:t>
            </a:r>
            <a:endParaRPr lang="en-US" dirty="0"/>
          </a:p>
        </p:txBody>
      </p:sp>
    </p:spTree>
    <p:extLst>
      <p:ext uri="{BB962C8B-B14F-4D97-AF65-F5344CB8AC3E}">
        <p14:creationId xmlns:p14="http://schemas.microsoft.com/office/powerpoint/2010/main" val="4266860610"/>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itle 2"/>
          <p:cNvSpPr>
            <a:spLocks noGrp="1"/>
          </p:cNvSpPr>
          <p:nvPr>
            <p:ph type="title"/>
          </p:nvPr>
        </p:nvSpPr>
        <p:spPr/>
        <p:txBody>
          <a:bodyPr/>
          <a:lstStyle/>
          <a:p>
            <a:r>
              <a:rPr lang="en-US" altLang="zh-CN" dirty="0"/>
              <a:t>KV-Direct </a:t>
            </a:r>
            <a:r>
              <a:rPr lang="zh-CN" altLang="en-US" dirty="0"/>
              <a:t>性能比较</a:t>
            </a:r>
            <a:endParaRPr lang="en-US" dirty="0"/>
          </a:p>
        </p:txBody>
      </p:sp>
      <p:graphicFrame>
        <p:nvGraphicFramePr>
          <p:cNvPr id="4" name="Content Placeholder 3"/>
          <p:cNvGraphicFramePr>
            <a:graphicFrameLocks/>
          </p:cNvGraphicFramePr>
          <p:nvPr/>
        </p:nvGraphicFramePr>
        <p:xfrm>
          <a:off x="274637" y="1165542"/>
          <a:ext cx="8777287" cy="5257800"/>
        </p:xfrm>
        <a:graphic>
          <a:graphicData uri="http://schemas.openxmlformats.org/drawingml/2006/table">
            <a:tbl>
              <a:tblPr firstRow="1" bandRow="1">
                <a:tableStyleId>{5C22544A-7EE6-4342-B048-85BDC9FD1C3A}</a:tableStyleId>
              </a:tblPr>
              <a:tblGrid>
                <a:gridCol w="2102644">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4"/>
                    </a:ext>
                  </a:extLst>
                </a:gridCol>
                <a:gridCol w="1828800">
                  <a:extLst>
                    <a:ext uri="{9D8B030D-6E8A-4147-A177-3AD203B41FA5}">
                      <a16:colId xmlns:a16="http://schemas.microsoft.com/office/drawing/2014/main" val="20002"/>
                    </a:ext>
                  </a:extLst>
                </a:gridCol>
                <a:gridCol w="1569243">
                  <a:extLst>
                    <a:ext uri="{9D8B030D-6E8A-4147-A177-3AD203B41FA5}">
                      <a16:colId xmlns:a16="http://schemas.microsoft.com/office/drawing/2014/main" val="20003"/>
                    </a:ext>
                  </a:extLst>
                </a:gridCol>
              </a:tblGrid>
              <a:tr h="370840">
                <a:tc>
                  <a:txBody>
                    <a:bodyPr/>
                    <a:lstStyle/>
                    <a:p>
                      <a:endParaRPr lang="en-US" sz="1800" dirty="0"/>
                    </a:p>
                  </a:txBody>
                  <a:tcPr/>
                </a:tc>
                <a:tc>
                  <a:txBody>
                    <a:bodyPr/>
                    <a:lstStyle/>
                    <a:p>
                      <a:r>
                        <a:rPr lang="zh-CN" altLang="en-US" sz="1800" dirty="0"/>
                        <a:t>吞吐量 </a:t>
                      </a:r>
                      <a:r>
                        <a:rPr lang="en-US" altLang="zh-CN" sz="1800" dirty="0"/>
                        <a:t>(Mops)</a:t>
                      </a:r>
                      <a:br>
                        <a:rPr lang="en-US" altLang="zh-CN" sz="1800" dirty="0"/>
                      </a:br>
                      <a:r>
                        <a:rPr lang="en-US" sz="1800" dirty="0"/>
                        <a:t>(</a:t>
                      </a:r>
                      <a:r>
                        <a:rPr lang="zh-CN" altLang="en-US" sz="1800" dirty="0"/>
                        <a:t>读</a:t>
                      </a:r>
                      <a:r>
                        <a:rPr lang="en-US" sz="1800" dirty="0"/>
                        <a:t> / </a:t>
                      </a:r>
                      <a:r>
                        <a:rPr lang="zh-CN" altLang="en-US" sz="1800" dirty="0"/>
                        <a:t>写</a:t>
                      </a:r>
                      <a:r>
                        <a:rPr lang="en-US" sz="1800" dirty="0"/>
                        <a:t>)</a:t>
                      </a:r>
                    </a:p>
                  </a:txBody>
                  <a:tcPr/>
                </a:tc>
                <a:tc>
                  <a:txBody>
                    <a:bodyPr/>
                    <a:lstStyle/>
                    <a:p>
                      <a:r>
                        <a:rPr lang="zh-CN" altLang="en-US" sz="1800" dirty="0"/>
                        <a:t>功耗</a:t>
                      </a:r>
                      <a:r>
                        <a:rPr lang="en-US" sz="1800" dirty="0"/>
                        <a:t> (Kops/W)</a:t>
                      </a:r>
                    </a:p>
                  </a:txBody>
                  <a:tcPr/>
                </a:tc>
                <a:tc>
                  <a:txBody>
                    <a:bodyPr/>
                    <a:lstStyle/>
                    <a:p>
                      <a:r>
                        <a:rPr lang="zh-CN" altLang="en-US" sz="1800" dirty="0"/>
                        <a:t>技术</a:t>
                      </a:r>
                      <a:endParaRPr lang="en-US" sz="1800" dirty="0"/>
                    </a:p>
                  </a:txBody>
                  <a:tcPr/>
                </a:tc>
                <a:tc>
                  <a:txBody>
                    <a:bodyPr/>
                    <a:lstStyle/>
                    <a:p>
                      <a:r>
                        <a:rPr lang="zh-CN" altLang="en-US" sz="1800" dirty="0"/>
                        <a:t>延迟</a:t>
                      </a:r>
                      <a:r>
                        <a:rPr lang="en-US" sz="1800" dirty="0"/>
                        <a:t> (us)</a:t>
                      </a:r>
                      <a:br>
                        <a:rPr lang="en-US" sz="1800" dirty="0"/>
                      </a:br>
                      <a:r>
                        <a:rPr lang="en-US" sz="1800" dirty="0"/>
                        <a:t>(</a:t>
                      </a:r>
                      <a:r>
                        <a:rPr lang="zh-CN" altLang="en-US" sz="1800" dirty="0"/>
                        <a:t>读</a:t>
                      </a:r>
                      <a:r>
                        <a:rPr lang="en-US" sz="1800" dirty="0"/>
                        <a:t> / </a:t>
                      </a:r>
                      <a:r>
                        <a:rPr lang="zh-CN" altLang="en-US" sz="1800" dirty="0"/>
                        <a:t>写</a:t>
                      </a:r>
                      <a:r>
                        <a:rPr lang="en-US" sz="1800" dirty="0"/>
                        <a:t>)</a:t>
                      </a:r>
                    </a:p>
                  </a:txBody>
                  <a:tcPr/>
                </a:tc>
                <a:extLst>
                  <a:ext uri="{0D108BD9-81ED-4DB2-BD59-A6C34878D82A}">
                    <a16:rowId xmlns:a16="http://schemas.microsoft.com/office/drawing/2014/main" val="10000"/>
                  </a:ext>
                </a:extLst>
              </a:tr>
              <a:tr h="370840">
                <a:tc>
                  <a:txBody>
                    <a:bodyPr/>
                    <a:lstStyle/>
                    <a:p>
                      <a:r>
                        <a:rPr lang="en-US" sz="1800" dirty="0" err="1"/>
                        <a:t>Memcached</a:t>
                      </a:r>
                      <a:endParaRPr lang="en-US" sz="1800" dirty="0"/>
                    </a:p>
                  </a:txBody>
                  <a:tcPr/>
                </a:tc>
                <a:tc>
                  <a:txBody>
                    <a:bodyPr/>
                    <a:lstStyle/>
                    <a:p>
                      <a:r>
                        <a:rPr lang="en-US" sz="1800" dirty="0"/>
                        <a:t>1.5</a:t>
                      </a:r>
                      <a:r>
                        <a:rPr lang="en-US" sz="1800" baseline="0" dirty="0"/>
                        <a:t> / 1.5</a:t>
                      </a:r>
                      <a:endParaRPr lang="en-US" sz="1800" dirty="0"/>
                    </a:p>
                  </a:txBody>
                  <a:tcPr/>
                </a:tc>
                <a:tc>
                  <a:txBody>
                    <a:bodyPr/>
                    <a:lstStyle/>
                    <a:p>
                      <a:r>
                        <a:rPr lang="en-US" sz="1800" dirty="0"/>
                        <a:t>5 / 5</a:t>
                      </a:r>
                    </a:p>
                  </a:txBody>
                  <a:tcPr/>
                </a:tc>
                <a:tc>
                  <a:txBody>
                    <a:bodyPr/>
                    <a:lstStyle/>
                    <a:p>
                      <a:r>
                        <a:rPr lang="zh-CN" altLang="en-US" sz="1800" dirty="0"/>
                        <a:t>传统</a:t>
                      </a:r>
                      <a:endParaRPr lang="en-US" sz="1800" dirty="0"/>
                    </a:p>
                  </a:txBody>
                  <a:tcPr/>
                </a:tc>
                <a:tc>
                  <a:txBody>
                    <a:bodyPr/>
                    <a:lstStyle/>
                    <a:p>
                      <a:r>
                        <a:rPr lang="en-US" sz="1800" dirty="0"/>
                        <a:t>50</a:t>
                      </a:r>
                      <a:r>
                        <a:rPr lang="en-US" sz="1800" baseline="0" dirty="0"/>
                        <a:t> / 50</a:t>
                      </a:r>
                      <a:endParaRPr lang="en-US" sz="1800" dirty="0"/>
                    </a:p>
                  </a:txBody>
                  <a:tcPr/>
                </a:tc>
                <a:extLst>
                  <a:ext uri="{0D108BD9-81ED-4DB2-BD59-A6C34878D82A}">
                    <a16:rowId xmlns:a16="http://schemas.microsoft.com/office/drawing/2014/main" val="10001"/>
                  </a:ext>
                </a:extLst>
              </a:tr>
              <a:tr h="370840">
                <a:tc>
                  <a:txBody>
                    <a:bodyPr/>
                    <a:lstStyle/>
                    <a:p>
                      <a:r>
                        <a:rPr lang="en-US" sz="1800" dirty="0"/>
                        <a:t>MemC3</a:t>
                      </a:r>
                    </a:p>
                  </a:txBody>
                  <a:tcPr/>
                </a:tc>
                <a:tc>
                  <a:txBody>
                    <a:bodyPr/>
                    <a:lstStyle/>
                    <a:p>
                      <a:r>
                        <a:rPr lang="en-US" sz="1800" dirty="0"/>
                        <a:t>4.3</a:t>
                      </a:r>
                      <a:r>
                        <a:rPr lang="en-US" sz="1800" baseline="0" dirty="0"/>
                        <a:t> / 4.3</a:t>
                      </a:r>
                      <a:endParaRPr lang="en-US" sz="1800" dirty="0"/>
                    </a:p>
                  </a:txBody>
                  <a:tcPr/>
                </a:tc>
                <a:tc>
                  <a:txBody>
                    <a:bodyPr/>
                    <a:lstStyle/>
                    <a:p>
                      <a:r>
                        <a:rPr lang="en-US" sz="1800" dirty="0"/>
                        <a:t>14</a:t>
                      </a:r>
                      <a:r>
                        <a:rPr lang="en-US" sz="1800" baseline="0" dirty="0"/>
                        <a:t> / 14</a:t>
                      </a:r>
                      <a:endParaRPr lang="en-US" sz="1800" dirty="0"/>
                    </a:p>
                  </a:txBody>
                  <a:tcPr/>
                </a:tc>
                <a:tc>
                  <a:txBody>
                    <a:bodyPr/>
                    <a:lstStyle/>
                    <a:p>
                      <a:r>
                        <a:rPr lang="zh-CN" altLang="en-US" sz="1800" dirty="0"/>
                        <a:t>传统</a:t>
                      </a:r>
                      <a:endParaRPr lang="en-US" sz="1800" dirty="0"/>
                    </a:p>
                  </a:txBody>
                  <a:tcPr/>
                </a:tc>
                <a:tc>
                  <a:txBody>
                    <a:bodyPr/>
                    <a:lstStyle/>
                    <a:p>
                      <a:r>
                        <a:rPr lang="en-US" sz="1800" dirty="0"/>
                        <a:t>50</a:t>
                      </a:r>
                      <a:r>
                        <a:rPr lang="en-US" sz="1800" baseline="0" dirty="0"/>
                        <a:t> / 50</a:t>
                      </a:r>
                      <a:endParaRPr lang="en-US" sz="1800" dirty="0"/>
                    </a:p>
                  </a:txBody>
                  <a:tcPr/>
                </a:tc>
                <a:extLst>
                  <a:ext uri="{0D108BD9-81ED-4DB2-BD59-A6C34878D82A}">
                    <a16:rowId xmlns:a16="http://schemas.microsoft.com/office/drawing/2014/main" val="10002"/>
                  </a:ext>
                </a:extLst>
              </a:tr>
              <a:tr h="370840">
                <a:tc>
                  <a:txBody>
                    <a:bodyPr/>
                    <a:lstStyle/>
                    <a:p>
                      <a:r>
                        <a:rPr lang="en-US" sz="1800" dirty="0" err="1"/>
                        <a:t>RAMCloud</a:t>
                      </a:r>
                      <a:endParaRPr lang="en-US" sz="1800" dirty="0"/>
                    </a:p>
                  </a:txBody>
                  <a:tcPr/>
                </a:tc>
                <a:tc>
                  <a:txBody>
                    <a:bodyPr/>
                    <a:lstStyle/>
                    <a:p>
                      <a:r>
                        <a:rPr lang="en-US" sz="1800" dirty="0"/>
                        <a:t>6</a:t>
                      </a:r>
                      <a:r>
                        <a:rPr lang="en-US" sz="1800" baseline="0" dirty="0"/>
                        <a:t> / 1</a:t>
                      </a:r>
                      <a:endParaRPr lang="en-US" sz="1800" dirty="0"/>
                    </a:p>
                  </a:txBody>
                  <a:tcPr/>
                </a:tc>
                <a:tc>
                  <a:txBody>
                    <a:bodyPr/>
                    <a:lstStyle/>
                    <a:p>
                      <a:r>
                        <a:rPr lang="en-US" sz="1800" dirty="0"/>
                        <a:t>20</a:t>
                      </a:r>
                      <a:r>
                        <a:rPr lang="en-US" sz="1800" baseline="0" dirty="0"/>
                        <a:t> / 3.3</a:t>
                      </a:r>
                      <a:endParaRPr lang="en-US" sz="1800" dirty="0"/>
                    </a:p>
                  </a:txBody>
                  <a:tcPr/>
                </a:tc>
                <a:tc>
                  <a:txBody>
                    <a:bodyPr/>
                    <a:lstStyle/>
                    <a:p>
                      <a:r>
                        <a:rPr lang="zh-CN" altLang="en-US" sz="1800" dirty="0"/>
                        <a:t>内核绕过</a:t>
                      </a:r>
                      <a:endParaRPr lang="en-US" sz="1800" dirty="0"/>
                    </a:p>
                  </a:txBody>
                  <a:tcPr/>
                </a:tc>
                <a:tc>
                  <a:txBody>
                    <a:bodyPr/>
                    <a:lstStyle/>
                    <a:p>
                      <a:r>
                        <a:rPr lang="en-US" sz="1800" dirty="0"/>
                        <a:t>5 / 14</a:t>
                      </a:r>
                    </a:p>
                  </a:txBody>
                  <a:tcPr/>
                </a:tc>
                <a:extLst>
                  <a:ext uri="{0D108BD9-81ED-4DB2-BD59-A6C34878D82A}">
                    <a16:rowId xmlns:a16="http://schemas.microsoft.com/office/drawing/2014/main" val="10003"/>
                  </a:ext>
                </a:extLst>
              </a:tr>
              <a:tr h="370840">
                <a:tc>
                  <a:txBody>
                    <a:bodyPr/>
                    <a:lstStyle/>
                    <a:p>
                      <a:pPr marL="0" algn="l" defTabSz="699463" rtl="0" eaLnBrk="1" latinLnBrk="0" hangingPunct="1"/>
                      <a:r>
                        <a:rPr lang="en-US" sz="1800" kern="1200" dirty="0">
                          <a:solidFill>
                            <a:schemeClr val="dk1"/>
                          </a:solidFill>
                          <a:latin typeface="+mn-lt"/>
                          <a:ea typeface="+mn-ea"/>
                          <a:cs typeface="+mn-cs"/>
                        </a:rPr>
                        <a:t>MICA (</a:t>
                      </a:r>
                      <a:r>
                        <a:rPr lang="en-US" sz="1800" kern="1200" dirty="0">
                          <a:solidFill>
                            <a:srgbClr val="C00000"/>
                          </a:solidFill>
                          <a:latin typeface="+mn-lt"/>
                          <a:ea typeface="+mn-ea"/>
                          <a:cs typeface="+mn-cs"/>
                        </a:rPr>
                        <a:t>12</a:t>
                      </a:r>
                      <a:r>
                        <a:rPr lang="zh-CN" altLang="en-US" sz="1800" kern="1200" dirty="0">
                          <a:solidFill>
                            <a:srgbClr val="C00000"/>
                          </a:solidFill>
                          <a:latin typeface="+mn-lt"/>
                          <a:ea typeface="+mn-ea"/>
                          <a:cs typeface="+mn-cs"/>
                        </a:rPr>
                        <a:t>网卡</a:t>
                      </a:r>
                      <a:r>
                        <a:rPr lang="en-US" sz="1800" kern="1200" dirty="0">
                          <a:solidFill>
                            <a:schemeClr val="dk1"/>
                          </a:solidFill>
                          <a:latin typeface="+mn-lt"/>
                          <a:ea typeface="+mn-ea"/>
                          <a:cs typeface="+mn-cs"/>
                        </a:rPr>
                        <a:t>)</a:t>
                      </a:r>
                    </a:p>
                  </a:txBody>
                  <a:tcPr/>
                </a:tc>
                <a:tc>
                  <a:txBody>
                    <a:bodyPr/>
                    <a:lstStyle/>
                    <a:p>
                      <a:pPr marL="0" algn="l" defTabSz="699463" rtl="0" eaLnBrk="1" latinLnBrk="0" hangingPunct="1"/>
                      <a:r>
                        <a:rPr lang="en-US" sz="1800" kern="1200" dirty="0">
                          <a:solidFill>
                            <a:schemeClr val="dk1"/>
                          </a:solidFill>
                          <a:latin typeface="+mn-lt"/>
                          <a:ea typeface="+mn-ea"/>
                          <a:cs typeface="+mn-cs"/>
                        </a:rPr>
                        <a:t>137 / 135</a:t>
                      </a:r>
                    </a:p>
                  </a:txBody>
                  <a:tcPr/>
                </a:tc>
                <a:tc>
                  <a:txBody>
                    <a:bodyPr/>
                    <a:lstStyle/>
                    <a:p>
                      <a:pPr marL="0" algn="l" defTabSz="699463" rtl="0" eaLnBrk="1" latinLnBrk="0" hangingPunct="1"/>
                      <a:r>
                        <a:rPr lang="en-US" sz="1800" kern="1200" dirty="0">
                          <a:solidFill>
                            <a:srgbClr val="C00000"/>
                          </a:solidFill>
                          <a:latin typeface="+mn-lt"/>
                          <a:ea typeface="+mn-ea"/>
                          <a:cs typeface="+mn-cs"/>
                        </a:rPr>
                        <a:t>342</a:t>
                      </a:r>
                      <a:r>
                        <a:rPr lang="en-US" sz="1800" kern="1200" dirty="0">
                          <a:solidFill>
                            <a:schemeClr val="dk1"/>
                          </a:solidFill>
                          <a:latin typeface="+mn-lt"/>
                          <a:ea typeface="+mn-ea"/>
                          <a:cs typeface="+mn-cs"/>
                        </a:rPr>
                        <a:t> / </a:t>
                      </a:r>
                      <a:r>
                        <a:rPr lang="en-US" sz="1800" kern="1200" dirty="0">
                          <a:solidFill>
                            <a:srgbClr val="C00000"/>
                          </a:solidFill>
                          <a:latin typeface="+mn-lt"/>
                          <a:ea typeface="+mn-ea"/>
                          <a:cs typeface="+mn-cs"/>
                        </a:rPr>
                        <a:t>337</a:t>
                      </a:r>
                    </a:p>
                  </a:txBody>
                  <a:tcPr/>
                </a:tc>
                <a:tc>
                  <a:txBody>
                    <a:bodyPr/>
                    <a:lstStyle/>
                    <a:p>
                      <a:pPr marL="0" algn="l" defTabSz="699463" rtl="0" eaLnBrk="1" latinLnBrk="0" hangingPunct="1"/>
                      <a:r>
                        <a:rPr lang="zh-CN" altLang="en-US" sz="1800" kern="1200" dirty="0">
                          <a:solidFill>
                            <a:schemeClr val="dk1"/>
                          </a:solidFill>
                          <a:latin typeface="+mn-lt"/>
                          <a:ea typeface="+mn-ea"/>
                          <a:cs typeface="+mn-cs"/>
                        </a:rPr>
                        <a:t>内核绕过</a:t>
                      </a:r>
                      <a:endParaRPr lang="en-US" sz="1800" kern="1200" dirty="0">
                        <a:solidFill>
                          <a:schemeClr val="dk1"/>
                        </a:solidFill>
                        <a:latin typeface="+mn-lt"/>
                        <a:ea typeface="+mn-ea"/>
                        <a:cs typeface="+mn-cs"/>
                      </a:endParaRPr>
                    </a:p>
                  </a:txBody>
                  <a:tcPr/>
                </a:tc>
                <a:tc>
                  <a:txBody>
                    <a:bodyPr/>
                    <a:lstStyle/>
                    <a:p>
                      <a:pPr marL="0" algn="l" defTabSz="699463" rtl="0" eaLnBrk="1" latinLnBrk="0" hangingPunct="1"/>
                      <a:r>
                        <a:rPr lang="en-US" sz="1800" kern="1200" dirty="0">
                          <a:solidFill>
                            <a:srgbClr val="C00000"/>
                          </a:solidFill>
                          <a:latin typeface="+mn-lt"/>
                          <a:ea typeface="+mn-ea"/>
                          <a:cs typeface="+mn-cs"/>
                        </a:rPr>
                        <a:t>81</a:t>
                      </a:r>
                      <a:r>
                        <a:rPr lang="en-US" sz="1800" kern="1200" dirty="0">
                          <a:solidFill>
                            <a:schemeClr val="dk1"/>
                          </a:solidFill>
                          <a:latin typeface="+mn-lt"/>
                          <a:ea typeface="+mn-ea"/>
                          <a:cs typeface="+mn-cs"/>
                        </a:rPr>
                        <a:t> / </a:t>
                      </a:r>
                      <a:r>
                        <a:rPr lang="en-US" sz="1800" kern="1200" dirty="0">
                          <a:solidFill>
                            <a:srgbClr val="C00000"/>
                          </a:solidFill>
                          <a:latin typeface="+mn-lt"/>
                          <a:ea typeface="+mn-ea"/>
                          <a:cs typeface="+mn-cs"/>
                        </a:rPr>
                        <a:t>81</a:t>
                      </a:r>
                    </a:p>
                  </a:txBody>
                  <a:tcPr/>
                </a:tc>
                <a:extLst>
                  <a:ext uri="{0D108BD9-81ED-4DB2-BD59-A6C34878D82A}">
                    <a16:rowId xmlns:a16="http://schemas.microsoft.com/office/drawing/2014/main" val="10004"/>
                  </a:ext>
                </a:extLst>
              </a:tr>
              <a:tr h="370840">
                <a:tc>
                  <a:txBody>
                    <a:bodyPr/>
                    <a:lstStyle/>
                    <a:p>
                      <a:pPr marL="0" algn="l" defTabSz="699463" rtl="0" eaLnBrk="1" latinLnBrk="0" hangingPunct="1"/>
                      <a:r>
                        <a:rPr lang="en-US" sz="1800" kern="1200" dirty="0">
                          <a:solidFill>
                            <a:schemeClr val="dk1"/>
                          </a:solidFill>
                          <a:latin typeface="+mn-lt"/>
                          <a:ea typeface="+mn-ea"/>
                          <a:cs typeface="+mn-cs"/>
                        </a:rPr>
                        <a:t>FARM</a:t>
                      </a:r>
                    </a:p>
                  </a:txBody>
                  <a:tcPr/>
                </a:tc>
                <a:tc>
                  <a:txBody>
                    <a:bodyPr/>
                    <a:lstStyle/>
                    <a:p>
                      <a:pPr marL="0" algn="l" defTabSz="699463" rtl="0" eaLnBrk="1" latinLnBrk="0" hangingPunct="1"/>
                      <a:r>
                        <a:rPr lang="en-US" sz="1800" kern="1200" dirty="0">
                          <a:solidFill>
                            <a:schemeClr val="dk1"/>
                          </a:solidFill>
                          <a:latin typeface="+mn-lt"/>
                          <a:ea typeface="+mn-ea"/>
                          <a:cs typeface="+mn-cs"/>
                        </a:rPr>
                        <a:t>6 / 3</a:t>
                      </a:r>
                    </a:p>
                  </a:txBody>
                  <a:tcPr/>
                </a:tc>
                <a:tc>
                  <a:txBody>
                    <a:bodyPr/>
                    <a:lstStyle/>
                    <a:p>
                      <a:pPr marL="0" algn="l" defTabSz="699463" rtl="0" eaLnBrk="1" latinLnBrk="0" hangingPunct="1"/>
                      <a:r>
                        <a:rPr lang="en-US" sz="1800" kern="1200" dirty="0">
                          <a:solidFill>
                            <a:schemeClr val="dk1"/>
                          </a:solidFill>
                          <a:latin typeface="+mn-lt"/>
                          <a:ea typeface="+mn-ea"/>
                          <a:cs typeface="+mn-cs"/>
                        </a:rPr>
                        <a:t>30</a:t>
                      </a:r>
                      <a:r>
                        <a:rPr lang="en-US" sz="1800" kern="1200" baseline="0" dirty="0">
                          <a:solidFill>
                            <a:schemeClr val="dk1"/>
                          </a:solidFill>
                          <a:latin typeface="+mn-lt"/>
                          <a:ea typeface="+mn-ea"/>
                          <a:cs typeface="+mn-cs"/>
                        </a:rPr>
                        <a:t> (261)</a:t>
                      </a:r>
                      <a:r>
                        <a:rPr lang="en-US" sz="1800" kern="1200" dirty="0">
                          <a:solidFill>
                            <a:schemeClr val="dk1"/>
                          </a:solidFill>
                          <a:latin typeface="+mn-lt"/>
                          <a:ea typeface="+mn-ea"/>
                          <a:cs typeface="+mn-cs"/>
                        </a:rPr>
                        <a:t> / 15</a:t>
                      </a:r>
                    </a:p>
                  </a:txBody>
                  <a:tcPr/>
                </a:tc>
                <a:tc>
                  <a:txBody>
                    <a:bodyPr/>
                    <a:lstStyle/>
                    <a:p>
                      <a:pPr marL="0" algn="l" defTabSz="699463" rtl="0" eaLnBrk="1" latinLnBrk="0" hangingPunct="1"/>
                      <a:r>
                        <a:rPr lang="zh-CN" altLang="en-US" sz="1800" kern="1200" dirty="0">
                          <a:solidFill>
                            <a:schemeClr val="dk1"/>
                          </a:solidFill>
                          <a:latin typeface="+mn-lt"/>
                          <a:ea typeface="+mn-ea"/>
                          <a:cs typeface="+mn-cs"/>
                        </a:rPr>
                        <a:t>单边</a:t>
                      </a:r>
                      <a:r>
                        <a:rPr lang="en-US" sz="1800" kern="1200" baseline="0" dirty="0">
                          <a:solidFill>
                            <a:schemeClr val="dk1"/>
                          </a:solidFill>
                          <a:latin typeface="+mn-lt"/>
                          <a:ea typeface="+mn-ea"/>
                          <a:cs typeface="+mn-cs"/>
                        </a:rPr>
                        <a:t> </a:t>
                      </a:r>
                      <a:r>
                        <a:rPr lang="en-US" sz="1800" kern="1200" dirty="0">
                          <a:solidFill>
                            <a:schemeClr val="dk1"/>
                          </a:solidFill>
                          <a:latin typeface="+mn-lt"/>
                          <a:ea typeface="+mn-ea"/>
                          <a:cs typeface="+mn-cs"/>
                        </a:rPr>
                        <a:t>RDMA</a:t>
                      </a:r>
                    </a:p>
                  </a:txBody>
                  <a:tcPr/>
                </a:tc>
                <a:tc>
                  <a:txBody>
                    <a:bodyPr/>
                    <a:lstStyle/>
                    <a:p>
                      <a:pPr marL="0" algn="l" defTabSz="699463" rtl="0" eaLnBrk="1" latinLnBrk="0" hangingPunct="1"/>
                      <a:r>
                        <a:rPr lang="en-US" sz="1800" kern="1200" dirty="0">
                          <a:solidFill>
                            <a:schemeClr val="dk1"/>
                          </a:solidFill>
                          <a:latin typeface="+mn-lt"/>
                          <a:ea typeface="+mn-ea"/>
                          <a:cs typeface="+mn-cs"/>
                        </a:rPr>
                        <a:t>4.5 / 10</a:t>
                      </a:r>
                    </a:p>
                  </a:txBody>
                  <a:tcPr/>
                </a:tc>
                <a:extLst>
                  <a:ext uri="{0D108BD9-81ED-4DB2-BD59-A6C34878D82A}">
                    <a16:rowId xmlns:a16="http://schemas.microsoft.com/office/drawing/2014/main" val="3755543557"/>
                  </a:ext>
                </a:extLst>
              </a:tr>
              <a:tr h="370840">
                <a:tc>
                  <a:txBody>
                    <a:bodyPr/>
                    <a:lstStyle/>
                    <a:p>
                      <a:pPr marL="0" algn="l" defTabSz="699463" rtl="0" eaLnBrk="1" latinLnBrk="0" hangingPunct="1"/>
                      <a:r>
                        <a:rPr lang="en-US" sz="1800" kern="1200" dirty="0" err="1">
                          <a:solidFill>
                            <a:schemeClr val="dk1"/>
                          </a:solidFill>
                          <a:latin typeface="+mn-lt"/>
                          <a:ea typeface="+mn-ea"/>
                          <a:cs typeface="+mn-cs"/>
                        </a:rPr>
                        <a:t>DrTM</a:t>
                      </a:r>
                      <a:r>
                        <a:rPr lang="en-US" sz="1800" kern="1200" dirty="0">
                          <a:solidFill>
                            <a:schemeClr val="dk1"/>
                          </a:solidFill>
                          <a:latin typeface="+mn-lt"/>
                          <a:ea typeface="+mn-ea"/>
                          <a:cs typeface="+mn-cs"/>
                        </a:rPr>
                        <a:t>-KV</a:t>
                      </a:r>
                    </a:p>
                  </a:txBody>
                  <a:tcPr/>
                </a:tc>
                <a:tc>
                  <a:txBody>
                    <a:bodyPr/>
                    <a:lstStyle/>
                    <a:p>
                      <a:pPr marL="0" algn="l" defTabSz="699463" rtl="0" eaLnBrk="1" latinLnBrk="0" hangingPunct="1"/>
                      <a:r>
                        <a:rPr lang="en-US" sz="1800" kern="1200" dirty="0">
                          <a:solidFill>
                            <a:schemeClr val="dk1"/>
                          </a:solidFill>
                          <a:latin typeface="+mn-lt"/>
                          <a:ea typeface="+mn-ea"/>
                          <a:cs typeface="+mn-cs"/>
                        </a:rPr>
                        <a:t>115</a:t>
                      </a:r>
                      <a:r>
                        <a:rPr lang="en-US" sz="1800" kern="1200" baseline="0" dirty="0">
                          <a:solidFill>
                            <a:schemeClr val="dk1"/>
                          </a:solidFill>
                          <a:latin typeface="+mn-lt"/>
                          <a:ea typeface="+mn-ea"/>
                          <a:cs typeface="+mn-cs"/>
                        </a:rPr>
                        <a:t> / </a:t>
                      </a:r>
                      <a:r>
                        <a:rPr lang="en-US" sz="1800" kern="1200" baseline="0" dirty="0">
                          <a:solidFill>
                            <a:srgbClr val="C00000"/>
                          </a:solidFill>
                          <a:latin typeface="+mn-lt"/>
                          <a:ea typeface="+mn-ea"/>
                          <a:cs typeface="+mn-cs"/>
                        </a:rPr>
                        <a:t>14</a:t>
                      </a:r>
                      <a:endParaRPr lang="en-US" sz="1800" kern="1200" dirty="0">
                        <a:solidFill>
                          <a:srgbClr val="C00000"/>
                        </a:solidFill>
                        <a:latin typeface="+mn-lt"/>
                        <a:ea typeface="+mn-ea"/>
                        <a:cs typeface="+mn-cs"/>
                      </a:endParaRPr>
                    </a:p>
                  </a:txBody>
                  <a:tcPr/>
                </a:tc>
                <a:tc>
                  <a:txBody>
                    <a:bodyPr/>
                    <a:lstStyle/>
                    <a:p>
                      <a:pPr marL="0" algn="l" defTabSz="699463" rtl="0" eaLnBrk="1" latinLnBrk="0" hangingPunct="1"/>
                      <a:r>
                        <a:rPr lang="en-US" sz="1600" kern="1200" dirty="0">
                          <a:solidFill>
                            <a:schemeClr val="dk1"/>
                          </a:solidFill>
                          <a:latin typeface="+mn-lt"/>
                          <a:ea typeface="+mn-ea"/>
                          <a:cs typeface="+mn-cs"/>
                        </a:rPr>
                        <a:t>500 (3972)</a:t>
                      </a:r>
                      <a:r>
                        <a:rPr lang="en-US" sz="1600" kern="1200" baseline="0" dirty="0">
                          <a:solidFill>
                            <a:schemeClr val="dk1"/>
                          </a:solidFill>
                          <a:latin typeface="+mn-lt"/>
                          <a:ea typeface="+mn-ea"/>
                          <a:cs typeface="+mn-cs"/>
                        </a:rPr>
                        <a:t> </a:t>
                      </a:r>
                      <a:r>
                        <a:rPr lang="en-US" sz="1600" kern="1200" dirty="0">
                          <a:solidFill>
                            <a:schemeClr val="dk1"/>
                          </a:solidFill>
                          <a:latin typeface="+mn-lt"/>
                          <a:ea typeface="+mn-ea"/>
                          <a:cs typeface="+mn-cs"/>
                        </a:rPr>
                        <a:t>/ </a:t>
                      </a:r>
                      <a:r>
                        <a:rPr lang="en-US" sz="1600" kern="1200" dirty="0">
                          <a:solidFill>
                            <a:srgbClr val="C00000"/>
                          </a:solidFill>
                          <a:latin typeface="+mn-lt"/>
                          <a:ea typeface="+mn-ea"/>
                          <a:cs typeface="+mn-cs"/>
                        </a:rPr>
                        <a:t>60</a:t>
                      </a:r>
                    </a:p>
                  </a:txBody>
                  <a:tcPr/>
                </a:tc>
                <a:tc>
                  <a:txBody>
                    <a:bodyPr/>
                    <a:lstStyle/>
                    <a:p>
                      <a:pPr marL="0" algn="l" defTabSz="699463" rtl="0" eaLnBrk="1" latinLnBrk="0" hangingPunct="1"/>
                      <a:r>
                        <a:rPr lang="zh-CN" altLang="en-US" sz="1800" kern="1200" dirty="0">
                          <a:solidFill>
                            <a:schemeClr val="dk1"/>
                          </a:solidFill>
                          <a:latin typeface="+mn-lt"/>
                          <a:ea typeface="+mn-ea"/>
                          <a:cs typeface="+mn-cs"/>
                        </a:rPr>
                        <a:t>单边</a:t>
                      </a:r>
                      <a:r>
                        <a:rPr lang="en-US" sz="1800" kern="1200" dirty="0">
                          <a:solidFill>
                            <a:schemeClr val="dk1"/>
                          </a:solidFill>
                          <a:latin typeface="+mn-lt"/>
                          <a:ea typeface="+mn-ea"/>
                          <a:cs typeface="+mn-cs"/>
                        </a:rPr>
                        <a:t> RDMA</a:t>
                      </a:r>
                    </a:p>
                  </a:txBody>
                  <a:tcPr/>
                </a:tc>
                <a:tc>
                  <a:txBody>
                    <a:bodyPr/>
                    <a:lstStyle/>
                    <a:p>
                      <a:pPr marL="0" algn="l" defTabSz="699463" rtl="0" eaLnBrk="1" latinLnBrk="0" hangingPunct="1"/>
                      <a:r>
                        <a:rPr lang="en-US" sz="1800" kern="1200" dirty="0">
                          <a:solidFill>
                            <a:schemeClr val="dk1"/>
                          </a:solidFill>
                          <a:latin typeface="+mn-lt"/>
                          <a:ea typeface="+mn-ea"/>
                          <a:cs typeface="+mn-cs"/>
                        </a:rPr>
                        <a:t>3.4 / 6.3</a:t>
                      </a:r>
                    </a:p>
                  </a:txBody>
                  <a:tcPr/>
                </a:tc>
                <a:extLst>
                  <a:ext uri="{0D108BD9-81ED-4DB2-BD59-A6C34878D82A}">
                    <a16:rowId xmlns:a16="http://schemas.microsoft.com/office/drawing/2014/main" val="150468064"/>
                  </a:ext>
                </a:extLst>
              </a:tr>
              <a:tr h="370840">
                <a:tc>
                  <a:txBody>
                    <a:bodyPr/>
                    <a:lstStyle/>
                    <a:p>
                      <a:pPr marL="0" algn="l" defTabSz="699463" rtl="0" eaLnBrk="1" latinLnBrk="0" hangingPunct="1"/>
                      <a:r>
                        <a:rPr lang="en-US" sz="1800" kern="1200" dirty="0">
                          <a:solidFill>
                            <a:schemeClr val="dk1"/>
                          </a:solidFill>
                          <a:latin typeface="+mn-lt"/>
                          <a:ea typeface="+mn-ea"/>
                          <a:cs typeface="+mn-cs"/>
                        </a:rPr>
                        <a:t>HERD</a:t>
                      </a:r>
                    </a:p>
                  </a:txBody>
                  <a:tcPr/>
                </a:tc>
                <a:tc>
                  <a:txBody>
                    <a:bodyPr/>
                    <a:lstStyle/>
                    <a:p>
                      <a:pPr marL="0" algn="l" defTabSz="699463" rtl="0" eaLnBrk="1" latinLnBrk="0" hangingPunct="1"/>
                      <a:r>
                        <a:rPr lang="en-US" sz="1800" kern="1200" dirty="0">
                          <a:solidFill>
                            <a:schemeClr val="dk1"/>
                          </a:solidFill>
                          <a:latin typeface="+mn-lt"/>
                          <a:ea typeface="+mn-ea"/>
                          <a:cs typeface="+mn-cs"/>
                        </a:rPr>
                        <a:t>35 / 25</a:t>
                      </a:r>
                    </a:p>
                  </a:txBody>
                  <a:tcPr/>
                </a:tc>
                <a:tc>
                  <a:txBody>
                    <a:bodyPr/>
                    <a:lstStyle/>
                    <a:p>
                      <a:pPr marL="0" algn="l" defTabSz="699463" rtl="0" eaLnBrk="1" latinLnBrk="0" hangingPunct="1"/>
                      <a:r>
                        <a:rPr lang="en-US" sz="1800" kern="1200" dirty="0">
                          <a:solidFill>
                            <a:schemeClr val="dk1"/>
                          </a:solidFill>
                          <a:latin typeface="+mn-lt"/>
                          <a:ea typeface="+mn-ea"/>
                          <a:cs typeface="+mn-cs"/>
                        </a:rPr>
                        <a:t>490 / 300</a:t>
                      </a:r>
                    </a:p>
                  </a:txBody>
                  <a:tcPr/>
                </a:tc>
                <a:tc>
                  <a:txBody>
                    <a:bodyPr/>
                    <a:lstStyle/>
                    <a:p>
                      <a:pPr marL="0" algn="l" defTabSz="699463" rtl="0" eaLnBrk="1" latinLnBrk="0" hangingPunct="1"/>
                      <a:r>
                        <a:rPr lang="zh-CN" altLang="en-US" sz="1800" kern="1200" baseline="0" dirty="0">
                          <a:solidFill>
                            <a:schemeClr val="dk1"/>
                          </a:solidFill>
                          <a:latin typeface="+mn-lt"/>
                          <a:ea typeface="+mn-ea"/>
                          <a:cs typeface="+mn-cs"/>
                        </a:rPr>
                        <a:t>双边</a:t>
                      </a:r>
                      <a:r>
                        <a:rPr lang="en-US" sz="1800" kern="1200" baseline="0" dirty="0">
                          <a:solidFill>
                            <a:schemeClr val="dk1"/>
                          </a:solidFill>
                          <a:latin typeface="+mn-lt"/>
                          <a:ea typeface="+mn-ea"/>
                          <a:cs typeface="+mn-cs"/>
                        </a:rPr>
                        <a:t> RDMA</a:t>
                      </a:r>
                      <a:endParaRPr lang="en-US" sz="1800" kern="1200" dirty="0">
                        <a:solidFill>
                          <a:schemeClr val="dk1"/>
                        </a:solidFill>
                        <a:latin typeface="+mn-lt"/>
                        <a:ea typeface="+mn-ea"/>
                        <a:cs typeface="+mn-cs"/>
                      </a:endParaRPr>
                    </a:p>
                  </a:txBody>
                  <a:tcPr/>
                </a:tc>
                <a:tc>
                  <a:txBody>
                    <a:bodyPr/>
                    <a:lstStyle/>
                    <a:p>
                      <a:pPr marL="0" algn="l" defTabSz="699463" rtl="0" eaLnBrk="1" latinLnBrk="0" hangingPunct="1"/>
                      <a:r>
                        <a:rPr lang="en-US" sz="1800" kern="1200" dirty="0">
                          <a:solidFill>
                            <a:schemeClr val="dk1"/>
                          </a:solidFill>
                          <a:latin typeface="+mn-lt"/>
                          <a:ea typeface="+mn-ea"/>
                          <a:cs typeface="+mn-cs"/>
                        </a:rPr>
                        <a:t>4 / 4</a:t>
                      </a:r>
                    </a:p>
                  </a:txBody>
                  <a:tcPr/>
                </a:tc>
                <a:extLst>
                  <a:ext uri="{0D108BD9-81ED-4DB2-BD59-A6C34878D82A}">
                    <a16:rowId xmlns:a16="http://schemas.microsoft.com/office/drawing/2014/main" val="10007"/>
                  </a:ext>
                </a:extLst>
              </a:tr>
              <a:tr h="370840">
                <a:tc>
                  <a:txBody>
                    <a:bodyPr/>
                    <a:lstStyle/>
                    <a:p>
                      <a:pPr marL="0" algn="l" defTabSz="699463" rtl="0" eaLnBrk="1" latinLnBrk="0" hangingPunct="1"/>
                      <a:r>
                        <a:rPr lang="en-US" sz="1800" kern="1200" dirty="0">
                          <a:solidFill>
                            <a:schemeClr val="dk1"/>
                          </a:solidFill>
                          <a:latin typeface="+mn-lt"/>
                          <a:ea typeface="+mn-ea"/>
                          <a:cs typeface="+mn-cs"/>
                        </a:rPr>
                        <a:t>FPGA-Xilinx</a:t>
                      </a:r>
                    </a:p>
                  </a:txBody>
                  <a:tcPr/>
                </a:tc>
                <a:tc>
                  <a:txBody>
                    <a:bodyPr/>
                    <a:lstStyle/>
                    <a:p>
                      <a:pPr marL="0" algn="l" defTabSz="699463" rtl="0" eaLnBrk="1" latinLnBrk="0" hangingPunct="1"/>
                      <a:r>
                        <a:rPr lang="en-US" sz="1800" kern="1200" dirty="0">
                          <a:solidFill>
                            <a:schemeClr val="dk1"/>
                          </a:solidFill>
                          <a:latin typeface="+mn-lt"/>
                          <a:ea typeface="+mn-ea"/>
                          <a:cs typeface="+mn-cs"/>
                        </a:rPr>
                        <a:t>14 / 14</a:t>
                      </a:r>
                    </a:p>
                  </a:txBody>
                  <a:tcPr/>
                </a:tc>
                <a:tc>
                  <a:txBody>
                    <a:bodyPr/>
                    <a:lstStyle/>
                    <a:p>
                      <a:pPr marL="0" algn="l" defTabSz="699463" rtl="0" eaLnBrk="1" latinLnBrk="0" hangingPunct="1"/>
                      <a:r>
                        <a:rPr lang="en-US" sz="1800" kern="1200" dirty="0">
                          <a:solidFill>
                            <a:schemeClr val="dk1"/>
                          </a:solidFill>
                          <a:latin typeface="+mn-lt"/>
                          <a:ea typeface="+mn-ea"/>
                          <a:cs typeface="+mn-cs"/>
                        </a:rPr>
                        <a:t>106 / 106</a:t>
                      </a:r>
                    </a:p>
                  </a:txBody>
                  <a:tcPr/>
                </a:tc>
                <a:tc>
                  <a:txBody>
                    <a:bodyPr/>
                    <a:lstStyle/>
                    <a:p>
                      <a:pPr marL="0" algn="l" defTabSz="699463" rtl="0" eaLnBrk="1" latinLnBrk="0" hangingPunct="1"/>
                      <a:r>
                        <a:rPr lang="en-US" sz="1800" kern="1200" dirty="0">
                          <a:solidFill>
                            <a:schemeClr val="dk1"/>
                          </a:solidFill>
                          <a:latin typeface="+mn-lt"/>
                          <a:ea typeface="+mn-ea"/>
                          <a:cs typeface="+mn-cs"/>
                        </a:rPr>
                        <a:t>FPGA</a:t>
                      </a:r>
                    </a:p>
                  </a:txBody>
                  <a:tcPr/>
                </a:tc>
                <a:tc>
                  <a:txBody>
                    <a:bodyPr/>
                    <a:lstStyle/>
                    <a:p>
                      <a:pPr marL="0" algn="l" defTabSz="699463" rtl="0" eaLnBrk="1" latinLnBrk="0" hangingPunct="1"/>
                      <a:r>
                        <a:rPr lang="en-US" altLang="zh-CN" sz="1800" kern="1200" dirty="0">
                          <a:solidFill>
                            <a:schemeClr val="dk1"/>
                          </a:solidFill>
                          <a:latin typeface="+mn-lt"/>
                          <a:ea typeface="+mn-ea"/>
                          <a:cs typeface="+mn-cs"/>
                        </a:rPr>
                        <a:t>3.5 / 4.5</a:t>
                      </a:r>
                      <a:endParaRPr lang="en-US" sz="1800" kern="1200" dirty="0">
                        <a:solidFill>
                          <a:schemeClr val="dk1"/>
                        </a:solidFill>
                        <a:latin typeface="+mn-lt"/>
                        <a:ea typeface="+mn-ea"/>
                        <a:cs typeface="+mn-cs"/>
                      </a:endParaRPr>
                    </a:p>
                  </a:txBody>
                  <a:tcPr/>
                </a:tc>
                <a:extLst>
                  <a:ext uri="{0D108BD9-81ED-4DB2-BD59-A6C34878D82A}">
                    <a16:rowId xmlns:a16="http://schemas.microsoft.com/office/drawing/2014/main" val="10008"/>
                  </a:ext>
                </a:extLst>
              </a:tr>
              <a:tr h="370840">
                <a:tc>
                  <a:txBody>
                    <a:bodyPr/>
                    <a:lstStyle/>
                    <a:p>
                      <a:pPr marL="0" algn="l" defTabSz="699463" rtl="0" eaLnBrk="1" latinLnBrk="0" hangingPunct="1"/>
                      <a:r>
                        <a:rPr lang="en-US" sz="1800" kern="1200" dirty="0">
                          <a:solidFill>
                            <a:schemeClr val="dk1"/>
                          </a:solidFill>
                          <a:latin typeface="+mn-lt"/>
                          <a:ea typeface="+mn-ea"/>
                          <a:cs typeface="+mn-cs"/>
                        </a:rPr>
                        <a:t>Mega-KV</a:t>
                      </a:r>
                    </a:p>
                  </a:txBody>
                  <a:tcPr/>
                </a:tc>
                <a:tc>
                  <a:txBody>
                    <a:bodyPr/>
                    <a:lstStyle/>
                    <a:p>
                      <a:pPr marL="0" marR="0" indent="0" algn="l" defTabSz="699463"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16</a:t>
                      </a:r>
                      <a:r>
                        <a:rPr lang="en-US" altLang="zh-CN" sz="1800" kern="1200" dirty="0">
                          <a:solidFill>
                            <a:schemeClr val="dk1"/>
                          </a:solidFill>
                          <a:latin typeface="+mn-lt"/>
                          <a:ea typeface="+mn-ea"/>
                          <a:cs typeface="+mn-cs"/>
                        </a:rPr>
                        <a:t>6</a:t>
                      </a:r>
                      <a:r>
                        <a:rPr lang="en-US" sz="1800" kern="1200" dirty="0">
                          <a:solidFill>
                            <a:schemeClr val="dk1"/>
                          </a:solidFill>
                          <a:latin typeface="+mn-lt"/>
                          <a:ea typeface="+mn-ea"/>
                          <a:cs typeface="+mn-cs"/>
                        </a:rPr>
                        <a:t> / </a:t>
                      </a:r>
                      <a:r>
                        <a:rPr lang="en-US" altLang="zh-CN" sz="1800" kern="1200" dirty="0">
                          <a:solidFill>
                            <a:schemeClr val="dk1"/>
                          </a:solidFill>
                          <a:latin typeface="+mn-lt"/>
                          <a:ea typeface="+mn-ea"/>
                          <a:cs typeface="+mn-cs"/>
                        </a:rPr>
                        <a:t>80</a:t>
                      </a:r>
                      <a:endParaRPr lang="en-US" sz="1800" kern="1200" dirty="0">
                        <a:solidFill>
                          <a:schemeClr val="dk1"/>
                        </a:solidFill>
                        <a:latin typeface="+mn-lt"/>
                        <a:ea typeface="+mn-ea"/>
                        <a:cs typeface="+mn-cs"/>
                      </a:endParaRPr>
                    </a:p>
                  </a:txBody>
                  <a:tcPr/>
                </a:tc>
                <a:tc>
                  <a:txBody>
                    <a:bodyPr/>
                    <a:lstStyle/>
                    <a:p>
                      <a:pPr marL="0" marR="0" indent="0" algn="l" defTabSz="699463" rtl="0" eaLnBrk="1" fontAlgn="auto" latinLnBrk="0" hangingPunct="1">
                        <a:lnSpc>
                          <a:spcPct val="100000"/>
                        </a:lnSpc>
                        <a:spcBef>
                          <a:spcPts val="0"/>
                        </a:spcBef>
                        <a:spcAft>
                          <a:spcPts val="0"/>
                        </a:spcAft>
                        <a:buClrTx/>
                        <a:buSzTx/>
                        <a:buFontTx/>
                        <a:buNone/>
                        <a:tabLst/>
                        <a:defRPr/>
                      </a:pPr>
                      <a:r>
                        <a:rPr lang="en-US" sz="1800" kern="1200" dirty="0">
                          <a:solidFill>
                            <a:srgbClr val="C00000"/>
                          </a:solidFill>
                          <a:latin typeface="+mn-lt"/>
                          <a:ea typeface="+mn-ea"/>
                          <a:cs typeface="+mn-cs"/>
                        </a:rPr>
                        <a:t>330</a:t>
                      </a:r>
                      <a:r>
                        <a:rPr lang="en-US" sz="1800" kern="1200" dirty="0">
                          <a:solidFill>
                            <a:schemeClr val="dk1"/>
                          </a:solidFill>
                          <a:latin typeface="+mn-lt"/>
                          <a:ea typeface="+mn-ea"/>
                          <a:cs typeface="+mn-cs"/>
                        </a:rPr>
                        <a:t> / </a:t>
                      </a:r>
                      <a:r>
                        <a:rPr lang="en-US" sz="1800" kern="1200" dirty="0">
                          <a:solidFill>
                            <a:srgbClr val="C00000"/>
                          </a:solidFill>
                          <a:latin typeface="+mn-lt"/>
                          <a:ea typeface="+mn-ea"/>
                          <a:cs typeface="+mn-cs"/>
                        </a:rPr>
                        <a:t>160</a:t>
                      </a:r>
                    </a:p>
                  </a:txBody>
                  <a:tcPr/>
                </a:tc>
                <a:tc>
                  <a:txBody>
                    <a:bodyPr/>
                    <a:lstStyle/>
                    <a:p>
                      <a:pPr marL="0" algn="l" defTabSz="699463" rtl="0" eaLnBrk="1" latinLnBrk="0" hangingPunct="1"/>
                      <a:r>
                        <a:rPr lang="en-US" sz="1800" kern="1200" dirty="0">
                          <a:solidFill>
                            <a:schemeClr val="dk1"/>
                          </a:solidFill>
                          <a:latin typeface="+mn-lt"/>
                          <a:ea typeface="+mn-ea"/>
                          <a:cs typeface="+mn-cs"/>
                        </a:rPr>
                        <a:t>GPU</a:t>
                      </a:r>
                    </a:p>
                  </a:txBody>
                  <a:tcPr/>
                </a:tc>
                <a:tc>
                  <a:txBody>
                    <a:bodyPr/>
                    <a:lstStyle/>
                    <a:p>
                      <a:pPr marL="0" algn="l" defTabSz="699463" rtl="0" eaLnBrk="1" latinLnBrk="0" hangingPunct="1"/>
                      <a:r>
                        <a:rPr lang="en-US" sz="1800" kern="1200" dirty="0">
                          <a:solidFill>
                            <a:srgbClr val="C00000"/>
                          </a:solidFill>
                          <a:latin typeface="+mn-lt"/>
                          <a:ea typeface="+mn-ea"/>
                          <a:cs typeface="+mn-cs"/>
                        </a:rPr>
                        <a:t>280</a:t>
                      </a:r>
                      <a:r>
                        <a:rPr lang="en-US" sz="1800" kern="1200" dirty="0">
                          <a:solidFill>
                            <a:schemeClr val="dk1"/>
                          </a:solidFill>
                          <a:latin typeface="+mn-lt"/>
                          <a:ea typeface="+mn-ea"/>
                          <a:cs typeface="+mn-cs"/>
                        </a:rPr>
                        <a:t> / </a:t>
                      </a:r>
                      <a:r>
                        <a:rPr lang="en-US" altLang="zh-CN" sz="1800" kern="1200" dirty="0">
                          <a:solidFill>
                            <a:srgbClr val="C00000"/>
                          </a:solidFill>
                          <a:latin typeface="+mn-lt"/>
                          <a:ea typeface="+mn-ea"/>
                          <a:cs typeface="+mn-cs"/>
                        </a:rPr>
                        <a:t>280</a:t>
                      </a:r>
                      <a:endParaRPr lang="en-US" sz="1800" kern="1200" dirty="0">
                        <a:solidFill>
                          <a:srgbClr val="C00000"/>
                        </a:solidFill>
                        <a:latin typeface="+mn-lt"/>
                        <a:ea typeface="+mn-ea"/>
                        <a:cs typeface="+mn-cs"/>
                      </a:endParaRPr>
                    </a:p>
                  </a:txBody>
                  <a:tcPr/>
                </a:tc>
                <a:extLst>
                  <a:ext uri="{0D108BD9-81ED-4DB2-BD59-A6C34878D82A}">
                    <a16:rowId xmlns:a16="http://schemas.microsoft.com/office/drawing/2014/main" val="10009"/>
                  </a:ext>
                </a:extLst>
              </a:tr>
              <a:tr h="370840">
                <a:tc>
                  <a:txBody>
                    <a:bodyPr/>
                    <a:lstStyle/>
                    <a:p>
                      <a:r>
                        <a:rPr lang="en-US" sz="1800" dirty="0">
                          <a:solidFill>
                            <a:schemeClr val="bg1"/>
                          </a:solidFill>
                        </a:rPr>
                        <a:t>KV-Direct (</a:t>
                      </a:r>
                      <a:r>
                        <a:rPr lang="zh-CN" altLang="en-US" sz="1800" dirty="0">
                          <a:solidFill>
                            <a:schemeClr val="bg1"/>
                          </a:solidFill>
                        </a:rPr>
                        <a:t>单网卡</a:t>
                      </a:r>
                      <a:r>
                        <a:rPr lang="en-US" sz="1800" dirty="0">
                          <a:solidFill>
                            <a:schemeClr val="bg1"/>
                          </a:solidFill>
                        </a:rPr>
                        <a:t>)</a:t>
                      </a:r>
                    </a:p>
                  </a:txBody>
                  <a:tcPr>
                    <a:solidFill>
                      <a:schemeClr val="tx1"/>
                    </a:solidFill>
                  </a:tcPr>
                </a:tc>
                <a:tc>
                  <a:txBody>
                    <a:bodyPr/>
                    <a:lstStyle/>
                    <a:p>
                      <a:r>
                        <a:rPr lang="en-US" altLang="zh-CN" sz="1800" baseline="0" dirty="0">
                          <a:solidFill>
                            <a:schemeClr val="bg1"/>
                          </a:solidFill>
                        </a:rPr>
                        <a:t>180</a:t>
                      </a:r>
                      <a:r>
                        <a:rPr lang="en-US" sz="1800" baseline="0" dirty="0">
                          <a:solidFill>
                            <a:schemeClr val="bg1"/>
                          </a:solidFill>
                        </a:rPr>
                        <a:t> / 1</a:t>
                      </a:r>
                      <a:r>
                        <a:rPr lang="en-US" altLang="zh-CN" sz="1800" baseline="0" dirty="0">
                          <a:solidFill>
                            <a:schemeClr val="bg1"/>
                          </a:solidFill>
                        </a:rPr>
                        <a:t>14</a:t>
                      </a:r>
                      <a:endParaRPr lang="en-US" sz="1800" dirty="0">
                        <a:solidFill>
                          <a:schemeClr val="bg1"/>
                        </a:solidFill>
                      </a:endParaRPr>
                    </a:p>
                  </a:txBody>
                  <a:tcPr>
                    <a:solidFill>
                      <a:schemeClr val="tx1"/>
                    </a:solidFill>
                  </a:tcPr>
                </a:tc>
                <a:tc>
                  <a:txBody>
                    <a:bodyPr/>
                    <a:lstStyle/>
                    <a:p>
                      <a:r>
                        <a:rPr lang="en-US" sz="1800" dirty="0">
                          <a:solidFill>
                            <a:schemeClr val="bg1"/>
                          </a:solidFill>
                        </a:rPr>
                        <a:t>1487 (5454)</a:t>
                      </a:r>
                      <a:r>
                        <a:rPr lang="en-US" sz="1800" baseline="0" dirty="0">
                          <a:solidFill>
                            <a:schemeClr val="bg1"/>
                          </a:solidFill>
                        </a:rPr>
                        <a:t> / 942 (3454)</a:t>
                      </a:r>
                      <a:endParaRPr lang="en-US" sz="1800" dirty="0">
                        <a:solidFill>
                          <a:schemeClr val="bg1"/>
                        </a:solidFill>
                      </a:endParaRPr>
                    </a:p>
                  </a:txBody>
                  <a:tcPr>
                    <a:solidFill>
                      <a:schemeClr val="tx1"/>
                    </a:solidFill>
                  </a:tcPr>
                </a:tc>
                <a:tc>
                  <a:txBody>
                    <a:bodyPr/>
                    <a:lstStyle/>
                    <a:p>
                      <a:r>
                        <a:rPr lang="zh-CN" altLang="en-US" sz="1800" dirty="0">
                          <a:solidFill>
                            <a:schemeClr val="bg1"/>
                          </a:solidFill>
                        </a:rPr>
                        <a:t>智能网卡</a:t>
                      </a:r>
                      <a:endParaRPr lang="en-US" sz="1800" dirty="0">
                        <a:solidFill>
                          <a:schemeClr val="bg1"/>
                        </a:solidFill>
                      </a:endParaRPr>
                    </a:p>
                  </a:txBody>
                  <a:tcPr>
                    <a:solidFill>
                      <a:schemeClr val="tx1"/>
                    </a:solidFill>
                  </a:tcPr>
                </a:tc>
                <a:tc>
                  <a:txBody>
                    <a:bodyPr/>
                    <a:lstStyle/>
                    <a:p>
                      <a:r>
                        <a:rPr lang="en-US" altLang="zh-CN" sz="1800" dirty="0">
                          <a:solidFill>
                            <a:schemeClr val="bg1"/>
                          </a:solidFill>
                        </a:rPr>
                        <a:t>4.3</a:t>
                      </a:r>
                      <a:r>
                        <a:rPr lang="en-US" sz="1800" dirty="0">
                          <a:solidFill>
                            <a:schemeClr val="bg1"/>
                          </a:solidFill>
                        </a:rPr>
                        <a:t> / </a:t>
                      </a:r>
                      <a:r>
                        <a:rPr lang="en-US" altLang="zh-CN" sz="1800" dirty="0">
                          <a:solidFill>
                            <a:schemeClr val="bg1"/>
                          </a:solidFill>
                        </a:rPr>
                        <a:t>5.</a:t>
                      </a:r>
                      <a:r>
                        <a:rPr lang="en-US" sz="1800" dirty="0">
                          <a:solidFill>
                            <a:schemeClr val="bg1"/>
                          </a:solidFill>
                        </a:rPr>
                        <a:t>4</a:t>
                      </a:r>
                    </a:p>
                  </a:txBody>
                  <a:tcPr>
                    <a:solidFill>
                      <a:schemeClr val="tx1"/>
                    </a:solidFill>
                  </a:tcPr>
                </a:tc>
                <a:extLst>
                  <a:ext uri="{0D108BD9-81ED-4DB2-BD59-A6C34878D82A}">
                    <a16:rowId xmlns:a16="http://schemas.microsoft.com/office/drawing/2014/main" val="10010"/>
                  </a:ext>
                </a:extLst>
              </a:tr>
              <a:tr h="370840">
                <a:tc>
                  <a:txBody>
                    <a:bodyPr/>
                    <a:lstStyle/>
                    <a:p>
                      <a:r>
                        <a:rPr lang="en-US" sz="1800" dirty="0">
                          <a:solidFill>
                            <a:schemeClr val="bg1"/>
                          </a:solidFill>
                        </a:rPr>
                        <a:t>KV-Direct (1</a:t>
                      </a:r>
                      <a:r>
                        <a:rPr lang="en-US" altLang="zh-CN" sz="1800" dirty="0">
                          <a:solidFill>
                            <a:schemeClr val="bg1"/>
                          </a:solidFill>
                        </a:rPr>
                        <a:t>0</a:t>
                      </a:r>
                      <a:r>
                        <a:rPr lang="zh-CN" altLang="en-US" sz="1800" dirty="0">
                          <a:solidFill>
                            <a:schemeClr val="bg1"/>
                          </a:solidFill>
                        </a:rPr>
                        <a:t>网卡</a:t>
                      </a:r>
                      <a:r>
                        <a:rPr lang="en-US" sz="1800" dirty="0">
                          <a:solidFill>
                            <a:schemeClr val="bg1"/>
                          </a:solidFill>
                        </a:rPr>
                        <a:t>)</a:t>
                      </a:r>
                    </a:p>
                  </a:txBody>
                  <a:tcPr>
                    <a:solidFill>
                      <a:schemeClr val="tx1"/>
                    </a:solidFill>
                  </a:tcPr>
                </a:tc>
                <a:tc>
                  <a:txBody>
                    <a:bodyPr/>
                    <a:lstStyle/>
                    <a:p>
                      <a:r>
                        <a:rPr lang="en-US" sz="1800" dirty="0">
                          <a:solidFill>
                            <a:schemeClr val="bg1"/>
                          </a:solidFill>
                        </a:rPr>
                        <a:t>1220 / 610</a:t>
                      </a:r>
                    </a:p>
                  </a:txBody>
                  <a:tcPr>
                    <a:solidFill>
                      <a:schemeClr val="tx1"/>
                    </a:solidFill>
                  </a:tcPr>
                </a:tc>
                <a:tc>
                  <a:txBody>
                    <a:bodyPr/>
                    <a:lstStyle/>
                    <a:p>
                      <a:r>
                        <a:rPr lang="en-US" sz="1800" dirty="0">
                          <a:solidFill>
                            <a:schemeClr val="bg1"/>
                          </a:solidFill>
                        </a:rPr>
                        <a:t>3417 (4518) / 1708 (2259)</a:t>
                      </a:r>
                    </a:p>
                  </a:txBody>
                  <a:tcPr>
                    <a:solidFill>
                      <a:schemeClr val="tx1"/>
                    </a:solidFill>
                  </a:tcPr>
                </a:tc>
                <a:tc>
                  <a:txBody>
                    <a:bodyPr/>
                    <a:lstStyle/>
                    <a:p>
                      <a:r>
                        <a:rPr lang="zh-CN" altLang="en-US" sz="1800" dirty="0">
                          <a:solidFill>
                            <a:schemeClr val="bg1"/>
                          </a:solidFill>
                        </a:rPr>
                        <a:t>智能网卡</a:t>
                      </a:r>
                      <a:endParaRPr lang="en-US" sz="1800" dirty="0">
                        <a:solidFill>
                          <a:schemeClr val="bg1"/>
                        </a:solidFill>
                      </a:endParaRPr>
                    </a:p>
                  </a:txBody>
                  <a:tcPr>
                    <a:solidFill>
                      <a:schemeClr val="tx1"/>
                    </a:solidFill>
                  </a:tcPr>
                </a:tc>
                <a:tc>
                  <a:txBody>
                    <a:bodyPr/>
                    <a:lstStyle/>
                    <a:p>
                      <a:r>
                        <a:rPr lang="en-US" sz="1800" dirty="0">
                          <a:solidFill>
                            <a:schemeClr val="bg1"/>
                          </a:solidFill>
                        </a:rPr>
                        <a:t>4.3 / 5.4</a:t>
                      </a:r>
                    </a:p>
                  </a:txBody>
                  <a:tcPr>
                    <a:solidFill>
                      <a:schemeClr val="tx1"/>
                    </a:solidFill>
                  </a:tcPr>
                </a:tc>
                <a:extLst>
                  <a:ext uri="{0D108BD9-81ED-4DB2-BD59-A6C34878D82A}">
                    <a16:rowId xmlns:a16="http://schemas.microsoft.com/office/drawing/2014/main" val="134401672"/>
                  </a:ext>
                </a:extLst>
              </a:tr>
            </a:tbl>
          </a:graphicData>
        </a:graphic>
      </p:graphicFrame>
      <p:sp>
        <p:nvSpPr>
          <p:cNvPr id="5" name="TextBox 4"/>
          <p:cNvSpPr txBox="1"/>
          <p:nvPr/>
        </p:nvSpPr>
        <p:spPr>
          <a:xfrm>
            <a:off x="259156" y="6414572"/>
            <a:ext cx="8792767" cy="276999"/>
          </a:xfrm>
          <a:prstGeom prst="rect">
            <a:avLst/>
          </a:prstGeom>
          <a:noFill/>
        </p:spPr>
        <p:txBody>
          <a:bodyPr wrap="square" rtlCol="0">
            <a:spAutoFit/>
          </a:bodyPr>
          <a:lstStyle/>
          <a:p>
            <a:r>
              <a:rPr lang="en-US" sz="1200" dirty="0"/>
              <a:t>* </a:t>
            </a:r>
            <a:r>
              <a:rPr lang="zh-CN" altLang="en-US" sz="1200" dirty="0"/>
              <a:t>括号内的功耗指的是网卡的功耗，针对 </a:t>
            </a:r>
            <a:r>
              <a:rPr lang="en-US" altLang="zh-CN" sz="1200" dirty="0"/>
              <a:t>KV-Direct</a:t>
            </a:r>
            <a:r>
              <a:rPr lang="zh-CN" altLang="en-US" sz="1200" dirty="0"/>
              <a:t>、</a:t>
            </a:r>
            <a:r>
              <a:rPr lang="en-US" altLang="zh-CN" sz="1200" dirty="0"/>
              <a:t>FARM </a:t>
            </a:r>
            <a:r>
              <a:rPr lang="zh-CN" altLang="en-US" sz="1200" dirty="0"/>
              <a:t>等绕过服务器端 </a:t>
            </a:r>
            <a:r>
              <a:rPr lang="en-US" altLang="zh-CN" sz="1200" dirty="0"/>
              <a:t>CPU </a:t>
            </a:r>
            <a:r>
              <a:rPr lang="zh-CN" altLang="en-US" sz="1200" dirty="0"/>
              <a:t>的系统。</a:t>
            </a:r>
            <a:endParaRPr lang="en-US" sz="1200" dirty="0"/>
          </a:p>
        </p:txBody>
      </p:sp>
    </p:spTree>
    <p:extLst>
      <p:ext uri="{BB962C8B-B14F-4D97-AF65-F5344CB8AC3E}">
        <p14:creationId xmlns:p14="http://schemas.microsoft.com/office/powerpoint/2010/main" val="267421198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B199626-6C08-C648-9EC1-DC12B9D5708B}"/>
              </a:ext>
            </a:extLst>
          </p:cNvPr>
          <p:cNvSpPr>
            <a:spLocks noGrp="1"/>
          </p:cNvSpPr>
          <p:nvPr>
            <p:ph type="body" sz="quarter" idx="10"/>
          </p:nvPr>
        </p:nvSpPr>
        <p:spPr/>
        <p:txBody>
          <a:bodyPr/>
          <a:lstStyle/>
          <a:p>
            <a:endParaRPr kumimoji="1" lang="zh-CN" altLang="en-US"/>
          </a:p>
        </p:txBody>
      </p:sp>
      <p:sp>
        <p:nvSpPr>
          <p:cNvPr id="3" name="标题 2">
            <a:extLst>
              <a:ext uri="{FF2B5EF4-FFF2-40B4-BE49-F238E27FC236}">
                <a16:creationId xmlns:a16="http://schemas.microsoft.com/office/drawing/2014/main" id="{50BB35F3-2B68-3349-93F3-2C4D27337FCA}"/>
              </a:ext>
            </a:extLst>
          </p:cNvPr>
          <p:cNvSpPr>
            <a:spLocks noGrp="1"/>
          </p:cNvSpPr>
          <p:nvPr>
            <p:ph type="title"/>
          </p:nvPr>
        </p:nvSpPr>
        <p:spPr/>
        <p:txBody>
          <a:bodyPr/>
          <a:lstStyle/>
          <a:p>
            <a:r>
              <a:rPr kumimoji="1" lang="zh-CN" altLang="en-US" dirty="0"/>
              <a:t>数据中心的风冷系统</a:t>
            </a:r>
          </a:p>
        </p:txBody>
      </p:sp>
      <p:pic>
        <p:nvPicPr>
          <p:cNvPr id="6" name="图片 5" descr="图片包含 文字, 地图, 游戏机, 桌子&#10;&#10;描述已自动生成">
            <a:extLst>
              <a:ext uri="{FF2B5EF4-FFF2-40B4-BE49-F238E27FC236}">
                <a16:creationId xmlns:a16="http://schemas.microsoft.com/office/drawing/2014/main" id="{DAD11F82-2261-ED4C-9691-3C5FF0BE632C}"/>
              </a:ext>
            </a:extLst>
          </p:cNvPr>
          <p:cNvPicPr>
            <a:picLocks noChangeAspect="1"/>
          </p:cNvPicPr>
          <p:nvPr/>
        </p:nvPicPr>
        <p:blipFill>
          <a:blip r:embed="rId2"/>
          <a:stretch>
            <a:fillRect/>
          </a:stretch>
        </p:blipFill>
        <p:spPr>
          <a:xfrm>
            <a:off x="40481" y="1731962"/>
            <a:ext cx="9245600" cy="3530600"/>
          </a:xfrm>
          <a:prstGeom prst="rect">
            <a:avLst/>
          </a:prstGeom>
        </p:spPr>
      </p:pic>
    </p:spTree>
    <p:extLst>
      <p:ext uri="{BB962C8B-B14F-4D97-AF65-F5344CB8AC3E}">
        <p14:creationId xmlns:p14="http://schemas.microsoft.com/office/powerpoint/2010/main" val="177122827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itle 2"/>
          <p:cNvSpPr>
            <a:spLocks noGrp="1"/>
          </p:cNvSpPr>
          <p:nvPr>
            <p:ph type="title"/>
          </p:nvPr>
        </p:nvSpPr>
        <p:spPr/>
        <p:txBody>
          <a:bodyPr/>
          <a:lstStyle/>
          <a:p>
            <a:r>
              <a:rPr lang="zh-CN" altLang="en-US" dirty="0"/>
              <a:t>多网卡的性能可扩放性</a:t>
            </a:r>
            <a:endParaRPr lang="en-US" dirty="0"/>
          </a:p>
        </p:txBody>
      </p:sp>
      <p:pic>
        <p:nvPicPr>
          <p:cNvPr id="4" name="Picture 3"/>
          <p:cNvPicPr>
            <a:picLocks noChangeAspect="1"/>
          </p:cNvPicPr>
          <p:nvPr/>
        </p:nvPicPr>
        <p:blipFill>
          <a:blip r:embed="rId3"/>
          <a:stretch>
            <a:fillRect/>
          </a:stretch>
        </p:blipFill>
        <p:spPr>
          <a:xfrm>
            <a:off x="977106" y="1212850"/>
            <a:ext cx="7372350" cy="4333875"/>
          </a:xfrm>
          <a:prstGeom prst="rect">
            <a:avLst/>
          </a:prstGeom>
        </p:spPr>
      </p:pic>
    </p:spTree>
    <p:extLst>
      <p:ext uri="{BB962C8B-B14F-4D97-AF65-F5344CB8AC3E}">
        <p14:creationId xmlns:p14="http://schemas.microsoft.com/office/powerpoint/2010/main" val="143279939"/>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多网卡的性能可扩放性</a:t>
            </a: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287462"/>
            <a:ext cx="9326563" cy="5246192"/>
          </a:xfrm>
          <a:prstGeom prst="rect">
            <a:avLst/>
          </a:prstGeom>
        </p:spPr>
      </p:pic>
      <p:sp>
        <p:nvSpPr>
          <p:cNvPr id="6" name="Rectangle 5"/>
          <p:cNvSpPr/>
          <p:nvPr/>
        </p:nvSpPr>
        <p:spPr bwMode="auto">
          <a:xfrm>
            <a:off x="2224881" y="1744662"/>
            <a:ext cx="5105401" cy="1066800"/>
          </a:xfrm>
          <a:prstGeom prst="rect">
            <a:avLst/>
          </a:prstGeom>
          <a:solidFill>
            <a:schemeClr val="lt1">
              <a:alpha val="8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800" dirty="0">
                <a:solidFill>
                  <a:schemeClr val="tx1">
                    <a:lumMod val="50000"/>
                  </a:schemeClr>
                </a:solidFill>
                <a:ea typeface="Segoe UI" pitchFamily="34" charset="0"/>
                <a:cs typeface="Segoe UI" pitchFamily="34" charset="0"/>
              </a:rPr>
              <a:t>12.2 </a:t>
            </a:r>
            <a:r>
              <a:rPr lang="zh-CN" altLang="en-US" sz="2800" dirty="0">
                <a:solidFill>
                  <a:schemeClr val="tx1">
                    <a:lumMod val="50000"/>
                  </a:schemeClr>
                </a:solidFill>
                <a:ea typeface="Segoe UI" pitchFamily="34" charset="0"/>
                <a:cs typeface="Segoe UI" pitchFamily="34" charset="0"/>
              </a:rPr>
              <a:t>亿次</a:t>
            </a:r>
            <a:r>
              <a:rPr lang="en-US" sz="2800" dirty="0">
                <a:solidFill>
                  <a:schemeClr val="tx1">
                    <a:lumMod val="50000"/>
                  </a:schemeClr>
                </a:solidFill>
                <a:ea typeface="Segoe UI" pitchFamily="34" charset="0"/>
                <a:cs typeface="Segoe UI" pitchFamily="34" charset="0"/>
              </a:rPr>
              <a:t> KV op/s</a:t>
            </a:r>
          </a:p>
          <a:p>
            <a:pPr algn="ctr" defTabSz="932472" fontAlgn="base">
              <a:lnSpc>
                <a:spcPct val="90000"/>
              </a:lnSpc>
              <a:spcBef>
                <a:spcPct val="0"/>
              </a:spcBef>
              <a:spcAft>
                <a:spcPct val="0"/>
              </a:spcAft>
            </a:pPr>
            <a:r>
              <a:rPr lang="en-US" sz="2800" dirty="0">
                <a:solidFill>
                  <a:schemeClr val="tx1">
                    <a:lumMod val="50000"/>
                  </a:schemeClr>
                </a:solidFill>
                <a:ea typeface="Segoe UI" pitchFamily="34" charset="0"/>
                <a:cs typeface="Segoe UI" pitchFamily="34" charset="0"/>
              </a:rPr>
              <a:t>357 </a:t>
            </a:r>
            <a:r>
              <a:rPr lang="zh-CN" altLang="en-US" sz="2800" dirty="0">
                <a:solidFill>
                  <a:schemeClr val="tx1">
                    <a:lumMod val="50000"/>
                  </a:schemeClr>
                </a:solidFill>
                <a:ea typeface="Segoe UI" pitchFamily="34" charset="0"/>
                <a:cs typeface="Segoe UI" pitchFamily="34" charset="0"/>
              </a:rPr>
              <a:t>瓦功耗</a:t>
            </a:r>
            <a:endParaRPr lang="en-US" sz="2800" dirty="0">
              <a:solidFill>
                <a:schemeClr val="tx1">
                  <a:lumMod val="50000"/>
                </a:schemeClr>
              </a:solidFill>
              <a:ea typeface="Segoe UI" pitchFamily="34" charset="0"/>
              <a:cs typeface="Segoe UI" pitchFamily="34" charset="0"/>
            </a:endParaRPr>
          </a:p>
        </p:txBody>
      </p:sp>
    </p:spTree>
    <p:extLst>
      <p:ext uri="{BB962C8B-B14F-4D97-AF65-F5344CB8AC3E}">
        <p14:creationId xmlns:p14="http://schemas.microsoft.com/office/powerpoint/2010/main" val="27382331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KV-Direct </a:t>
            </a:r>
            <a:r>
              <a:rPr lang="zh-CN" altLang="en-US" dirty="0"/>
              <a:t>系统性能</a:t>
            </a:r>
            <a:endParaRPr lang="en-US" dirty="0"/>
          </a:p>
        </p:txBody>
      </p:sp>
      <p:pic>
        <p:nvPicPr>
          <p:cNvPr id="4" name="图片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681" y="1287462"/>
            <a:ext cx="6705600" cy="2517679"/>
          </a:xfrm>
          <a:prstGeom prst="rect">
            <a:avLst/>
          </a:prstGeom>
        </p:spPr>
      </p:pic>
      <p:pic>
        <p:nvPicPr>
          <p:cNvPr id="6" name="图片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70212" y="4411662"/>
            <a:ext cx="2776538" cy="1987331"/>
          </a:xfrm>
          <a:prstGeom prst="rect">
            <a:avLst/>
          </a:prstGeom>
        </p:spPr>
      </p:pic>
      <p:sp>
        <p:nvSpPr>
          <p:cNvPr id="7" name="文本框 6"/>
          <p:cNvSpPr txBox="1"/>
          <p:nvPr/>
        </p:nvSpPr>
        <p:spPr>
          <a:xfrm>
            <a:off x="1539081" y="3649662"/>
            <a:ext cx="2523768"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均匀分布吞吐量</a:t>
            </a:r>
            <a:endParaRPr lang="en-US" sz="2400" dirty="0" err="1">
              <a:gradFill>
                <a:gsLst>
                  <a:gs pos="2917">
                    <a:schemeClr val="tx1"/>
                  </a:gs>
                  <a:gs pos="30000">
                    <a:schemeClr val="tx1"/>
                  </a:gs>
                </a:gsLst>
                <a:lin ang="5400000" scaled="0"/>
              </a:gradFill>
            </a:endParaRPr>
          </a:p>
        </p:txBody>
      </p:sp>
      <p:sp>
        <p:nvSpPr>
          <p:cNvPr id="8" name="文本框 7"/>
          <p:cNvSpPr txBox="1"/>
          <p:nvPr/>
        </p:nvSpPr>
        <p:spPr>
          <a:xfrm>
            <a:off x="4891881" y="3649662"/>
            <a:ext cx="2523768"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长尾分布吞吐量</a:t>
            </a:r>
            <a:endParaRPr lang="en-US" sz="2400" dirty="0" err="1">
              <a:gradFill>
                <a:gsLst>
                  <a:gs pos="2917">
                    <a:schemeClr val="tx1"/>
                  </a:gs>
                  <a:gs pos="30000">
                    <a:schemeClr val="tx1"/>
                  </a:gs>
                </a:gsLst>
                <a:lin ang="5400000" scaled="0"/>
              </a:gradFill>
            </a:endParaRPr>
          </a:p>
        </p:txBody>
      </p:sp>
      <p:sp>
        <p:nvSpPr>
          <p:cNvPr id="9" name="文本框 8"/>
          <p:cNvSpPr txBox="1"/>
          <p:nvPr/>
        </p:nvSpPr>
        <p:spPr>
          <a:xfrm>
            <a:off x="4053681" y="6311647"/>
            <a:ext cx="984885"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延迟</a:t>
            </a:r>
            <a:endParaRPr lang="en-US" sz="2400" dirty="0" err="1">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1080744240"/>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516062"/>
            <a:ext cx="8777288" cy="5336846"/>
          </a:xfrm>
        </p:spPr>
        <p:txBody>
          <a:bodyPr/>
          <a:lstStyle/>
          <a:p>
            <a:r>
              <a:rPr lang="zh-CN" altLang="en-US" dirty="0"/>
              <a:t>背景</a:t>
            </a:r>
            <a:endParaRPr lang="en-US" altLang="zh-CN" dirty="0"/>
          </a:p>
          <a:p>
            <a:pPr marL="342900" indent="-342900">
              <a:buFont typeface="Arial" panose="020B0604020202020204" pitchFamily="34" charset="0"/>
              <a:buChar char="•"/>
            </a:pPr>
            <a:r>
              <a:rPr lang="zh-CN" altLang="en-US" sz="2400" dirty="0">
                <a:solidFill>
                  <a:schemeClr val="tx1">
                    <a:lumMod val="75000"/>
                  </a:schemeClr>
                </a:solidFill>
              </a:rPr>
              <a:t>数据中心</a:t>
            </a:r>
            <a:endParaRPr lang="en-US" altLang="zh-CN" sz="2400" dirty="0">
              <a:solidFill>
                <a:schemeClr val="tx1">
                  <a:lumMod val="75000"/>
                </a:schemeClr>
              </a:solidFill>
            </a:endParaRPr>
          </a:p>
          <a:p>
            <a:pPr marL="342900" indent="-342900">
              <a:buFont typeface="Arial" panose="020B0604020202020204" pitchFamily="34" charset="0"/>
              <a:buChar char="•"/>
            </a:pPr>
            <a:r>
              <a:rPr lang="zh-CN" altLang="en-US" sz="2400" dirty="0">
                <a:solidFill>
                  <a:schemeClr val="tx1">
                    <a:lumMod val="75000"/>
                  </a:schemeClr>
                </a:solidFill>
              </a:rPr>
              <a:t>异构计算</a:t>
            </a:r>
            <a:endParaRPr lang="en-US" altLang="zh-CN" sz="2400" dirty="0">
              <a:solidFill>
                <a:schemeClr val="tx1">
                  <a:lumMod val="75000"/>
                </a:schemeClr>
              </a:solidFill>
            </a:endParaRPr>
          </a:p>
          <a:p>
            <a:r>
              <a:rPr lang="en-US" altLang="zh-CN" dirty="0"/>
              <a:t>FPGA</a:t>
            </a:r>
            <a:r>
              <a:rPr lang="zh-CN" altLang="en-US" dirty="0"/>
              <a:t>在数据中心的应用</a:t>
            </a:r>
            <a:endParaRPr lang="en-US" altLang="zh-CN" dirty="0"/>
          </a:p>
          <a:p>
            <a:pPr marL="342900" indent="-342900">
              <a:lnSpc>
                <a:spcPct val="120000"/>
              </a:lnSpc>
              <a:buFont typeface="Arial" pitchFamily="34" charset="0"/>
              <a:buChar char="•"/>
            </a:pPr>
            <a:r>
              <a:rPr lang="zh-CN" altLang="en-US" sz="2400" dirty="0">
                <a:solidFill>
                  <a:schemeClr val="tx1"/>
                </a:solidFill>
                <a:latin typeface="Segoe UI"/>
              </a:rPr>
              <a:t>云计算基础设施加速</a:t>
            </a:r>
            <a:br>
              <a:rPr lang="en-US" altLang="zh-CN" sz="2400" dirty="0">
                <a:solidFill>
                  <a:schemeClr val="tx1"/>
                </a:solidFill>
                <a:latin typeface="Segoe UI"/>
              </a:rPr>
            </a:br>
            <a:r>
              <a:rPr lang="en-US" altLang="zh-CN" sz="2400" dirty="0">
                <a:solidFill>
                  <a:schemeClr val="tx1"/>
                </a:solidFill>
                <a:latin typeface="Segoe UI"/>
              </a:rPr>
              <a:t>--</a:t>
            </a:r>
            <a:r>
              <a:rPr lang="zh-CN" altLang="en-US" sz="2400" dirty="0">
                <a:solidFill>
                  <a:schemeClr val="tx1"/>
                </a:solidFill>
                <a:latin typeface="Segoe UI"/>
              </a:rPr>
              <a:t>   网络虚拟化加速</a:t>
            </a:r>
            <a:br>
              <a:rPr lang="en-US" altLang="zh-CN" sz="2400" dirty="0">
                <a:solidFill>
                  <a:schemeClr val="tx1"/>
                </a:solidFill>
                <a:latin typeface="Segoe UI"/>
              </a:rPr>
            </a:br>
            <a:r>
              <a:rPr lang="en-US" altLang="zh-CN" sz="2400" dirty="0">
                <a:solidFill>
                  <a:schemeClr val="tx1"/>
                </a:solidFill>
                <a:latin typeface="Segoe UI"/>
              </a:rPr>
              <a:t>--</a:t>
            </a:r>
            <a:r>
              <a:rPr lang="zh-CN" altLang="en-US" sz="2400" dirty="0">
                <a:solidFill>
                  <a:schemeClr val="tx1"/>
                </a:solidFill>
                <a:latin typeface="Segoe UI"/>
              </a:rPr>
              <a:t>   分布式数据结构加速</a:t>
            </a:r>
            <a:endParaRPr lang="en-US" altLang="zh-CN" sz="2400" dirty="0">
              <a:solidFill>
                <a:schemeClr val="tx1"/>
              </a:solidFill>
              <a:latin typeface="Segoe UI"/>
            </a:endParaRPr>
          </a:p>
          <a:p>
            <a:pPr marL="342900" indent="-342900">
              <a:buFont typeface="Arial" pitchFamily="34" charset="0"/>
              <a:buChar char="•"/>
            </a:pPr>
            <a:r>
              <a:rPr lang="zh-CN" altLang="en-US" sz="2400" b="1" dirty="0">
                <a:solidFill>
                  <a:schemeClr val="tx1"/>
                </a:solidFill>
                <a:latin typeface="Segoe UI"/>
              </a:rPr>
              <a:t>客户应用加速</a:t>
            </a:r>
            <a:endParaRPr lang="en-US" altLang="zh-CN" sz="2400" b="1" dirty="0">
              <a:solidFill>
                <a:schemeClr val="tx1"/>
              </a:solidFill>
              <a:latin typeface="Segoe UI"/>
            </a:endParaRPr>
          </a:p>
          <a:p>
            <a:r>
              <a:rPr lang="en-US" altLang="zh-CN" dirty="0"/>
              <a:t>FPGA</a:t>
            </a:r>
            <a:r>
              <a:rPr lang="zh-CN" altLang="en-US" dirty="0"/>
              <a:t>的编程挑战</a:t>
            </a:r>
            <a:endParaRPr lang="en-US" altLang="zh-CN" dirty="0"/>
          </a:p>
          <a:p>
            <a:pPr marL="342900" indent="-342900">
              <a:buFont typeface="Arial" panose="020B0604020202020204" pitchFamily="34" charset="0"/>
              <a:buChar char="•"/>
            </a:pPr>
            <a:r>
              <a:rPr lang="zh-CN" altLang="en-US" sz="2400" dirty="0">
                <a:solidFill>
                  <a:schemeClr val="tx1"/>
                </a:solidFill>
                <a:latin typeface="Segoe UI"/>
              </a:rPr>
              <a:t>高层次综合技术</a:t>
            </a:r>
          </a:p>
          <a:p>
            <a:pPr marL="342900" indent="-342900">
              <a:buFont typeface="Arial" panose="020B0604020202020204" pitchFamily="34" charset="0"/>
              <a:buChar char="•"/>
            </a:pPr>
            <a:r>
              <a:rPr lang="en-US" altLang="zh-CN" sz="2400" dirty="0">
                <a:solidFill>
                  <a:schemeClr val="tx1"/>
                </a:solidFill>
                <a:latin typeface="Segoe UI"/>
              </a:rPr>
              <a:t>10-100-1000</a:t>
            </a:r>
            <a:r>
              <a:rPr lang="zh-CN" altLang="en-US" sz="2400" dirty="0">
                <a:solidFill>
                  <a:schemeClr val="tx1"/>
                </a:solidFill>
                <a:latin typeface="Segoe UI"/>
              </a:rPr>
              <a:t>原则</a:t>
            </a:r>
            <a:endParaRPr lang="en-US" altLang="zh-CN" sz="2400" dirty="0">
              <a:solidFill>
                <a:schemeClr val="tx1"/>
              </a:solidFill>
              <a:latin typeface="Segoe UI"/>
            </a:endParaRPr>
          </a:p>
        </p:txBody>
      </p:sp>
      <p:sp>
        <p:nvSpPr>
          <p:cNvPr id="3" name="Title 2"/>
          <p:cNvSpPr>
            <a:spLocks noGrp="1"/>
          </p:cNvSpPr>
          <p:nvPr>
            <p:ph type="title"/>
          </p:nvPr>
        </p:nvSpPr>
        <p:spPr>
          <a:xfrm>
            <a:off x="274638" y="295277"/>
            <a:ext cx="8351043" cy="992185"/>
          </a:xfrm>
        </p:spPr>
        <p:txBody>
          <a:bodyPr/>
          <a:lstStyle/>
          <a:p>
            <a:r>
              <a:rPr lang="zh-CN" altLang="en-US" dirty="0"/>
              <a:t>提纲</a:t>
            </a:r>
            <a:endParaRPr lang="en-US" dirty="0"/>
          </a:p>
        </p:txBody>
      </p:sp>
    </p:spTree>
    <p:extLst>
      <p:ext uri="{BB962C8B-B14F-4D97-AF65-F5344CB8AC3E}">
        <p14:creationId xmlns:p14="http://schemas.microsoft.com/office/powerpoint/2010/main" val="3896468580"/>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2788CE6-99B6-A140-A3BC-5A4D092D1B11}"/>
              </a:ext>
            </a:extLst>
          </p:cNvPr>
          <p:cNvSpPr>
            <a:spLocks noGrp="1"/>
          </p:cNvSpPr>
          <p:nvPr>
            <p:ph type="body" sz="quarter" idx="10"/>
          </p:nvPr>
        </p:nvSpPr>
        <p:spPr>
          <a:xfrm>
            <a:off x="274638" y="1212850"/>
            <a:ext cx="3626643" cy="4364272"/>
          </a:xfrm>
        </p:spPr>
        <p:txBody>
          <a:bodyPr/>
          <a:lstStyle/>
          <a:p>
            <a:pPr marL="457200" indent="-457200">
              <a:buFont typeface="Arial" panose="020B0604020202020204" pitchFamily="34" charset="0"/>
              <a:buChar char="•"/>
            </a:pPr>
            <a:r>
              <a:rPr kumimoji="1" lang="en-US" altLang="zh-CN" sz="2800" dirty="0">
                <a:solidFill>
                  <a:schemeClr val="tx1"/>
                </a:solidFill>
              </a:rPr>
              <a:t>Amazon</a:t>
            </a:r>
            <a:r>
              <a:rPr kumimoji="1" lang="zh-CN" altLang="en-US" sz="2800" dirty="0">
                <a:solidFill>
                  <a:schemeClr val="tx1"/>
                </a:solidFill>
              </a:rPr>
              <a:t> </a:t>
            </a:r>
            <a:r>
              <a:rPr kumimoji="1" lang="en-US" altLang="zh-CN" sz="2800" dirty="0">
                <a:solidFill>
                  <a:schemeClr val="tx1"/>
                </a:solidFill>
              </a:rPr>
              <a:t>AWS</a:t>
            </a:r>
          </a:p>
          <a:p>
            <a:pPr marL="457200" indent="-457200">
              <a:buFont typeface="Arial" panose="020B0604020202020204" pitchFamily="34" charset="0"/>
              <a:buChar char="•"/>
            </a:pPr>
            <a:r>
              <a:rPr kumimoji="1" lang="en-US" altLang="zh-CN" sz="2800" dirty="0">
                <a:solidFill>
                  <a:schemeClr val="tx1"/>
                </a:solidFill>
              </a:rPr>
              <a:t>Microsoft</a:t>
            </a:r>
            <a:r>
              <a:rPr kumimoji="1" lang="zh-CN" altLang="en-US" sz="2800" dirty="0">
                <a:solidFill>
                  <a:schemeClr val="tx1"/>
                </a:solidFill>
              </a:rPr>
              <a:t> </a:t>
            </a:r>
            <a:r>
              <a:rPr kumimoji="1" lang="en-US" altLang="zh-CN" sz="2800" dirty="0">
                <a:solidFill>
                  <a:schemeClr val="tx1"/>
                </a:solidFill>
              </a:rPr>
              <a:t>Azure</a:t>
            </a:r>
          </a:p>
          <a:p>
            <a:pPr marL="457200" indent="-457200">
              <a:buFont typeface="Arial" panose="020B0604020202020204" pitchFamily="34" charset="0"/>
              <a:buChar char="•"/>
            </a:pPr>
            <a:r>
              <a:rPr kumimoji="1" lang="zh-CN" altLang="en-US" sz="2800" dirty="0">
                <a:solidFill>
                  <a:schemeClr val="tx1"/>
                </a:solidFill>
              </a:rPr>
              <a:t>阿里云</a:t>
            </a:r>
            <a:endParaRPr kumimoji="1" lang="en-US" altLang="zh-CN" sz="2800" dirty="0">
              <a:solidFill>
                <a:schemeClr val="tx1"/>
              </a:solidFill>
            </a:endParaRPr>
          </a:p>
          <a:p>
            <a:pPr marL="457200" indent="-457200">
              <a:buFont typeface="Arial" panose="020B0604020202020204" pitchFamily="34" charset="0"/>
              <a:buChar char="•"/>
            </a:pPr>
            <a:r>
              <a:rPr kumimoji="1" lang="zh-CN" altLang="en-US" sz="2800" dirty="0">
                <a:solidFill>
                  <a:schemeClr val="tx1"/>
                </a:solidFill>
              </a:rPr>
              <a:t>腾讯云</a:t>
            </a:r>
            <a:endParaRPr kumimoji="1" lang="en-US" altLang="zh-CN" sz="2800" dirty="0">
              <a:solidFill>
                <a:schemeClr val="tx1"/>
              </a:solidFill>
            </a:endParaRPr>
          </a:p>
          <a:p>
            <a:pPr marL="457200" indent="-457200">
              <a:buFont typeface="Arial" panose="020B0604020202020204" pitchFamily="34" charset="0"/>
              <a:buChar char="•"/>
            </a:pPr>
            <a:r>
              <a:rPr kumimoji="1" lang="zh-CN" altLang="en-US" sz="2800" dirty="0">
                <a:solidFill>
                  <a:schemeClr val="tx1"/>
                </a:solidFill>
              </a:rPr>
              <a:t>华为云</a:t>
            </a:r>
            <a:endParaRPr kumimoji="1" lang="en-US" altLang="zh-CN" sz="2800" dirty="0">
              <a:solidFill>
                <a:schemeClr val="tx1"/>
              </a:solidFill>
            </a:endParaRPr>
          </a:p>
          <a:p>
            <a:pPr marL="457200" indent="-457200">
              <a:buFont typeface="Arial" panose="020B0604020202020204" pitchFamily="34" charset="0"/>
              <a:buChar char="•"/>
            </a:pPr>
            <a:r>
              <a:rPr kumimoji="1" lang="zh-CN" altLang="en-US" sz="2800" dirty="0">
                <a:solidFill>
                  <a:schemeClr val="tx1"/>
                </a:solidFill>
              </a:rPr>
              <a:t>百度云</a:t>
            </a:r>
            <a:endParaRPr kumimoji="1" lang="en-US" altLang="zh-CN" sz="2800" dirty="0">
              <a:solidFill>
                <a:schemeClr val="tx1"/>
              </a:solidFill>
            </a:endParaRPr>
          </a:p>
          <a:p>
            <a:pPr marL="457200" indent="-457200">
              <a:buFont typeface="Arial" panose="020B0604020202020204" pitchFamily="34" charset="0"/>
              <a:buChar char="•"/>
            </a:pPr>
            <a:r>
              <a:rPr kumimoji="1" lang="zh-CN" altLang="en-US" sz="2800" dirty="0">
                <a:solidFill>
                  <a:schemeClr val="tx1"/>
                </a:solidFill>
              </a:rPr>
              <a:t>美团云</a:t>
            </a:r>
            <a:endParaRPr kumimoji="1" lang="en-US" altLang="zh-CN" sz="2800" dirty="0">
              <a:solidFill>
                <a:schemeClr val="tx1"/>
              </a:solidFill>
            </a:endParaRPr>
          </a:p>
          <a:p>
            <a:pPr marL="457200" indent="-457200">
              <a:buFont typeface="Arial" panose="020B0604020202020204" pitchFamily="34" charset="0"/>
              <a:buChar char="•"/>
            </a:pPr>
            <a:r>
              <a:rPr kumimoji="1" lang="zh-CN" altLang="en-US" sz="2800" dirty="0">
                <a:solidFill>
                  <a:schemeClr val="tx1"/>
                </a:solidFill>
              </a:rPr>
              <a:t>天翼云</a:t>
            </a:r>
            <a:endParaRPr kumimoji="1" lang="en-US" altLang="zh-CN" sz="2800" dirty="0">
              <a:solidFill>
                <a:schemeClr val="tx1"/>
              </a:solidFill>
            </a:endParaRPr>
          </a:p>
          <a:p>
            <a:pPr marL="457200" indent="-457200">
              <a:buFont typeface="Arial" panose="020B0604020202020204" pitchFamily="34" charset="0"/>
              <a:buChar char="•"/>
            </a:pPr>
            <a:r>
              <a:rPr kumimoji="1" lang="en-US" altLang="zh-CN" sz="2800" dirty="0">
                <a:solidFill>
                  <a:schemeClr val="tx1"/>
                </a:solidFill>
              </a:rPr>
              <a:t>……</a:t>
            </a:r>
            <a:endParaRPr kumimoji="1" lang="zh-CN" altLang="en-US" sz="2800" dirty="0">
              <a:solidFill>
                <a:schemeClr val="tx1"/>
              </a:solidFill>
            </a:endParaRPr>
          </a:p>
        </p:txBody>
      </p:sp>
      <p:sp>
        <p:nvSpPr>
          <p:cNvPr id="3" name="标题 2">
            <a:extLst>
              <a:ext uri="{FF2B5EF4-FFF2-40B4-BE49-F238E27FC236}">
                <a16:creationId xmlns:a16="http://schemas.microsoft.com/office/drawing/2014/main" id="{A398488A-68D7-A840-A6EA-373431E48157}"/>
              </a:ext>
            </a:extLst>
          </p:cNvPr>
          <p:cNvSpPr>
            <a:spLocks noGrp="1"/>
          </p:cNvSpPr>
          <p:nvPr>
            <p:ph type="title"/>
          </p:nvPr>
        </p:nvSpPr>
        <p:spPr/>
        <p:txBody>
          <a:bodyPr/>
          <a:lstStyle/>
          <a:p>
            <a:r>
              <a:rPr kumimoji="1" lang="zh-CN" altLang="en-US" dirty="0"/>
              <a:t>公有云的 </a:t>
            </a:r>
            <a:r>
              <a:rPr kumimoji="1" lang="en-US" altLang="zh-CN" dirty="0"/>
              <a:t>FPGA</a:t>
            </a:r>
            <a:r>
              <a:rPr kumimoji="1" lang="zh-CN" altLang="en-US" dirty="0"/>
              <a:t> </a:t>
            </a:r>
            <a:r>
              <a:rPr kumimoji="1" lang="en-US" altLang="zh-CN" dirty="0"/>
              <a:t>as</a:t>
            </a:r>
            <a:r>
              <a:rPr kumimoji="1" lang="zh-CN" altLang="en-US" dirty="0"/>
              <a:t> </a:t>
            </a:r>
            <a:r>
              <a:rPr kumimoji="1" lang="en-US" altLang="zh-CN" dirty="0"/>
              <a:t>a</a:t>
            </a:r>
            <a:r>
              <a:rPr kumimoji="1" lang="zh-CN" altLang="en-US" dirty="0"/>
              <a:t> </a:t>
            </a:r>
            <a:r>
              <a:rPr kumimoji="1" lang="en-US" altLang="zh-CN" dirty="0"/>
              <a:t>Service</a:t>
            </a:r>
            <a:endParaRPr kumimoji="1" lang="zh-CN" altLang="en-US" dirty="0"/>
          </a:p>
        </p:txBody>
      </p:sp>
      <p:sp>
        <p:nvSpPr>
          <p:cNvPr id="4" name="文本占位符 1">
            <a:extLst>
              <a:ext uri="{FF2B5EF4-FFF2-40B4-BE49-F238E27FC236}">
                <a16:creationId xmlns:a16="http://schemas.microsoft.com/office/drawing/2014/main" id="{E7F690E2-66DE-FB4B-990C-9D552B1472E4}"/>
              </a:ext>
            </a:extLst>
          </p:cNvPr>
          <p:cNvSpPr txBox="1">
            <a:spLocks/>
          </p:cNvSpPr>
          <p:nvPr/>
        </p:nvSpPr>
        <p:spPr>
          <a:xfrm>
            <a:off x="4663281" y="1212850"/>
            <a:ext cx="3626643" cy="3890296"/>
          </a:xfrm>
          <a:prstGeom prst="rect">
            <a:avLst/>
          </a:prstGeom>
        </p:spPr>
        <p:txBody>
          <a:bodyPr vert="horz" wrap="square" lIns="164592" tIns="91440" rIns="164592" bIns="91440" rtlCol="0">
            <a:spAutoFit/>
          </a:bodyPr>
          <a:lstStyle>
            <a:lvl1pPr marL="0" marR="0" indent="0" algn="l" defTabSz="699463" rtl="0" eaLnBrk="1" fontAlgn="auto" latinLnBrk="0" hangingPunct="1">
              <a:lnSpc>
                <a:spcPct val="90000"/>
              </a:lnSpc>
              <a:spcBef>
                <a:spcPct val="20000"/>
              </a:spcBef>
              <a:spcAft>
                <a:spcPts val="0"/>
              </a:spcAft>
              <a:buClrTx/>
              <a:buSzPct val="90000"/>
              <a:buFont typeface="Arial" pitchFamily="34" charset="0"/>
              <a:buNone/>
              <a:tabLst/>
              <a:defRPr sz="3600" kern="1200" spc="0" baseline="0">
                <a:gradFill>
                  <a:gsLst>
                    <a:gs pos="1250">
                      <a:schemeClr val="tx2"/>
                    </a:gs>
                    <a:gs pos="99000">
                      <a:schemeClr val="tx2"/>
                    </a:gs>
                  </a:gsLst>
                  <a:lin ang="5400000" scaled="0"/>
                </a:gradFill>
                <a:latin typeface="+mj-lt"/>
                <a:ea typeface="+mn-ea"/>
                <a:cs typeface="+mn-cs"/>
              </a:defRPr>
            </a:lvl1pPr>
            <a:lvl2pPr marL="0" marR="0" indent="0" algn="l" defTabSz="699463"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171427" marR="0" indent="0" algn="l" defTabSz="699463"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342854" marR="0" indent="0" algn="l" defTabSz="699463"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514281" marR="0" indent="0" algn="l" defTabSz="699463"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1923523"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256"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2987"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2720"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457200" indent="-457200">
              <a:buFont typeface="Arial" pitchFamily="34" charset="0"/>
              <a:buChar char="•"/>
            </a:pPr>
            <a:r>
              <a:rPr kumimoji="1" lang="zh-CN" altLang="en-US" sz="2800" dirty="0">
                <a:solidFill>
                  <a:schemeClr val="tx1"/>
                </a:solidFill>
              </a:rPr>
              <a:t>搜索排序</a:t>
            </a:r>
            <a:endParaRPr kumimoji="1" lang="en-US" altLang="zh-CN" sz="2800" dirty="0">
              <a:solidFill>
                <a:schemeClr val="tx1"/>
              </a:solidFill>
            </a:endParaRPr>
          </a:p>
          <a:p>
            <a:pPr marL="457200" indent="-457200">
              <a:buFont typeface="Arial" pitchFamily="34" charset="0"/>
              <a:buChar char="•"/>
            </a:pPr>
            <a:r>
              <a:rPr kumimoji="1" lang="zh-CN" altLang="en-US" sz="2800" dirty="0">
                <a:solidFill>
                  <a:schemeClr val="tx1"/>
                </a:solidFill>
              </a:rPr>
              <a:t>深度学习</a:t>
            </a:r>
            <a:endParaRPr kumimoji="1" lang="en-US" altLang="zh-CN" sz="2800" dirty="0">
              <a:solidFill>
                <a:schemeClr val="tx1"/>
              </a:solidFill>
            </a:endParaRPr>
          </a:p>
          <a:p>
            <a:pPr marL="457200" indent="-457200">
              <a:buFont typeface="Arial" pitchFamily="34" charset="0"/>
              <a:buChar char="•"/>
            </a:pPr>
            <a:r>
              <a:rPr kumimoji="1" lang="zh-CN" altLang="en-US" sz="2800" dirty="0">
                <a:solidFill>
                  <a:schemeClr val="tx1"/>
                </a:solidFill>
              </a:rPr>
              <a:t>压缩</a:t>
            </a:r>
            <a:endParaRPr kumimoji="1" lang="en-US" altLang="zh-CN" sz="2800" dirty="0">
              <a:solidFill>
                <a:schemeClr val="tx1"/>
              </a:solidFill>
            </a:endParaRPr>
          </a:p>
          <a:p>
            <a:pPr marL="457200" indent="-457200">
              <a:buFont typeface="Arial" pitchFamily="34" charset="0"/>
              <a:buChar char="•"/>
            </a:pPr>
            <a:r>
              <a:rPr kumimoji="1" lang="zh-CN" altLang="en-US" sz="2800" dirty="0">
                <a:solidFill>
                  <a:schemeClr val="tx1"/>
                </a:solidFill>
              </a:rPr>
              <a:t>加密</a:t>
            </a:r>
            <a:endParaRPr kumimoji="1" lang="en-US" altLang="zh-CN" sz="2800" dirty="0">
              <a:solidFill>
                <a:schemeClr val="tx1"/>
              </a:solidFill>
            </a:endParaRPr>
          </a:p>
          <a:p>
            <a:pPr marL="457200" indent="-457200">
              <a:buFont typeface="Arial" pitchFamily="34" charset="0"/>
              <a:buChar char="•"/>
            </a:pPr>
            <a:r>
              <a:rPr kumimoji="1" lang="zh-CN" altLang="en-US" sz="2800" dirty="0">
                <a:solidFill>
                  <a:schemeClr val="tx1"/>
                </a:solidFill>
              </a:rPr>
              <a:t>图片处理</a:t>
            </a:r>
            <a:endParaRPr kumimoji="1" lang="en-US" altLang="zh-CN" sz="2800" dirty="0">
              <a:solidFill>
                <a:schemeClr val="tx1"/>
              </a:solidFill>
            </a:endParaRPr>
          </a:p>
          <a:p>
            <a:pPr marL="457200" indent="-457200">
              <a:buFont typeface="Arial" pitchFamily="34" charset="0"/>
              <a:buChar char="•"/>
            </a:pPr>
            <a:r>
              <a:rPr kumimoji="1" lang="zh-CN" altLang="en-US" sz="2800" dirty="0">
                <a:solidFill>
                  <a:schemeClr val="tx1"/>
                </a:solidFill>
              </a:rPr>
              <a:t>视频转码</a:t>
            </a:r>
            <a:endParaRPr kumimoji="1" lang="en-US" altLang="zh-CN" sz="2800" dirty="0">
              <a:solidFill>
                <a:schemeClr val="tx1"/>
              </a:solidFill>
            </a:endParaRPr>
          </a:p>
          <a:p>
            <a:pPr marL="457200" indent="-457200">
              <a:buFont typeface="Arial" pitchFamily="34" charset="0"/>
              <a:buChar char="•"/>
            </a:pPr>
            <a:r>
              <a:rPr kumimoji="1" lang="zh-CN" altLang="en-US" sz="2800" dirty="0">
                <a:solidFill>
                  <a:schemeClr val="tx1"/>
                </a:solidFill>
              </a:rPr>
              <a:t>基因计算</a:t>
            </a:r>
            <a:endParaRPr kumimoji="1" lang="en-US" altLang="zh-CN" sz="2800" dirty="0">
              <a:solidFill>
                <a:schemeClr val="tx1"/>
              </a:solidFill>
            </a:endParaRPr>
          </a:p>
          <a:p>
            <a:pPr marL="457200" indent="-457200">
              <a:buFont typeface="Arial" pitchFamily="34" charset="0"/>
              <a:buChar char="•"/>
            </a:pPr>
            <a:r>
              <a:rPr kumimoji="1" lang="en-US" altLang="zh-CN" sz="2800" dirty="0">
                <a:solidFill>
                  <a:schemeClr val="tx1"/>
                </a:solidFill>
              </a:rPr>
              <a:t>……</a:t>
            </a:r>
            <a:endParaRPr kumimoji="1" lang="zh-CN" altLang="en-US" sz="2800" dirty="0">
              <a:solidFill>
                <a:schemeClr val="tx1"/>
              </a:solidFill>
            </a:endParaRPr>
          </a:p>
        </p:txBody>
      </p:sp>
    </p:spTree>
    <p:extLst>
      <p:ext uri="{BB962C8B-B14F-4D97-AF65-F5344CB8AC3E}">
        <p14:creationId xmlns:p14="http://schemas.microsoft.com/office/powerpoint/2010/main" val="3331201114"/>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16967F0-3209-F546-9329-41D2EC8D1D74}"/>
              </a:ext>
            </a:extLst>
          </p:cNvPr>
          <p:cNvSpPr>
            <a:spLocks noGrp="1"/>
          </p:cNvSpPr>
          <p:nvPr>
            <p:ph type="body" sz="quarter" idx="10"/>
          </p:nvPr>
        </p:nvSpPr>
        <p:spPr/>
        <p:txBody>
          <a:bodyPr/>
          <a:lstStyle/>
          <a:p>
            <a:endParaRPr kumimoji="1" lang="zh-CN" altLang="en-US"/>
          </a:p>
        </p:txBody>
      </p:sp>
      <p:sp>
        <p:nvSpPr>
          <p:cNvPr id="3" name="标题 2">
            <a:extLst>
              <a:ext uri="{FF2B5EF4-FFF2-40B4-BE49-F238E27FC236}">
                <a16:creationId xmlns:a16="http://schemas.microsoft.com/office/drawing/2014/main" id="{E3E8335B-24A3-2D40-9B73-3E579A307202}"/>
              </a:ext>
            </a:extLst>
          </p:cNvPr>
          <p:cNvSpPr>
            <a:spLocks noGrp="1"/>
          </p:cNvSpPr>
          <p:nvPr>
            <p:ph type="title"/>
          </p:nvPr>
        </p:nvSpPr>
        <p:spPr/>
        <p:txBody>
          <a:bodyPr/>
          <a:lstStyle/>
          <a:p>
            <a:r>
              <a:rPr kumimoji="1" lang="en-US" altLang="zh-CN" dirty="0"/>
              <a:t>Bing</a:t>
            </a:r>
            <a:r>
              <a:rPr kumimoji="1" lang="zh-CN" altLang="en-US" dirty="0"/>
              <a:t> 搜索排序加速</a:t>
            </a:r>
          </a:p>
        </p:txBody>
      </p:sp>
      <p:pic>
        <p:nvPicPr>
          <p:cNvPr id="17410" name="Picture 2">
            <a:extLst>
              <a:ext uri="{FF2B5EF4-FFF2-40B4-BE49-F238E27FC236}">
                <a16:creationId xmlns:a16="http://schemas.microsoft.com/office/drawing/2014/main" id="{233BC403-CEF6-7743-8F41-9394A5AFF6C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4637" y="1212850"/>
            <a:ext cx="8122444" cy="5668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777876"/>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CB2FA2D-5009-BA4D-9EC8-69143D008993}"/>
              </a:ext>
            </a:extLst>
          </p:cNvPr>
          <p:cNvSpPr>
            <a:spLocks noGrp="1"/>
          </p:cNvSpPr>
          <p:nvPr>
            <p:ph type="body" sz="quarter" idx="10"/>
          </p:nvPr>
        </p:nvSpPr>
        <p:spPr/>
        <p:txBody>
          <a:bodyPr/>
          <a:lstStyle/>
          <a:p>
            <a:endParaRPr kumimoji="1" lang="zh-CN" altLang="en-US"/>
          </a:p>
        </p:txBody>
      </p:sp>
      <p:sp>
        <p:nvSpPr>
          <p:cNvPr id="3" name="标题 2">
            <a:extLst>
              <a:ext uri="{FF2B5EF4-FFF2-40B4-BE49-F238E27FC236}">
                <a16:creationId xmlns:a16="http://schemas.microsoft.com/office/drawing/2014/main" id="{F0D57CD3-132F-C44B-BF64-5CD39A42A544}"/>
              </a:ext>
            </a:extLst>
          </p:cNvPr>
          <p:cNvSpPr>
            <a:spLocks noGrp="1"/>
          </p:cNvSpPr>
          <p:nvPr>
            <p:ph type="title"/>
          </p:nvPr>
        </p:nvSpPr>
        <p:spPr/>
        <p:txBody>
          <a:bodyPr/>
          <a:lstStyle/>
          <a:p>
            <a:r>
              <a:rPr kumimoji="1" lang="en-US" altLang="zh-CN" dirty="0"/>
              <a:t>Bing</a:t>
            </a:r>
            <a:r>
              <a:rPr kumimoji="1" lang="zh-CN" altLang="en-US" dirty="0"/>
              <a:t> 搜索排序加速</a:t>
            </a:r>
          </a:p>
        </p:txBody>
      </p:sp>
      <p:pic>
        <p:nvPicPr>
          <p:cNvPr id="18434" name="Picture 2">
            <a:extLst>
              <a:ext uri="{FF2B5EF4-FFF2-40B4-BE49-F238E27FC236}">
                <a16:creationId xmlns:a16="http://schemas.microsoft.com/office/drawing/2014/main" id="{17646275-40C6-744A-9924-97DDF116541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4637" y="2130425"/>
            <a:ext cx="4593787" cy="3043237"/>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a:extLst>
              <a:ext uri="{FF2B5EF4-FFF2-40B4-BE49-F238E27FC236}">
                <a16:creationId xmlns:a16="http://schemas.microsoft.com/office/drawing/2014/main" id="{AED12231-77C2-DF44-9F9F-24EEE5F8D10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8328" y="2200274"/>
            <a:ext cx="4529774" cy="3043236"/>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1C220FF3-227E-5D44-97EF-E6191D4B3CC7}"/>
              </a:ext>
            </a:extLst>
          </p:cNvPr>
          <p:cNvSpPr txBox="1"/>
          <p:nvPr/>
        </p:nvSpPr>
        <p:spPr>
          <a:xfrm>
            <a:off x="1615281" y="5243510"/>
            <a:ext cx="2164695" cy="926407"/>
          </a:xfrm>
          <a:prstGeom prst="rect">
            <a:avLst/>
          </a:prstGeom>
          <a:noFill/>
        </p:spPr>
        <p:txBody>
          <a:bodyPr wrap="none" lIns="182880" tIns="146304" rIns="182880" bIns="146304" rtlCol="0">
            <a:spAutoFit/>
          </a:bodyPr>
          <a:lstStyle/>
          <a:p>
            <a:pPr>
              <a:lnSpc>
                <a:spcPct val="90000"/>
              </a:lnSpc>
              <a:spcAft>
                <a:spcPts val="600"/>
              </a:spcAft>
            </a:pPr>
            <a:r>
              <a:rPr kumimoji="1" lang="zh-CN" altLang="en-US" sz="2000" dirty="0">
                <a:gradFill>
                  <a:gsLst>
                    <a:gs pos="2917">
                      <a:schemeClr val="tx1"/>
                    </a:gs>
                    <a:gs pos="30000">
                      <a:schemeClr val="tx1"/>
                    </a:gs>
                  </a:gsLst>
                  <a:lin ang="5400000" scaled="0"/>
                </a:gradFill>
              </a:rPr>
              <a:t>提高延迟稳定性</a:t>
            </a:r>
            <a:endParaRPr kumimoji="1" lang="en-US" altLang="zh-CN" sz="2000" dirty="0">
              <a:gradFill>
                <a:gsLst>
                  <a:gs pos="2917">
                    <a:schemeClr val="tx1"/>
                  </a:gs>
                  <a:gs pos="30000">
                    <a:schemeClr val="tx1"/>
                  </a:gs>
                </a:gsLst>
                <a:lin ang="5400000" scaled="0"/>
              </a:gradFill>
            </a:endParaRPr>
          </a:p>
          <a:p>
            <a:pPr>
              <a:lnSpc>
                <a:spcPct val="90000"/>
              </a:lnSpc>
              <a:spcAft>
                <a:spcPts val="600"/>
              </a:spcAft>
            </a:pPr>
            <a:r>
              <a:rPr kumimoji="1" lang="zh-CN" altLang="en-US" sz="2000" dirty="0">
                <a:gradFill>
                  <a:gsLst>
                    <a:gs pos="2917">
                      <a:schemeClr val="tx1"/>
                    </a:gs>
                    <a:gs pos="30000">
                      <a:schemeClr val="tx1"/>
                    </a:gs>
                  </a:gsLst>
                  <a:lin ang="5400000" scaled="0"/>
                </a:gradFill>
              </a:rPr>
              <a:t>（降低尾延迟）</a:t>
            </a:r>
          </a:p>
        </p:txBody>
      </p:sp>
      <p:sp>
        <p:nvSpPr>
          <p:cNvPr id="7" name="文本框 6">
            <a:extLst>
              <a:ext uri="{FF2B5EF4-FFF2-40B4-BE49-F238E27FC236}">
                <a16:creationId xmlns:a16="http://schemas.microsoft.com/office/drawing/2014/main" id="{C744CF8E-D63A-FA44-8D07-B326B8A47BB2}"/>
              </a:ext>
            </a:extLst>
          </p:cNvPr>
          <p:cNvSpPr txBox="1"/>
          <p:nvPr/>
        </p:nvSpPr>
        <p:spPr>
          <a:xfrm>
            <a:off x="6263481" y="5243509"/>
            <a:ext cx="2421176" cy="926407"/>
          </a:xfrm>
          <a:prstGeom prst="rect">
            <a:avLst/>
          </a:prstGeom>
          <a:noFill/>
        </p:spPr>
        <p:txBody>
          <a:bodyPr wrap="none" lIns="182880" tIns="146304" rIns="182880" bIns="146304" rtlCol="0">
            <a:spAutoFit/>
          </a:bodyPr>
          <a:lstStyle/>
          <a:p>
            <a:pPr>
              <a:lnSpc>
                <a:spcPct val="90000"/>
              </a:lnSpc>
              <a:spcAft>
                <a:spcPts val="600"/>
              </a:spcAft>
            </a:pPr>
            <a:r>
              <a:rPr kumimoji="1" lang="zh-CN" altLang="en-US" sz="2000" dirty="0">
                <a:gradFill>
                  <a:gsLst>
                    <a:gs pos="2917">
                      <a:schemeClr val="tx1"/>
                    </a:gs>
                    <a:gs pos="30000">
                      <a:schemeClr val="tx1"/>
                    </a:gs>
                  </a:gsLst>
                  <a:lin ang="5400000" scaled="0"/>
                </a:gradFill>
              </a:rPr>
              <a:t>本地和远程 </a:t>
            </a:r>
            <a:r>
              <a:rPr kumimoji="1" lang="en-US" altLang="zh-CN" sz="2000" dirty="0">
                <a:gradFill>
                  <a:gsLst>
                    <a:gs pos="2917">
                      <a:schemeClr val="tx1"/>
                    </a:gs>
                    <a:gs pos="30000">
                      <a:schemeClr val="tx1"/>
                    </a:gs>
                  </a:gsLst>
                  <a:lin ang="5400000" scaled="0"/>
                </a:gradFill>
              </a:rPr>
              <a:t>FPGA</a:t>
            </a:r>
          </a:p>
          <a:p>
            <a:pPr>
              <a:lnSpc>
                <a:spcPct val="90000"/>
              </a:lnSpc>
              <a:spcAft>
                <a:spcPts val="600"/>
              </a:spcAft>
            </a:pPr>
            <a:r>
              <a:rPr kumimoji="1" lang="zh-CN" altLang="en-US" sz="2000" dirty="0">
                <a:gradFill>
                  <a:gsLst>
                    <a:gs pos="2917">
                      <a:schemeClr val="tx1"/>
                    </a:gs>
                    <a:gs pos="30000">
                      <a:schemeClr val="tx1"/>
                    </a:gs>
                  </a:gsLst>
                  <a:lin ang="5400000" scaled="0"/>
                </a:gradFill>
              </a:rPr>
              <a:t>均可降低平均延迟</a:t>
            </a:r>
          </a:p>
        </p:txBody>
      </p:sp>
    </p:spTree>
    <p:extLst>
      <p:ext uri="{BB962C8B-B14F-4D97-AF65-F5344CB8AC3E}">
        <p14:creationId xmlns:p14="http://schemas.microsoft.com/office/powerpoint/2010/main" val="423119045"/>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225464F-BE91-884C-BFE1-DD1F9F1096BC}"/>
              </a:ext>
            </a:extLst>
          </p:cNvPr>
          <p:cNvSpPr>
            <a:spLocks noGrp="1"/>
          </p:cNvSpPr>
          <p:nvPr>
            <p:ph type="title"/>
          </p:nvPr>
        </p:nvSpPr>
        <p:spPr/>
        <p:txBody>
          <a:bodyPr/>
          <a:lstStyle/>
          <a:p>
            <a:r>
              <a:rPr kumimoji="1" lang="en-US" altLang="zh-CN" dirty="0"/>
              <a:t>FPGA</a:t>
            </a:r>
            <a:r>
              <a:rPr kumimoji="1" lang="zh-CN" altLang="en-US" dirty="0"/>
              <a:t>在</a:t>
            </a:r>
            <a:r>
              <a:rPr kumimoji="1" lang="en-US" altLang="zh-CN" dirty="0"/>
              <a:t>DNN</a:t>
            </a:r>
            <a:r>
              <a:rPr kumimoji="1" lang="zh-CN" altLang="en-US" dirty="0"/>
              <a:t>的竞争力：量化、稀疏</a:t>
            </a:r>
          </a:p>
        </p:txBody>
      </p:sp>
      <p:pic>
        <p:nvPicPr>
          <p:cNvPr id="4" name="图片 3">
            <a:extLst>
              <a:ext uri="{FF2B5EF4-FFF2-40B4-BE49-F238E27FC236}">
                <a16:creationId xmlns:a16="http://schemas.microsoft.com/office/drawing/2014/main" id="{71484B38-FF51-C94F-B154-C45F1A44F182}"/>
              </a:ext>
            </a:extLst>
          </p:cNvPr>
          <p:cNvPicPr>
            <a:picLocks noChangeAspect="1"/>
          </p:cNvPicPr>
          <p:nvPr/>
        </p:nvPicPr>
        <p:blipFill>
          <a:blip r:embed="rId2"/>
          <a:stretch>
            <a:fillRect/>
          </a:stretch>
        </p:blipFill>
        <p:spPr>
          <a:xfrm>
            <a:off x="300605" y="1121453"/>
            <a:ext cx="8839200" cy="5613400"/>
          </a:xfrm>
          <a:prstGeom prst="rect">
            <a:avLst/>
          </a:prstGeom>
        </p:spPr>
      </p:pic>
    </p:spTree>
    <p:extLst>
      <p:ext uri="{BB962C8B-B14F-4D97-AF65-F5344CB8AC3E}">
        <p14:creationId xmlns:p14="http://schemas.microsoft.com/office/powerpoint/2010/main" val="571731378"/>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DEA913A-EC93-164C-AE1B-97B0C0FA69C8}"/>
              </a:ext>
            </a:extLst>
          </p:cNvPr>
          <p:cNvSpPr>
            <a:spLocks noGrp="1"/>
          </p:cNvSpPr>
          <p:nvPr>
            <p:ph type="title"/>
          </p:nvPr>
        </p:nvSpPr>
        <p:spPr/>
        <p:txBody>
          <a:bodyPr/>
          <a:lstStyle/>
          <a:p>
            <a:r>
              <a:rPr kumimoji="1" lang="en-US" altLang="zh-CN" dirty="0"/>
              <a:t>FPGA</a:t>
            </a:r>
            <a:r>
              <a:rPr kumimoji="1" lang="zh-CN" altLang="en-US" dirty="0"/>
              <a:t>在</a:t>
            </a:r>
            <a:r>
              <a:rPr kumimoji="1" lang="en-US" altLang="zh-CN" dirty="0"/>
              <a:t>DNN</a:t>
            </a:r>
            <a:r>
              <a:rPr kumimoji="1" lang="zh-CN" altLang="en-US" dirty="0"/>
              <a:t>的竞争力：量化、稀疏</a:t>
            </a:r>
          </a:p>
        </p:txBody>
      </p:sp>
      <p:pic>
        <p:nvPicPr>
          <p:cNvPr id="4" name="图片 3">
            <a:extLst>
              <a:ext uri="{FF2B5EF4-FFF2-40B4-BE49-F238E27FC236}">
                <a16:creationId xmlns:a16="http://schemas.microsoft.com/office/drawing/2014/main" id="{7945BE5D-358B-164F-90B3-0BD1B580717E}"/>
              </a:ext>
            </a:extLst>
          </p:cNvPr>
          <p:cNvPicPr>
            <a:picLocks noChangeAspect="1"/>
          </p:cNvPicPr>
          <p:nvPr/>
        </p:nvPicPr>
        <p:blipFill>
          <a:blip r:embed="rId2"/>
          <a:stretch>
            <a:fillRect/>
          </a:stretch>
        </p:blipFill>
        <p:spPr>
          <a:xfrm>
            <a:off x="427831" y="1401762"/>
            <a:ext cx="8470900" cy="4191000"/>
          </a:xfrm>
          <a:prstGeom prst="rect">
            <a:avLst/>
          </a:prstGeom>
        </p:spPr>
      </p:pic>
    </p:spTree>
    <p:extLst>
      <p:ext uri="{BB962C8B-B14F-4D97-AF65-F5344CB8AC3E}">
        <p14:creationId xmlns:p14="http://schemas.microsoft.com/office/powerpoint/2010/main" val="420802374"/>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17E5A3B-8D87-FC49-BC71-EAB77BE1B6CC}"/>
              </a:ext>
            </a:extLst>
          </p:cNvPr>
          <p:cNvSpPr>
            <a:spLocks noGrp="1"/>
          </p:cNvSpPr>
          <p:nvPr>
            <p:ph type="body" sz="quarter" idx="10"/>
          </p:nvPr>
        </p:nvSpPr>
        <p:spPr>
          <a:xfrm>
            <a:off x="274638" y="1212850"/>
            <a:ext cx="8777288" cy="683264"/>
          </a:xfrm>
        </p:spPr>
        <p:txBody>
          <a:bodyPr/>
          <a:lstStyle/>
          <a:p>
            <a:r>
              <a:rPr kumimoji="1" lang="en-US" altLang="zh-CN" dirty="0"/>
              <a:t>FPGA</a:t>
            </a:r>
            <a:r>
              <a:rPr kumimoji="1" lang="zh-CN" altLang="en-US" dirty="0"/>
              <a:t> 联接 </a:t>
            </a:r>
            <a:r>
              <a:rPr kumimoji="1" lang="en-US" altLang="zh-CN" dirty="0"/>
              <a:t>CPU</a:t>
            </a:r>
            <a:r>
              <a:rPr kumimoji="1" lang="zh-CN" altLang="en-US" dirty="0"/>
              <a:t>、网络、异构加速器</a:t>
            </a:r>
          </a:p>
        </p:txBody>
      </p:sp>
      <p:sp>
        <p:nvSpPr>
          <p:cNvPr id="3" name="标题 2">
            <a:extLst>
              <a:ext uri="{FF2B5EF4-FFF2-40B4-BE49-F238E27FC236}">
                <a16:creationId xmlns:a16="http://schemas.microsoft.com/office/drawing/2014/main" id="{EB210B5D-BBFA-6444-89E9-433A33E5D6B6}"/>
              </a:ext>
            </a:extLst>
          </p:cNvPr>
          <p:cNvSpPr>
            <a:spLocks noGrp="1"/>
          </p:cNvSpPr>
          <p:nvPr>
            <p:ph type="title"/>
          </p:nvPr>
        </p:nvSpPr>
        <p:spPr/>
        <p:txBody>
          <a:bodyPr/>
          <a:lstStyle/>
          <a:p>
            <a:r>
              <a:rPr kumimoji="1" lang="zh-CN" altLang="en-US" dirty="0"/>
              <a:t>以 </a:t>
            </a:r>
            <a:r>
              <a:rPr kumimoji="1" lang="en-US" altLang="zh-CN" dirty="0"/>
              <a:t>FPGA</a:t>
            </a:r>
            <a:r>
              <a:rPr kumimoji="1" lang="zh-CN" altLang="en-US" dirty="0"/>
              <a:t> 为中枢的异构加速引擎</a:t>
            </a:r>
          </a:p>
        </p:txBody>
      </p:sp>
      <p:pic>
        <p:nvPicPr>
          <p:cNvPr id="6" name="图片 5" descr="手机屏幕截图&#10;&#10;描述已自动生成">
            <a:extLst>
              <a:ext uri="{FF2B5EF4-FFF2-40B4-BE49-F238E27FC236}">
                <a16:creationId xmlns:a16="http://schemas.microsoft.com/office/drawing/2014/main" id="{AE0E43E0-585B-1A48-AA5C-123B7B95C0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440" y="2131117"/>
            <a:ext cx="8823485" cy="3335338"/>
          </a:xfrm>
          <a:prstGeom prst="rect">
            <a:avLst/>
          </a:prstGeom>
        </p:spPr>
      </p:pic>
      <p:sp>
        <p:nvSpPr>
          <p:cNvPr id="7" name="文本框 6">
            <a:extLst>
              <a:ext uri="{FF2B5EF4-FFF2-40B4-BE49-F238E27FC236}">
                <a16:creationId xmlns:a16="http://schemas.microsoft.com/office/drawing/2014/main" id="{4F3E079A-B42F-5244-980C-0CD700B6DA9B}"/>
              </a:ext>
            </a:extLst>
          </p:cNvPr>
          <p:cNvSpPr txBox="1"/>
          <p:nvPr/>
        </p:nvSpPr>
        <p:spPr>
          <a:xfrm>
            <a:off x="777081" y="5466455"/>
            <a:ext cx="3240311" cy="926407"/>
          </a:xfrm>
          <a:prstGeom prst="rect">
            <a:avLst/>
          </a:prstGeom>
          <a:noFill/>
        </p:spPr>
        <p:txBody>
          <a:bodyPr wrap="none" lIns="182880" tIns="146304" rIns="182880" bIns="146304" rtlCol="0">
            <a:spAutoFit/>
          </a:bodyPr>
          <a:lstStyle/>
          <a:p>
            <a:pPr>
              <a:lnSpc>
                <a:spcPct val="90000"/>
              </a:lnSpc>
              <a:spcAft>
                <a:spcPts val="600"/>
              </a:spcAft>
            </a:pPr>
            <a:r>
              <a:rPr kumimoji="1" lang="zh-CN" altLang="en-US" sz="2000" dirty="0">
                <a:gradFill>
                  <a:gsLst>
                    <a:gs pos="2917">
                      <a:schemeClr val="tx1"/>
                    </a:gs>
                    <a:gs pos="30000">
                      <a:schemeClr val="tx1"/>
                    </a:gs>
                  </a:gsLst>
                  <a:lin ang="5400000" scaled="0"/>
                </a:gradFill>
              </a:rPr>
              <a:t>现有 </a:t>
            </a:r>
            <a:r>
              <a:rPr kumimoji="1" lang="en-US" altLang="zh-CN" sz="2000" dirty="0">
                <a:gradFill>
                  <a:gsLst>
                    <a:gs pos="2917">
                      <a:schemeClr val="tx1"/>
                    </a:gs>
                    <a:gs pos="30000">
                      <a:schemeClr val="tx1"/>
                    </a:gs>
                  </a:gsLst>
                  <a:lin ang="5400000" scaled="0"/>
                </a:gradFill>
              </a:rPr>
              <a:t>FPGA</a:t>
            </a:r>
            <a:r>
              <a:rPr kumimoji="1" lang="zh-CN" altLang="en-US" sz="2000" dirty="0">
                <a:gradFill>
                  <a:gsLst>
                    <a:gs pos="2917">
                      <a:schemeClr val="tx1"/>
                    </a:gs>
                    <a:gs pos="30000">
                      <a:schemeClr val="tx1"/>
                    </a:gs>
                  </a:gsLst>
                  <a:lin ang="5400000" scaled="0"/>
                </a:gradFill>
              </a:rPr>
              <a:t> 架构</a:t>
            </a:r>
            <a:endParaRPr kumimoji="1" lang="en-US" altLang="zh-CN" sz="2000" dirty="0">
              <a:gradFill>
                <a:gsLst>
                  <a:gs pos="2917">
                    <a:schemeClr val="tx1"/>
                  </a:gs>
                  <a:gs pos="30000">
                    <a:schemeClr val="tx1"/>
                  </a:gs>
                </a:gsLst>
                <a:lin ang="5400000" scaled="0"/>
              </a:gradFill>
            </a:endParaRPr>
          </a:p>
          <a:p>
            <a:pPr>
              <a:lnSpc>
                <a:spcPct val="90000"/>
              </a:lnSpc>
              <a:spcAft>
                <a:spcPts val="600"/>
              </a:spcAft>
            </a:pPr>
            <a:r>
              <a:rPr kumimoji="1" lang="zh-CN" altLang="en-US" sz="2000" dirty="0">
                <a:gradFill>
                  <a:gsLst>
                    <a:gs pos="2917">
                      <a:schemeClr val="tx1"/>
                    </a:gs>
                    <a:gs pos="30000">
                      <a:schemeClr val="tx1"/>
                    </a:gs>
                  </a:gsLst>
                  <a:lin ang="5400000" scaled="0"/>
                </a:gradFill>
              </a:rPr>
              <a:t>（仅有</a:t>
            </a:r>
            <a:r>
              <a:rPr kumimoji="1" lang="en-US" altLang="zh-CN" sz="2000" dirty="0">
                <a:gradFill>
                  <a:gsLst>
                    <a:gs pos="2917">
                      <a:schemeClr val="tx1"/>
                    </a:gs>
                    <a:gs pos="30000">
                      <a:schemeClr val="tx1"/>
                    </a:gs>
                  </a:gsLst>
                  <a:lin ang="5400000" scaled="0"/>
                </a:gradFill>
              </a:rPr>
              <a:t>FPGA</a:t>
            </a:r>
            <a:r>
              <a:rPr kumimoji="1" lang="zh-CN" altLang="en-US" sz="2000" dirty="0">
                <a:gradFill>
                  <a:gsLst>
                    <a:gs pos="2917">
                      <a:schemeClr val="tx1"/>
                    </a:gs>
                    <a:gs pos="30000">
                      <a:schemeClr val="tx1"/>
                    </a:gs>
                  </a:gsLst>
                  <a:lin ang="5400000" scaled="0"/>
                </a:gradFill>
              </a:rPr>
              <a:t>一种加速器）</a:t>
            </a:r>
          </a:p>
        </p:txBody>
      </p:sp>
      <p:sp>
        <p:nvSpPr>
          <p:cNvPr id="8" name="文本框 7">
            <a:extLst>
              <a:ext uri="{FF2B5EF4-FFF2-40B4-BE49-F238E27FC236}">
                <a16:creationId xmlns:a16="http://schemas.microsoft.com/office/drawing/2014/main" id="{B003921F-9267-3641-B03A-1E01A0ECF11A}"/>
              </a:ext>
            </a:extLst>
          </p:cNvPr>
          <p:cNvSpPr txBox="1"/>
          <p:nvPr/>
        </p:nvSpPr>
        <p:spPr>
          <a:xfrm>
            <a:off x="5501481" y="5466455"/>
            <a:ext cx="2696892" cy="926407"/>
          </a:xfrm>
          <a:prstGeom prst="rect">
            <a:avLst/>
          </a:prstGeom>
          <a:noFill/>
        </p:spPr>
        <p:txBody>
          <a:bodyPr wrap="none" lIns="182880" tIns="146304" rIns="182880" bIns="146304" rtlCol="0">
            <a:spAutoFit/>
          </a:bodyPr>
          <a:lstStyle/>
          <a:p>
            <a:pPr>
              <a:lnSpc>
                <a:spcPct val="90000"/>
              </a:lnSpc>
              <a:spcAft>
                <a:spcPts val="600"/>
              </a:spcAft>
            </a:pPr>
            <a:r>
              <a:rPr kumimoji="1" lang="en-US" altLang="zh-CN" sz="2000" dirty="0">
                <a:gradFill>
                  <a:gsLst>
                    <a:gs pos="2917">
                      <a:schemeClr val="tx1"/>
                    </a:gs>
                    <a:gs pos="30000">
                      <a:schemeClr val="tx1"/>
                    </a:gs>
                  </a:gsLst>
                  <a:lin ang="5400000" scaled="0"/>
                </a:gradFill>
              </a:rPr>
              <a:t>FPGA</a:t>
            </a:r>
            <a:r>
              <a:rPr kumimoji="1" lang="zh-CN" altLang="en-US" sz="2000" dirty="0">
                <a:gradFill>
                  <a:gsLst>
                    <a:gs pos="2917">
                      <a:schemeClr val="tx1"/>
                    </a:gs>
                    <a:gs pos="30000">
                      <a:schemeClr val="tx1"/>
                    </a:gs>
                  </a:gsLst>
                  <a:lin ang="5400000" scaled="0"/>
                </a:gradFill>
              </a:rPr>
              <a:t> </a:t>
            </a:r>
            <a:r>
              <a:rPr kumimoji="1" lang="en-US" altLang="zh-CN" sz="2000" dirty="0">
                <a:gradFill>
                  <a:gsLst>
                    <a:gs pos="2917">
                      <a:schemeClr val="tx1"/>
                    </a:gs>
                    <a:gs pos="30000">
                      <a:schemeClr val="tx1"/>
                    </a:gs>
                  </a:gsLst>
                  <a:lin ang="5400000" scaled="0"/>
                </a:gradFill>
              </a:rPr>
              <a:t>SoC</a:t>
            </a:r>
            <a:r>
              <a:rPr kumimoji="1" lang="zh-CN" altLang="en-US" sz="2000" dirty="0">
                <a:gradFill>
                  <a:gsLst>
                    <a:gs pos="2917">
                      <a:schemeClr val="tx1"/>
                    </a:gs>
                    <a:gs pos="30000">
                      <a:schemeClr val="tx1"/>
                    </a:gs>
                  </a:gsLst>
                  <a:lin ang="5400000" scaled="0"/>
                </a:gradFill>
              </a:rPr>
              <a:t> 架构</a:t>
            </a:r>
            <a:endParaRPr kumimoji="1" lang="en-US" altLang="zh-CN" sz="2000" dirty="0">
              <a:gradFill>
                <a:gsLst>
                  <a:gs pos="2917">
                    <a:schemeClr val="tx1"/>
                  </a:gs>
                  <a:gs pos="30000">
                    <a:schemeClr val="tx1"/>
                  </a:gs>
                </a:gsLst>
                <a:lin ang="5400000" scaled="0"/>
              </a:gradFill>
            </a:endParaRPr>
          </a:p>
          <a:p>
            <a:pPr>
              <a:lnSpc>
                <a:spcPct val="90000"/>
              </a:lnSpc>
              <a:spcAft>
                <a:spcPts val="600"/>
              </a:spcAft>
            </a:pPr>
            <a:r>
              <a:rPr kumimoji="1" lang="zh-CN" altLang="en-US" sz="2000" dirty="0">
                <a:gradFill>
                  <a:gsLst>
                    <a:gs pos="2917">
                      <a:schemeClr val="tx1"/>
                    </a:gs>
                    <a:gs pos="30000">
                      <a:schemeClr val="tx1"/>
                    </a:gs>
                  </a:gsLst>
                  <a:lin ang="5400000" scaled="0"/>
                </a:gradFill>
              </a:rPr>
              <a:t>（集成多种加速器）</a:t>
            </a:r>
          </a:p>
        </p:txBody>
      </p:sp>
    </p:spTree>
    <p:extLst>
      <p:ext uri="{BB962C8B-B14F-4D97-AF65-F5344CB8AC3E}">
        <p14:creationId xmlns:p14="http://schemas.microsoft.com/office/powerpoint/2010/main" val="20829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E258114-8336-FC46-ABDB-D198567F2FC0}"/>
              </a:ext>
            </a:extLst>
          </p:cNvPr>
          <p:cNvSpPr>
            <a:spLocks noGrp="1"/>
          </p:cNvSpPr>
          <p:nvPr>
            <p:ph type="body" sz="quarter" idx="10"/>
          </p:nvPr>
        </p:nvSpPr>
        <p:spPr/>
        <p:txBody>
          <a:bodyPr/>
          <a:lstStyle/>
          <a:p>
            <a:endParaRPr kumimoji="1" lang="zh-CN" altLang="en-US"/>
          </a:p>
        </p:txBody>
      </p:sp>
      <p:sp>
        <p:nvSpPr>
          <p:cNvPr id="3" name="标题 2">
            <a:extLst>
              <a:ext uri="{FF2B5EF4-FFF2-40B4-BE49-F238E27FC236}">
                <a16:creationId xmlns:a16="http://schemas.microsoft.com/office/drawing/2014/main" id="{AA094250-5642-3C42-8B48-02BE8737117B}"/>
              </a:ext>
            </a:extLst>
          </p:cNvPr>
          <p:cNvSpPr>
            <a:spLocks noGrp="1"/>
          </p:cNvSpPr>
          <p:nvPr>
            <p:ph type="title"/>
          </p:nvPr>
        </p:nvSpPr>
        <p:spPr/>
        <p:txBody>
          <a:bodyPr/>
          <a:lstStyle/>
          <a:p>
            <a:r>
              <a:rPr kumimoji="1" lang="zh-CN" altLang="en-US" dirty="0"/>
              <a:t>数据中心节点间互联架构</a:t>
            </a:r>
          </a:p>
        </p:txBody>
      </p:sp>
      <p:pic>
        <p:nvPicPr>
          <p:cNvPr id="5" name="图片 4" descr="图片包含 游戏机, 电脑, 梳子&#10;&#10;描述已自动生成">
            <a:extLst>
              <a:ext uri="{FF2B5EF4-FFF2-40B4-BE49-F238E27FC236}">
                <a16:creationId xmlns:a16="http://schemas.microsoft.com/office/drawing/2014/main" id="{43C876CE-5C46-8A43-B021-2CEB31FCBA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69043"/>
            <a:ext cx="9326563" cy="4685723"/>
          </a:xfrm>
          <a:prstGeom prst="rect">
            <a:avLst/>
          </a:prstGeom>
        </p:spPr>
      </p:pic>
    </p:spTree>
    <p:extLst>
      <p:ext uri="{BB962C8B-B14F-4D97-AF65-F5344CB8AC3E}">
        <p14:creationId xmlns:p14="http://schemas.microsoft.com/office/powerpoint/2010/main" val="3863572997"/>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516062"/>
            <a:ext cx="8777288" cy="5336846"/>
          </a:xfrm>
        </p:spPr>
        <p:txBody>
          <a:bodyPr/>
          <a:lstStyle/>
          <a:p>
            <a:r>
              <a:rPr lang="zh-CN" altLang="en-US" dirty="0"/>
              <a:t>背景</a:t>
            </a:r>
            <a:endParaRPr lang="en-US" altLang="zh-CN" dirty="0"/>
          </a:p>
          <a:p>
            <a:pPr marL="342900" indent="-342900">
              <a:buFont typeface="Arial" panose="020B0604020202020204" pitchFamily="34" charset="0"/>
              <a:buChar char="•"/>
            </a:pPr>
            <a:r>
              <a:rPr lang="zh-CN" altLang="en-US" sz="2400" dirty="0">
                <a:solidFill>
                  <a:schemeClr val="tx1">
                    <a:lumMod val="75000"/>
                  </a:schemeClr>
                </a:solidFill>
              </a:rPr>
              <a:t>数据中心</a:t>
            </a:r>
            <a:endParaRPr lang="en-US" altLang="zh-CN" sz="2400" dirty="0">
              <a:solidFill>
                <a:schemeClr val="tx1">
                  <a:lumMod val="75000"/>
                </a:schemeClr>
              </a:solidFill>
            </a:endParaRPr>
          </a:p>
          <a:p>
            <a:pPr marL="342900" indent="-342900">
              <a:buFont typeface="Arial" panose="020B0604020202020204" pitchFamily="34" charset="0"/>
              <a:buChar char="•"/>
            </a:pPr>
            <a:r>
              <a:rPr lang="zh-CN" altLang="en-US" sz="2400" dirty="0">
                <a:solidFill>
                  <a:schemeClr val="tx1">
                    <a:lumMod val="75000"/>
                  </a:schemeClr>
                </a:solidFill>
              </a:rPr>
              <a:t>异构计算</a:t>
            </a:r>
            <a:endParaRPr lang="en-US" altLang="zh-CN" sz="2400" dirty="0">
              <a:solidFill>
                <a:schemeClr val="tx1">
                  <a:lumMod val="75000"/>
                </a:schemeClr>
              </a:solidFill>
            </a:endParaRPr>
          </a:p>
          <a:p>
            <a:r>
              <a:rPr lang="en-US" altLang="zh-CN" dirty="0"/>
              <a:t>FPGA</a:t>
            </a:r>
            <a:r>
              <a:rPr lang="zh-CN" altLang="en-US" dirty="0"/>
              <a:t>在数据中心的应用</a:t>
            </a:r>
            <a:endParaRPr lang="en-US" altLang="zh-CN" dirty="0"/>
          </a:p>
          <a:p>
            <a:pPr marL="342900" indent="-342900">
              <a:lnSpc>
                <a:spcPct val="120000"/>
              </a:lnSpc>
              <a:buFont typeface="Arial" pitchFamily="34" charset="0"/>
              <a:buChar char="•"/>
            </a:pPr>
            <a:r>
              <a:rPr lang="zh-CN" altLang="en-US" sz="2400" dirty="0">
                <a:solidFill>
                  <a:schemeClr val="tx1"/>
                </a:solidFill>
                <a:latin typeface="Segoe UI"/>
              </a:rPr>
              <a:t>云计算基础设施加速</a:t>
            </a:r>
            <a:br>
              <a:rPr lang="en-US" altLang="zh-CN" sz="2400" dirty="0">
                <a:solidFill>
                  <a:schemeClr val="tx1"/>
                </a:solidFill>
                <a:latin typeface="Segoe UI"/>
              </a:rPr>
            </a:br>
            <a:r>
              <a:rPr lang="en-US" altLang="zh-CN" sz="2400" dirty="0">
                <a:solidFill>
                  <a:schemeClr val="tx1"/>
                </a:solidFill>
                <a:latin typeface="Segoe UI"/>
              </a:rPr>
              <a:t>--</a:t>
            </a:r>
            <a:r>
              <a:rPr lang="zh-CN" altLang="en-US" sz="2400" dirty="0">
                <a:solidFill>
                  <a:schemeClr val="tx1"/>
                </a:solidFill>
                <a:latin typeface="Segoe UI"/>
              </a:rPr>
              <a:t>   网络虚拟化加速</a:t>
            </a:r>
            <a:br>
              <a:rPr lang="en-US" altLang="zh-CN" sz="2400" dirty="0">
                <a:solidFill>
                  <a:schemeClr val="tx1"/>
                </a:solidFill>
                <a:latin typeface="Segoe UI"/>
              </a:rPr>
            </a:br>
            <a:r>
              <a:rPr lang="en-US" altLang="zh-CN" sz="2400" dirty="0">
                <a:solidFill>
                  <a:schemeClr val="tx1"/>
                </a:solidFill>
                <a:latin typeface="Segoe UI"/>
              </a:rPr>
              <a:t>--</a:t>
            </a:r>
            <a:r>
              <a:rPr lang="zh-CN" altLang="en-US" sz="2400" dirty="0">
                <a:solidFill>
                  <a:schemeClr val="tx1"/>
                </a:solidFill>
                <a:latin typeface="Segoe UI"/>
              </a:rPr>
              <a:t>   分布式数据结构加速</a:t>
            </a:r>
            <a:endParaRPr lang="en-US" altLang="zh-CN" sz="2400" dirty="0">
              <a:solidFill>
                <a:schemeClr val="tx1"/>
              </a:solidFill>
              <a:latin typeface="Segoe UI"/>
            </a:endParaRPr>
          </a:p>
          <a:p>
            <a:pPr marL="342900" indent="-342900">
              <a:buFont typeface="Arial" pitchFamily="34" charset="0"/>
              <a:buChar char="•"/>
            </a:pPr>
            <a:r>
              <a:rPr lang="zh-CN" altLang="en-US" sz="2400" dirty="0">
                <a:solidFill>
                  <a:schemeClr val="tx1"/>
                </a:solidFill>
                <a:latin typeface="Segoe UI"/>
              </a:rPr>
              <a:t>客户应用加速</a:t>
            </a:r>
            <a:endParaRPr lang="en-US" altLang="zh-CN" sz="2400" dirty="0">
              <a:solidFill>
                <a:schemeClr val="tx1"/>
              </a:solidFill>
              <a:latin typeface="Segoe UI"/>
            </a:endParaRPr>
          </a:p>
          <a:p>
            <a:r>
              <a:rPr lang="en-US" altLang="zh-CN" b="1" dirty="0"/>
              <a:t>FPGA</a:t>
            </a:r>
            <a:r>
              <a:rPr lang="zh-CN" altLang="en-US" b="1" dirty="0"/>
              <a:t>的编程挑战</a:t>
            </a:r>
            <a:endParaRPr lang="en-US" altLang="zh-CN" b="1" dirty="0"/>
          </a:p>
          <a:p>
            <a:pPr marL="342900" indent="-342900">
              <a:buFont typeface="Arial" panose="020B0604020202020204" pitchFamily="34" charset="0"/>
              <a:buChar char="•"/>
            </a:pPr>
            <a:r>
              <a:rPr lang="zh-CN" altLang="en-US" sz="2400" dirty="0">
                <a:solidFill>
                  <a:schemeClr val="tx1"/>
                </a:solidFill>
                <a:latin typeface="Segoe UI"/>
              </a:rPr>
              <a:t>高层次综合技术</a:t>
            </a:r>
          </a:p>
          <a:p>
            <a:pPr marL="342900" indent="-342900">
              <a:buFont typeface="Arial" panose="020B0604020202020204" pitchFamily="34" charset="0"/>
              <a:buChar char="•"/>
            </a:pPr>
            <a:r>
              <a:rPr lang="en-US" altLang="zh-CN" sz="2400" dirty="0">
                <a:solidFill>
                  <a:schemeClr val="tx1"/>
                </a:solidFill>
                <a:latin typeface="Segoe UI"/>
              </a:rPr>
              <a:t>10-100-1000</a:t>
            </a:r>
            <a:r>
              <a:rPr lang="zh-CN" altLang="en-US" sz="2400" dirty="0">
                <a:solidFill>
                  <a:schemeClr val="tx1"/>
                </a:solidFill>
                <a:latin typeface="Segoe UI"/>
              </a:rPr>
              <a:t>原则</a:t>
            </a:r>
            <a:endParaRPr lang="en-US" altLang="zh-CN" sz="2400" dirty="0">
              <a:solidFill>
                <a:schemeClr val="tx1"/>
              </a:solidFill>
              <a:latin typeface="Segoe UI"/>
            </a:endParaRPr>
          </a:p>
        </p:txBody>
      </p:sp>
      <p:sp>
        <p:nvSpPr>
          <p:cNvPr id="3" name="Title 2"/>
          <p:cNvSpPr>
            <a:spLocks noGrp="1"/>
          </p:cNvSpPr>
          <p:nvPr>
            <p:ph type="title"/>
          </p:nvPr>
        </p:nvSpPr>
        <p:spPr>
          <a:xfrm>
            <a:off x="274638" y="295277"/>
            <a:ext cx="8351043" cy="992185"/>
          </a:xfrm>
        </p:spPr>
        <p:txBody>
          <a:bodyPr/>
          <a:lstStyle/>
          <a:p>
            <a:r>
              <a:rPr lang="zh-CN" altLang="en-US" dirty="0"/>
              <a:t>提纲</a:t>
            </a:r>
            <a:endParaRPr lang="en-US" dirty="0"/>
          </a:p>
        </p:txBody>
      </p:sp>
    </p:spTree>
    <p:extLst>
      <p:ext uri="{BB962C8B-B14F-4D97-AF65-F5344CB8AC3E}">
        <p14:creationId xmlns:p14="http://schemas.microsoft.com/office/powerpoint/2010/main" val="366770055"/>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0182" y="1973262"/>
            <a:ext cx="5602041" cy="2033299"/>
          </a:xfrm>
          <a:prstGeom prst="rect">
            <a:avLst/>
          </a:prstGeom>
        </p:spPr>
      </p:pic>
      <p:sp>
        <p:nvSpPr>
          <p:cNvPr id="2" name="Title 1"/>
          <p:cNvSpPr>
            <a:spLocks noGrp="1"/>
          </p:cNvSpPr>
          <p:nvPr>
            <p:ph type="title"/>
          </p:nvPr>
        </p:nvSpPr>
        <p:spPr/>
        <p:txBody>
          <a:bodyPr/>
          <a:lstStyle/>
          <a:p>
            <a:r>
              <a:rPr lang="zh-CN" altLang="en-US" dirty="0"/>
              <a:t>挑战：</a:t>
            </a:r>
            <a:r>
              <a:rPr lang="en-US" altLang="zh-CN" dirty="0"/>
              <a:t>FPGA </a:t>
            </a:r>
            <a:r>
              <a:rPr lang="zh-CN" altLang="en-US" dirty="0"/>
              <a:t>编程困难</a:t>
            </a:r>
            <a:endParaRPr lang="zh-CN" altLang="en-US" i="1" dirty="0"/>
          </a:p>
        </p:txBody>
      </p:sp>
      <p:sp>
        <p:nvSpPr>
          <p:cNvPr id="17" name="Text Placeholder 16"/>
          <p:cNvSpPr>
            <a:spLocks noGrp="1"/>
          </p:cNvSpPr>
          <p:nvPr>
            <p:ph type="body" sz="quarter" idx="10"/>
          </p:nvPr>
        </p:nvSpPr>
        <p:spPr>
          <a:xfrm>
            <a:off x="274638" y="1212851"/>
            <a:ext cx="8777288" cy="683264"/>
          </a:xfrm>
        </p:spPr>
        <p:txBody>
          <a:bodyPr/>
          <a:lstStyle/>
          <a:p>
            <a:r>
              <a:rPr lang="zh-CN" altLang="en-US" dirty="0"/>
              <a:t>硬件描述语言难写、难调、难改</a:t>
            </a:r>
            <a:endParaRPr lang="en-US" altLang="zh-CN" dirty="0"/>
          </a:p>
        </p:txBody>
      </p:sp>
      <p:grpSp>
        <p:nvGrpSpPr>
          <p:cNvPr id="19" name="Group 18"/>
          <p:cNvGrpSpPr/>
          <p:nvPr/>
        </p:nvGrpSpPr>
        <p:grpSpPr>
          <a:xfrm>
            <a:off x="512482" y="2319520"/>
            <a:ext cx="1101777" cy="968724"/>
            <a:chOff x="404734" y="2557786"/>
            <a:chExt cx="1101777" cy="968724"/>
          </a:xfrm>
        </p:grpSpPr>
        <p:sp>
          <p:nvSpPr>
            <p:cNvPr id="7" name="Rectangle 6"/>
            <p:cNvSpPr/>
            <p:nvPr/>
          </p:nvSpPr>
          <p:spPr bwMode="auto">
            <a:xfrm>
              <a:off x="404734" y="2557786"/>
              <a:ext cx="1101777" cy="951876"/>
            </a:xfrm>
            <a:prstGeom prst="rect">
              <a:avLst/>
            </a:prstGeom>
            <a:solidFill>
              <a:schemeClr val="bg1"/>
            </a:solidFill>
            <a:ln w="3810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5833">
                      <a:schemeClr val="tx1">
                        <a:lumMod val="50000"/>
                      </a:schemeClr>
                    </a:gs>
                    <a:gs pos="100000">
                      <a:schemeClr val="tx1">
                        <a:lumMod val="50000"/>
                      </a:schemeClr>
                    </a:gs>
                  </a:gsLst>
                  <a:lin ang="5400000" scaled="0"/>
                </a:gradFill>
                <a:latin typeface="Consolas" panose="020B0609020204030204" pitchFamily="49" charset="0"/>
                <a:cs typeface="Consolas" panose="020B0609020204030204" pitchFamily="49" charset="0"/>
              </a:endParaRPr>
            </a:p>
          </p:txBody>
        </p:sp>
        <p:sp>
          <p:nvSpPr>
            <p:cNvPr id="8" name="TextBox 7"/>
            <p:cNvSpPr txBox="1"/>
            <p:nvPr/>
          </p:nvSpPr>
          <p:spPr>
            <a:xfrm>
              <a:off x="404734" y="2566247"/>
              <a:ext cx="1101777" cy="960263"/>
            </a:xfrm>
            <a:prstGeom prst="rect">
              <a:avLst/>
            </a:prstGeom>
            <a:solidFill>
              <a:schemeClr val="accent4">
                <a:lumMod val="20000"/>
                <a:lumOff val="80000"/>
              </a:schemeClr>
            </a:solidFill>
          </p:spPr>
          <p:txBody>
            <a:bodyPr wrap="square" lIns="182880" tIns="146304" rIns="182880" bIns="146304" rtlCol="0">
              <a:spAutoFit/>
            </a:bodyPr>
            <a:lstStyle/>
            <a:p>
              <a:pPr>
                <a:lnSpc>
                  <a:spcPct val="90000"/>
                </a:lnSpc>
                <a:spcAft>
                  <a:spcPts val="600"/>
                </a:spcAft>
              </a:pPr>
              <a:r>
                <a:rPr lang="en-US" sz="2400" dirty="0" err="1">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PCIe</a:t>
              </a:r>
              <a:r>
                <a:rPr lang="en-US" sz="24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 Core</a:t>
              </a:r>
            </a:p>
          </p:txBody>
        </p:sp>
      </p:grpSp>
      <p:grpSp>
        <p:nvGrpSpPr>
          <p:cNvPr id="20" name="Group 19"/>
          <p:cNvGrpSpPr/>
          <p:nvPr/>
        </p:nvGrpSpPr>
        <p:grpSpPr>
          <a:xfrm>
            <a:off x="1977654" y="2302672"/>
            <a:ext cx="1407054" cy="967758"/>
            <a:chOff x="1869906" y="2540938"/>
            <a:chExt cx="1407054" cy="967758"/>
          </a:xfrm>
        </p:grpSpPr>
        <p:sp>
          <p:nvSpPr>
            <p:cNvPr id="9" name="Rectangle 8"/>
            <p:cNvSpPr/>
            <p:nvPr/>
          </p:nvSpPr>
          <p:spPr bwMode="auto">
            <a:xfrm>
              <a:off x="2002259" y="2540938"/>
              <a:ext cx="1101777" cy="951876"/>
            </a:xfrm>
            <a:prstGeom prst="rect">
              <a:avLst/>
            </a:prstGeom>
            <a:solidFill>
              <a:schemeClr val="bg1"/>
            </a:solidFill>
            <a:ln w="3810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5833">
                      <a:schemeClr val="tx1">
                        <a:lumMod val="50000"/>
                      </a:schemeClr>
                    </a:gs>
                    <a:gs pos="100000">
                      <a:schemeClr val="tx1">
                        <a:lumMod val="50000"/>
                      </a:schemeClr>
                    </a:gs>
                  </a:gsLst>
                  <a:lin ang="5400000" scaled="0"/>
                </a:gradFill>
                <a:latin typeface="Consolas" panose="020B0609020204030204" pitchFamily="49" charset="0"/>
                <a:cs typeface="Consolas" panose="020B0609020204030204" pitchFamily="49" charset="0"/>
              </a:endParaRPr>
            </a:p>
          </p:txBody>
        </p:sp>
        <p:sp>
          <p:nvSpPr>
            <p:cNvPr id="10" name="TextBox 9"/>
            <p:cNvSpPr txBox="1"/>
            <p:nvPr/>
          </p:nvSpPr>
          <p:spPr>
            <a:xfrm>
              <a:off x="1869906" y="2548433"/>
              <a:ext cx="1407054" cy="960263"/>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DMA Engine</a:t>
              </a:r>
            </a:p>
          </p:txBody>
        </p:sp>
      </p:grpSp>
      <p:sp>
        <p:nvSpPr>
          <p:cNvPr id="11" name="Freeform 10"/>
          <p:cNvSpPr/>
          <p:nvPr/>
        </p:nvSpPr>
        <p:spPr bwMode="auto">
          <a:xfrm>
            <a:off x="609796" y="2836681"/>
            <a:ext cx="3087670" cy="1101777"/>
          </a:xfrm>
          <a:custGeom>
            <a:avLst/>
            <a:gdLst>
              <a:gd name="connsiteX0" fmla="*/ 389867 w 3087670"/>
              <a:gd name="connsiteY0" fmla="*/ 1101777 h 1101777"/>
              <a:gd name="connsiteX1" fmla="*/ 209985 w 3087670"/>
              <a:gd name="connsiteY1" fmla="*/ 854439 h 1101777"/>
              <a:gd name="connsiteX2" fmla="*/ 2938195 w 3087670"/>
              <a:gd name="connsiteY2" fmla="*/ 554636 h 1101777"/>
              <a:gd name="connsiteX3" fmla="*/ 2750818 w 3087670"/>
              <a:gd name="connsiteY3" fmla="*/ 0 h 1101777"/>
              <a:gd name="connsiteX4" fmla="*/ 2750818 w 3087670"/>
              <a:gd name="connsiteY4" fmla="*/ 0 h 110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670" h="1101777">
                <a:moveTo>
                  <a:pt x="389867" y="1101777"/>
                </a:moveTo>
                <a:cubicBezTo>
                  <a:pt x="87565" y="1023703"/>
                  <a:pt x="-214736" y="945629"/>
                  <a:pt x="209985" y="854439"/>
                </a:cubicBezTo>
                <a:cubicBezTo>
                  <a:pt x="634706" y="763249"/>
                  <a:pt x="2514723" y="697042"/>
                  <a:pt x="2938195" y="554636"/>
                </a:cubicBezTo>
                <a:cubicBezTo>
                  <a:pt x="3361667" y="412229"/>
                  <a:pt x="2750818" y="0"/>
                  <a:pt x="2750818" y="0"/>
                </a:cubicBezTo>
                <a:lnTo>
                  <a:pt x="2750818" y="0"/>
                </a:ln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nsolas" panose="020B0609020204030204" pitchFamily="49" charset="0"/>
              <a:cs typeface="Consolas" panose="020B0609020204030204" pitchFamily="49" charset="0"/>
            </a:endParaRPr>
          </a:p>
        </p:txBody>
      </p:sp>
      <p:cxnSp>
        <p:nvCxnSpPr>
          <p:cNvPr id="13" name="Straight Arrow Connector 12"/>
          <p:cNvCxnSpPr>
            <a:endCxn id="7" idx="3"/>
          </p:cNvCxnSpPr>
          <p:nvPr/>
        </p:nvCxnSpPr>
        <p:spPr>
          <a:xfrm flipH="1">
            <a:off x="1614259" y="2784215"/>
            <a:ext cx="524656" cy="11243"/>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bwMode="auto">
          <a:xfrm>
            <a:off x="1876587" y="2051725"/>
            <a:ext cx="2020118" cy="668685"/>
          </a:xfrm>
          <a:custGeom>
            <a:avLst/>
            <a:gdLst>
              <a:gd name="connsiteX0" fmla="*/ 131357 w 2020118"/>
              <a:gd name="connsiteY0" fmla="*/ 668685 h 668685"/>
              <a:gd name="connsiteX1" fmla="*/ 198813 w 2020118"/>
              <a:gd name="connsiteY1" fmla="*/ 91563 h 668685"/>
              <a:gd name="connsiteX2" fmla="*/ 2020118 w 2020118"/>
              <a:gd name="connsiteY2" fmla="*/ 1622 h 668685"/>
              <a:gd name="connsiteX3" fmla="*/ 2020118 w 2020118"/>
              <a:gd name="connsiteY3" fmla="*/ 1622 h 668685"/>
            </a:gdLst>
            <a:ahLst/>
            <a:cxnLst>
              <a:cxn ang="0">
                <a:pos x="connsiteX0" y="connsiteY0"/>
              </a:cxn>
              <a:cxn ang="0">
                <a:pos x="connsiteX1" y="connsiteY1"/>
              </a:cxn>
              <a:cxn ang="0">
                <a:pos x="connsiteX2" y="connsiteY2"/>
              </a:cxn>
              <a:cxn ang="0">
                <a:pos x="connsiteX3" y="connsiteY3"/>
              </a:cxn>
            </a:cxnLst>
            <a:rect l="l" t="t" r="r" b="b"/>
            <a:pathLst>
              <a:path w="2020118" h="668685">
                <a:moveTo>
                  <a:pt x="131357" y="668685"/>
                </a:moveTo>
                <a:cubicBezTo>
                  <a:pt x="7688" y="435712"/>
                  <a:pt x="-115981" y="202740"/>
                  <a:pt x="198813" y="91563"/>
                </a:cubicBezTo>
                <a:cubicBezTo>
                  <a:pt x="513607" y="-19614"/>
                  <a:pt x="2020118" y="1622"/>
                  <a:pt x="2020118" y="1622"/>
                </a:cubicBezTo>
                <a:lnTo>
                  <a:pt x="2020118" y="1622"/>
                </a:lnTo>
              </a:path>
            </a:pathLst>
          </a:custGeom>
          <a:noFill/>
          <a:ln w="38100">
            <a:solidFill>
              <a:schemeClr val="accent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197689" y="3890315"/>
            <a:ext cx="5418944" cy="2875420"/>
            <a:chOff x="89941" y="4176724"/>
            <a:chExt cx="5418944" cy="3040832"/>
          </a:xfrm>
        </p:grpSpPr>
        <p:sp>
          <p:nvSpPr>
            <p:cNvPr id="5" name="Rectangle 4"/>
            <p:cNvSpPr/>
            <p:nvPr/>
          </p:nvSpPr>
          <p:spPr bwMode="auto">
            <a:xfrm>
              <a:off x="89941" y="4176724"/>
              <a:ext cx="5366479" cy="2700000"/>
            </a:xfrm>
            <a:prstGeom prst="rect">
              <a:avLst/>
            </a:prstGeom>
            <a:solidFill>
              <a:schemeClr val="bg1"/>
            </a:solidFill>
            <a:ln w="3810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5833">
                      <a:schemeClr val="tx1">
                        <a:lumMod val="50000"/>
                      </a:schemeClr>
                    </a:gs>
                    <a:gs pos="100000">
                      <a:schemeClr val="tx1">
                        <a:lumMod val="50000"/>
                      </a:schemeClr>
                    </a:gs>
                  </a:gsLst>
                  <a:lin ang="5400000" scaled="0"/>
                </a:gradFill>
              </a:endParaRPr>
            </a:p>
          </p:txBody>
        </p:sp>
        <p:sp>
          <p:nvSpPr>
            <p:cNvPr id="12" name="TextBox 11"/>
            <p:cNvSpPr txBox="1"/>
            <p:nvPr/>
          </p:nvSpPr>
          <p:spPr>
            <a:xfrm>
              <a:off x="192192" y="4176724"/>
              <a:ext cx="5316693" cy="3040832"/>
            </a:xfrm>
            <a:prstGeom prst="rect">
              <a:avLst/>
            </a:prstGeom>
            <a:noFill/>
          </p:spPr>
          <p:txBody>
            <a:bodyPr wrap="square" lIns="182880" tIns="146304" rIns="182880" bIns="146304" numCol="2" rtlCol="0">
              <a:spAutoFit/>
            </a:bodyPr>
            <a:lstStyle/>
            <a:p>
              <a:pPr>
                <a:lnSpc>
                  <a:spcPct val="90000"/>
                </a:lnSpc>
                <a:spcAft>
                  <a:spcPts val="600"/>
                </a:spcAft>
              </a:pP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always @ (</a:t>
              </a:r>
              <a:r>
                <a:rPr lang="en-US" sz="800" dirty="0" err="1">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posedge</a:t>
              </a: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 SYSCLK or </a:t>
              </a:r>
              <a:r>
                <a:rPr lang="en-US" sz="800" dirty="0" err="1">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negedge</a:t>
              </a: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 RST_B)</a:t>
              </a:r>
            </a:p>
            <a:p>
              <a:pPr>
                <a:lnSpc>
                  <a:spcPct val="90000"/>
                </a:lnSpc>
                <a:spcAft>
                  <a:spcPts val="600"/>
                </a:spcAft>
              </a:pP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begin</a:t>
              </a:r>
            </a:p>
            <a:p>
              <a:pPr>
                <a:lnSpc>
                  <a:spcPct val="90000"/>
                </a:lnSpc>
                <a:spcAft>
                  <a:spcPts val="600"/>
                </a:spcAft>
              </a:pP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 if(!RST_B)</a:t>
              </a:r>
            </a:p>
            <a:p>
              <a:pPr>
                <a:lnSpc>
                  <a:spcPct val="90000"/>
                </a:lnSpc>
                <a:spcAft>
                  <a:spcPts val="600"/>
                </a:spcAft>
              </a:pP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  DMA_TX_DATA &lt;= `UD 8'hff;</a:t>
              </a:r>
            </a:p>
            <a:p>
              <a:pPr>
                <a:lnSpc>
                  <a:spcPct val="90000"/>
                </a:lnSpc>
                <a:spcAft>
                  <a:spcPts val="600"/>
                </a:spcAft>
              </a:pP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 else</a:t>
              </a:r>
            </a:p>
            <a:p>
              <a:pPr>
                <a:lnSpc>
                  <a:spcPct val="90000"/>
                </a:lnSpc>
                <a:spcAft>
                  <a:spcPts val="600"/>
                </a:spcAft>
              </a:pP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  DMA_TX_DATA &lt;= `UD DMA_TX_DATA_N;</a:t>
              </a:r>
            </a:p>
            <a:p>
              <a:pPr>
                <a:lnSpc>
                  <a:spcPct val="90000"/>
                </a:lnSpc>
                <a:spcAft>
                  <a:spcPts val="600"/>
                </a:spcAft>
              </a:pP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end</a:t>
              </a:r>
            </a:p>
            <a:p>
              <a:pPr>
                <a:lnSpc>
                  <a:spcPct val="90000"/>
                </a:lnSpc>
                <a:spcAft>
                  <a:spcPts val="600"/>
                </a:spcAft>
              </a:pPr>
              <a:endPar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endParaRPr>
            </a:p>
            <a:p>
              <a:pPr>
                <a:lnSpc>
                  <a:spcPct val="90000"/>
                </a:lnSpc>
                <a:spcAft>
                  <a:spcPts val="600"/>
                </a:spcAft>
              </a:pP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//send</a:t>
              </a:r>
              <a:r>
                <a:rPr lang="en-US" altLang="zh-CN"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 "</a:t>
              </a: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hello world !"</a:t>
              </a:r>
              <a:endParaRPr lang="zh-CN" alt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endParaRPr>
            </a:p>
            <a:p>
              <a:pPr>
                <a:lnSpc>
                  <a:spcPct val="90000"/>
                </a:lnSpc>
                <a:spcAft>
                  <a:spcPts val="600"/>
                </a:spcAft>
              </a:pP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always @ (</a:t>
              </a:r>
              <a:r>
                <a:rPr lang="en-US" sz="800" dirty="0" err="1">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posedge</a:t>
              </a: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 SYSCLK)</a:t>
              </a:r>
            </a:p>
            <a:p>
              <a:pPr>
                <a:lnSpc>
                  <a:spcPct val="90000"/>
                </a:lnSpc>
                <a:spcAft>
                  <a:spcPts val="600"/>
                </a:spcAft>
              </a:pP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begin</a:t>
              </a:r>
            </a:p>
            <a:p>
              <a:pPr>
                <a:lnSpc>
                  <a:spcPct val="90000"/>
                </a:lnSpc>
                <a:spcAft>
                  <a:spcPts val="600"/>
                </a:spcAft>
              </a:pP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   if (</a:t>
              </a:r>
              <a:r>
                <a:rPr lang="en-US" sz="800" dirty="0" err="1">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rst</a:t>
              </a: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 begin</a:t>
              </a:r>
            </a:p>
            <a:p>
              <a:pPr>
                <a:lnSpc>
                  <a:spcPct val="90000"/>
                </a:lnSpc>
                <a:spcAft>
                  <a:spcPts val="600"/>
                </a:spcAft>
              </a:pP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            </a:t>
              </a:r>
              <a:r>
                <a:rPr lang="en-US" sz="800" dirty="0" err="1">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dma_data</a:t>
              </a: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 &lt;= 88’h0;</a:t>
              </a:r>
            </a:p>
            <a:p>
              <a:pPr>
                <a:lnSpc>
                  <a:spcPct val="90000"/>
                </a:lnSpc>
                <a:spcAft>
                  <a:spcPts val="600"/>
                </a:spcAft>
              </a:pP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            </a:t>
              </a:r>
              <a:r>
                <a:rPr lang="en-US" sz="800" dirty="0" err="1">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dma_valid</a:t>
              </a: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 &lt;= 1’b0;</a:t>
              </a:r>
            </a:p>
            <a:p>
              <a:pPr>
                <a:lnSpc>
                  <a:spcPct val="90000"/>
                </a:lnSpc>
                <a:spcAft>
                  <a:spcPts val="600"/>
                </a:spcAft>
              </a:pP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   else</a:t>
              </a:r>
            </a:p>
            <a:p>
              <a:pPr>
                <a:lnSpc>
                  <a:spcPct val="90000"/>
                </a:lnSpc>
                <a:spcAft>
                  <a:spcPts val="600"/>
                </a:spcAft>
              </a:pP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      if (</a:t>
              </a:r>
              <a:r>
                <a:rPr lang="en-US" sz="800" dirty="0" err="1">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dma_start</a:t>
              </a: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 begin</a:t>
              </a:r>
            </a:p>
            <a:p>
              <a:pPr>
                <a:lnSpc>
                  <a:spcPct val="90000"/>
                </a:lnSpc>
                <a:spcAft>
                  <a:spcPts val="600"/>
                </a:spcAft>
              </a:pP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          </a:t>
              </a:r>
              <a:r>
                <a:rPr lang="en-US" sz="800" dirty="0" err="1">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dma_data</a:t>
              </a: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 &lt;= </a:t>
              </a:r>
              <a:r>
                <a:rPr lang="en-US" sz="1200" dirty="0">
                  <a:solidFill>
                    <a:srgbClr val="FF0000"/>
                  </a:solidFill>
                  <a:latin typeface="Consolas" panose="020B0609020204030204" pitchFamily="49" charset="0"/>
                  <a:cs typeface="Consolas" panose="020B0609020204030204" pitchFamily="49" charset="0"/>
                </a:rPr>
                <a:t>88’h68656C6C6F20776F726C64</a:t>
              </a:r>
              <a:r>
                <a:rPr lang="en-US" sz="12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 </a:t>
              </a:r>
              <a:endPar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endParaRPr>
            </a:p>
            <a:p>
              <a:pPr>
                <a:lnSpc>
                  <a:spcPct val="90000"/>
                </a:lnSpc>
                <a:spcAft>
                  <a:spcPts val="600"/>
                </a:spcAft>
              </a:pP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          </a:t>
              </a:r>
              <a:r>
                <a:rPr lang="en-US" sz="800" dirty="0" err="1">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dma_valid</a:t>
              </a: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 &lt;= 1’b1;</a:t>
              </a:r>
            </a:p>
            <a:p>
              <a:pPr>
                <a:lnSpc>
                  <a:spcPct val="90000"/>
                </a:lnSpc>
                <a:spcAft>
                  <a:spcPts val="600"/>
                </a:spcAft>
              </a:pP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          end</a:t>
              </a:r>
            </a:p>
            <a:p>
              <a:pPr>
                <a:lnSpc>
                  <a:spcPct val="90000"/>
                </a:lnSpc>
                <a:spcAft>
                  <a:spcPts val="600"/>
                </a:spcAft>
              </a:pP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else begin</a:t>
              </a:r>
            </a:p>
            <a:p>
              <a:pPr>
                <a:lnSpc>
                  <a:spcPct val="90000"/>
                </a:lnSpc>
                <a:spcAft>
                  <a:spcPts val="600"/>
                </a:spcAft>
              </a:pP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       </a:t>
              </a:r>
              <a:r>
                <a:rPr lang="en-US" sz="800" dirty="0" err="1">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dma_data</a:t>
              </a: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 &lt;= 88’h0;</a:t>
              </a:r>
            </a:p>
            <a:p>
              <a:pPr>
                <a:lnSpc>
                  <a:spcPct val="90000"/>
                </a:lnSpc>
                <a:spcAft>
                  <a:spcPts val="600"/>
                </a:spcAft>
              </a:pP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       </a:t>
              </a:r>
              <a:r>
                <a:rPr lang="en-US" sz="800" dirty="0" err="1">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dma_valid</a:t>
              </a: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 &lt;= 1’b0;</a:t>
              </a:r>
            </a:p>
            <a:p>
              <a:pPr>
                <a:lnSpc>
                  <a:spcPct val="90000"/>
                </a:lnSpc>
                <a:spcAft>
                  <a:spcPts val="600"/>
                </a:spcAft>
              </a:pP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end</a:t>
              </a:r>
            </a:p>
            <a:p>
              <a:pPr>
                <a:lnSpc>
                  <a:spcPct val="90000"/>
                </a:lnSpc>
                <a:spcAft>
                  <a:spcPts val="600"/>
                </a:spcAft>
              </a:pP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end</a:t>
              </a:r>
            </a:p>
            <a:p>
              <a:pPr>
                <a:lnSpc>
                  <a:spcPct val="90000"/>
                </a:lnSpc>
                <a:spcAft>
                  <a:spcPts val="600"/>
                </a:spcAft>
              </a:pPr>
              <a:r>
                <a:rPr lang="en-US" sz="800" dirty="0">
                  <a:gradFill>
                    <a:gsLst>
                      <a:gs pos="2917">
                        <a:schemeClr val="tx1"/>
                      </a:gs>
                      <a:gs pos="30000">
                        <a:schemeClr val="tx1"/>
                      </a:gs>
                    </a:gsLst>
                    <a:lin ang="5400000" scaled="0"/>
                  </a:gradFill>
                  <a:latin typeface="Consolas" panose="020B0609020204030204" pitchFamily="49" charset="0"/>
                  <a:cs typeface="Consolas" panose="020B0609020204030204" pitchFamily="49" charset="0"/>
                </a:rPr>
                <a:t>end</a:t>
              </a:r>
            </a:p>
          </p:txBody>
        </p:sp>
        <p:sp>
          <p:nvSpPr>
            <p:cNvPr id="16" name="Rectangle 15"/>
            <p:cNvSpPr/>
            <p:nvPr/>
          </p:nvSpPr>
          <p:spPr bwMode="auto">
            <a:xfrm>
              <a:off x="2818173" y="4830302"/>
              <a:ext cx="2391146" cy="241486"/>
            </a:xfrm>
            <a:prstGeom prst="rect">
              <a:avLst/>
            </a:prstGeom>
            <a:noFill/>
            <a:ln w="1270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5833">
                      <a:schemeClr val="tx1">
                        <a:lumMod val="50000"/>
                      </a:schemeClr>
                    </a:gs>
                    <a:gs pos="100000">
                      <a:schemeClr val="tx1">
                        <a:lumMod val="50000"/>
                      </a:schemeClr>
                    </a:gs>
                  </a:gsLst>
                  <a:lin ang="5400000" scaled="0"/>
                </a:gradFill>
              </a:endParaRPr>
            </a:p>
          </p:txBody>
        </p:sp>
      </p:grpSp>
    </p:spTree>
    <p:custDataLst>
      <p:tags r:id="rId1"/>
    </p:custDataLst>
    <p:extLst>
      <p:ext uri="{BB962C8B-B14F-4D97-AF65-F5344CB8AC3E}">
        <p14:creationId xmlns:p14="http://schemas.microsoft.com/office/powerpoint/2010/main" val="3711371006"/>
      </p:ext>
    </p:extLst>
  </p:cSld>
  <p:clrMapOvr>
    <a:masterClrMapping/>
  </p:clrMapOvr>
  <p:transition advTm="32763">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现有高层次综合技术的不足</a:t>
            </a:r>
            <a:endParaRPr lang="en-US" dirty="0"/>
          </a:p>
        </p:txBody>
      </p:sp>
      <p:sp>
        <p:nvSpPr>
          <p:cNvPr id="3" name="Text Placeholder 2"/>
          <p:cNvSpPr>
            <a:spLocks noGrp="1"/>
          </p:cNvSpPr>
          <p:nvPr>
            <p:ph type="body" sz="quarter" idx="10"/>
          </p:nvPr>
        </p:nvSpPr>
        <p:spPr>
          <a:xfrm>
            <a:off x="274637" y="1212851"/>
            <a:ext cx="8937095" cy="683264"/>
          </a:xfrm>
        </p:spPr>
        <p:txBody>
          <a:bodyPr/>
          <a:lstStyle/>
          <a:p>
            <a:r>
              <a:rPr lang="en-US" altLang="zh-CN" dirty="0"/>
              <a:t>OpenCL</a:t>
            </a:r>
            <a:r>
              <a:rPr lang="zh-CN" altLang="en-US" dirty="0"/>
              <a:t> </a:t>
            </a:r>
            <a:r>
              <a:rPr lang="en-US" altLang="zh-CN" dirty="0"/>
              <a:t>(</a:t>
            </a:r>
            <a:r>
              <a:rPr lang="zh-CN" altLang="en-US" dirty="0"/>
              <a:t>为 </a:t>
            </a:r>
            <a:r>
              <a:rPr lang="en-US" altLang="zh-CN" dirty="0"/>
              <a:t>GPU </a:t>
            </a:r>
            <a:r>
              <a:rPr lang="zh-CN" altLang="en-US" dirty="0"/>
              <a:t>设计的批处理模型</a:t>
            </a:r>
            <a:r>
              <a:rPr lang="en-US" altLang="zh-CN" dirty="0"/>
              <a:t>)</a:t>
            </a:r>
            <a:endParaRPr lang="zh-CN" altLang="en-US" dirty="0"/>
          </a:p>
        </p:txBody>
      </p:sp>
      <p:sp>
        <p:nvSpPr>
          <p:cNvPr id="16" name="Slide Number Placeholder 15"/>
          <p:cNvSpPr>
            <a:spLocks noGrp="1"/>
          </p:cNvSpPr>
          <p:nvPr>
            <p:ph type="sldNum" sz="quarter" idx="4294967295"/>
          </p:nvPr>
        </p:nvSpPr>
        <p:spPr/>
        <p:txBody>
          <a:bodyPr/>
          <a:lstStyle/>
          <a:p>
            <a:fld id="{368F0CB9-5443-48E8-ADD3-3F8A68C2523D}" type="slidenum">
              <a:rPr lang="en-US" smtClean="0"/>
              <a:t>62</a:t>
            </a:fld>
            <a:endParaRPr lang="en-US"/>
          </a:p>
        </p:txBody>
      </p:sp>
      <p:sp>
        <p:nvSpPr>
          <p:cNvPr id="4" name="AutoShape 5"/>
          <p:cNvSpPr>
            <a:spLocks noChangeArrowheads="1"/>
          </p:cNvSpPr>
          <p:nvPr/>
        </p:nvSpPr>
        <p:spPr bwMode="auto">
          <a:xfrm>
            <a:off x="613603" y="2918041"/>
            <a:ext cx="2052770" cy="1069974"/>
          </a:xfrm>
          <a:prstGeom prst="roundRect">
            <a:avLst>
              <a:gd name="adj" fmla="val 16667"/>
            </a:avLst>
          </a:prstGeom>
          <a:solidFill>
            <a:schemeClr val="bg1"/>
          </a:solidFill>
          <a:ln w="28575">
            <a:headEnd/>
            <a:tailEnd/>
          </a:ln>
        </p:spPr>
        <p:style>
          <a:lnRef idx="1">
            <a:schemeClr val="dk1"/>
          </a:lnRef>
          <a:fillRef idx="2">
            <a:schemeClr val="dk1"/>
          </a:fillRef>
          <a:effectRef idx="1">
            <a:schemeClr val="dk1"/>
          </a:effectRef>
          <a:fontRef idx="minor">
            <a:schemeClr val="dk1"/>
          </a:fontRef>
        </p:style>
        <p:txBody>
          <a:bodyPr wrap="none" anchor="ctr"/>
          <a:lstStyle/>
          <a:p>
            <a:endParaRPr lang="en-US">
              <a:solidFill>
                <a:srgbClr val="061922"/>
              </a:solidFill>
            </a:endParaRPr>
          </a:p>
        </p:txBody>
      </p:sp>
      <p:sp>
        <p:nvSpPr>
          <p:cNvPr id="5" name="TextBox 4"/>
          <p:cNvSpPr txBox="1"/>
          <p:nvPr/>
        </p:nvSpPr>
        <p:spPr>
          <a:xfrm>
            <a:off x="647116" y="2918042"/>
            <a:ext cx="1523998" cy="276999"/>
          </a:xfrm>
          <a:prstGeom prst="rect">
            <a:avLst/>
          </a:prstGeom>
          <a:noFill/>
        </p:spPr>
        <p:txBody>
          <a:bodyPr wrap="square" rtlCol="0">
            <a:spAutoFit/>
          </a:bodyPr>
          <a:lstStyle/>
          <a:p>
            <a:r>
              <a:rPr lang="en-US" sz="1200" dirty="0">
                <a:solidFill>
                  <a:srgbClr val="061922"/>
                </a:solidFill>
              </a:rPr>
              <a:t> A</a:t>
            </a:r>
          </a:p>
        </p:txBody>
      </p:sp>
      <p:grpSp>
        <p:nvGrpSpPr>
          <p:cNvPr id="6" name="Group 5"/>
          <p:cNvGrpSpPr/>
          <p:nvPr/>
        </p:nvGrpSpPr>
        <p:grpSpPr>
          <a:xfrm>
            <a:off x="932000" y="3322396"/>
            <a:ext cx="572421" cy="576071"/>
            <a:chOff x="7143492" y="3343896"/>
            <a:chExt cx="572421" cy="576071"/>
          </a:xfrm>
        </p:grpSpPr>
        <p:sp>
          <p:nvSpPr>
            <p:cNvPr id="7" name="Oval 6"/>
            <p:cNvSpPr/>
            <p:nvPr/>
          </p:nvSpPr>
          <p:spPr>
            <a:xfrm flipH="1" flipV="1">
              <a:off x="7143492" y="3343896"/>
              <a:ext cx="572421" cy="576071"/>
            </a:xfrm>
            <a:prstGeom prst="ellipse">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61922"/>
                </a:solidFill>
              </a:endParaRPr>
            </a:p>
          </p:txBody>
        </p:sp>
        <p:sp>
          <p:nvSpPr>
            <p:cNvPr id="8" name="Oval 7"/>
            <p:cNvSpPr/>
            <p:nvPr/>
          </p:nvSpPr>
          <p:spPr>
            <a:xfrm flipH="1" flipV="1">
              <a:off x="7361555" y="3697519"/>
              <a:ext cx="173736" cy="17373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61922"/>
                </a:solidFill>
              </a:endParaRPr>
            </a:p>
          </p:txBody>
        </p:sp>
        <p:sp>
          <p:nvSpPr>
            <p:cNvPr id="9" name="Oval 8"/>
            <p:cNvSpPr/>
            <p:nvPr/>
          </p:nvSpPr>
          <p:spPr>
            <a:xfrm flipH="1" flipV="1">
              <a:off x="7209436" y="3478746"/>
              <a:ext cx="173736" cy="17373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61922"/>
                </a:solidFill>
              </a:endParaRPr>
            </a:p>
          </p:txBody>
        </p:sp>
        <p:sp>
          <p:nvSpPr>
            <p:cNvPr id="10" name="Oval 9"/>
            <p:cNvSpPr/>
            <p:nvPr/>
          </p:nvSpPr>
          <p:spPr>
            <a:xfrm flipH="1" flipV="1">
              <a:off x="7471469" y="3470995"/>
              <a:ext cx="173736" cy="17373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61922"/>
                </a:solidFill>
              </a:endParaRPr>
            </a:p>
          </p:txBody>
        </p:sp>
        <p:cxnSp>
          <p:nvCxnSpPr>
            <p:cNvPr id="11" name="Curved Connector 10"/>
            <p:cNvCxnSpPr>
              <a:stCxn id="8" idx="2"/>
              <a:endCxn id="10" idx="1"/>
            </p:cNvCxnSpPr>
            <p:nvPr/>
          </p:nvCxnSpPr>
          <p:spPr>
            <a:xfrm flipV="1">
              <a:off x="7535291" y="3619288"/>
              <a:ext cx="84471" cy="165099"/>
            </a:xfrm>
            <a:prstGeom prst="curved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p:cNvCxnSpPr>
              <a:stCxn id="8" idx="6"/>
              <a:endCxn id="9" idx="7"/>
            </p:cNvCxnSpPr>
            <p:nvPr/>
          </p:nvCxnSpPr>
          <p:spPr>
            <a:xfrm rot="10800000">
              <a:off x="7234879" y="3627039"/>
              <a:ext cx="126676" cy="157348"/>
            </a:xfrm>
            <a:prstGeom prst="curvedConnector2">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 name="Curved Connector 12"/>
            <p:cNvCxnSpPr>
              <a:stCxn id="10" idx="4"/>
              <a:endCxn id="9" idx="4"/>
            </p:cNvCxnSpPr>
            <p:nvPr/>
          </p:nvCxnSpPr>
          <p:spPr>
            <a:xfrm rot="16200000" flipH="1" flipV="1">
              <a:off x="7423445" y="3343853"/>
              <a:ext cx="7751" cy="262033"/>
            </a:xfrm>
            <a:prstGeom prst="curvedConnector3">
              <a:avLst>
                <a:gd name="adj1" fmla="val -92166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a:off x="1031176" y="3042637"/>
            <a:ext cx="879680" cy="0"/>
          </a:xfrm>
          <a:prstGeom prst="line">
            <a:avLst/>
          </a:prstGeom>
          <a:ln w="38100">
            <a:solidFill>
              <a:schemeClr val="tx2">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31176" y="3195041"/>
            <a:ext cx="879680" cy="0"/>
          </a:xfrm>
          <a:prstGeom prst="line">
            <a:avLst/>
          </a:prstGeom>
          <a:ln w="38100">
            <a:solidFill>
              <a:schemeClr val="tx2">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bwMode="auto">
          <a:xfrm>
            <a:off x="1719952" y="3449494"/>
            <a:ext cx="687097" cy="400261"/>
          </a:xfrm>
          <a:prstGeom prst="rect">
            <a:avLst/>
          </a:prstGeom>
          <a:solidFill>
            <a:schemeClr val="bg1"/>
          </a:solidFill>
          <a:ln w="190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5833">
                    <a:schemeClr val="tx1">
                      <a:lumMod val="50000"/>
                    </a:schemeClr>
                  </a:gs>
                  <a:gs pos="100000">
                    <a:schemeClr val="tx1">
                      <a:lumMod val="50000"/>
                    </a:schemeClr>
                  </a:gs>
                </a:gsLst>
                <a:lin ang="5400000" scaled="0"/>
              </a:gradFill>
            </a:endParaRPr>
          </a:p>
        </p:txBody>
      </p:sp>
      <p:sp>
        <p:nvSpPr>
          <p:cNvPr id="63" name="TextBox 62"/>
          <p:cNvSpPr txBox="1"/>
          <p:nvPr/>
        </p:nvSpPr>
        <p:spPr>
          <a:xfrm>
            <a:off x="1560389" y="3347444"/>
            <a:ext cx="946413" cy="572464"/>
          </a:xfrm>
          <a:prstGeom prst="rect">
            <a:avLst/>
          </a:prstGeom>
          <a:noFill/>
        </p:spPr>
        <p:txBody>
          <a:bodyPr wrap="non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rPr>
              <a:t>mem</a:t>
            </a:r>
          </a:p>
        </p:txBody>
      </p:sp>
      <p:sp>
        <p:nvSpPr>
          <p:cNvPr id="66" name="AutoShape 5"/>
          <p:cNvSpPr>
            <a:spLocks noChangeArrowheads="1"/>
          </p:cNvSpPr>
          <p:nvPr/>
        </p:nvSpPr>
        <p:spPr bwMode="auto">
          <a:xfrm>
            <a:off x="3375007" y="2918041"/>
            <a:ext cx="2052770" cy="1069974"/>
          </a:xfrm>
          <a:prstGeom prst="roundRect">
            <a:avLst>
              <a:gd name="adj" fmla="val 16667"/>
            </a:avLst>
          </a:prstGeom>
          <a:solidFill>
            <a:schemeClr val="bg1"/>
          </a:solidFill>
          <a:ln w="28575">
            <a:headEnd/>
            <a:tailEnd/>
          </a:ln>
        </p:spPr>
        <p:style>
          <a:lnRef idx="1">
            <a:schemeClr val="dk1"/>
          </a:lnRef>
          <a:fillRef idx="2">
            <a:schemeClr val="dk1"/>
          </a:fillRef>
          <a:effectRef idx="1">
            <a:schemeClr val="dk1"/>
          </a:effectRef>
          <a:fontRef idx="minor">
            <a:schemeClr val="dk1"/>
          </a:fontRef>
        </p:style>
        <p:txBody>
          <a:bodyPr wrap="none" anchor="ctr"/>
          <a:lstStyle/>
          <a:p>
            <a:endParaRPr lang="en-US">
              <a:solidFill>
                <a:srgbClr val="061922"/>
              </a:solidFill>
            </a:endParaRPr>
          </a:p>
        </p:txBody>
      </p:sp>
      <p:sp>
        <p:nvSpPr>
          <p:cNvPr id="67" name="TextBox 66"/>
          <p:cNvSpPr txBox="1"/>
          <p:nvPr/>
        </p:nvSpPr>
        <p:spPr>
          <a:xfrm>
            <a:off x="3408520" y="2918042"/>
            <a:ext cx="1523998" cy="276999"/>
          </a:xfrm>
          <a:prstGeom prst="rect">
            <a:avLst/>
          </a:prstGeom>
          <a:noFill/>
        </p:spPr>
        <p:txBody>
          <a:bodyPr wrap="square" rtlCol="0">
            <a:spAutoFit/>
          </a:bodyPr>
          <a:lstStyle/>
          <a:p>
            <a:r>
              <a:rPr lang="en-US" sz="1200" dirty="0">
                <a:solidFill>
                  <a:srgbClr val="061922"/>
                </a:solidFill>
              </a:rPr>
              <a:t> B</a:t>
            </a:r>
          </a:p>
        </p:txBody>
      </p:sp>
      <p:grpSp>
        <p:nvGrpSpPr>
          <p:cNvPr id="68" name="Group 67"/>
          <p:cNvGrpSpPr/>
          <p:nvPr/>
        </p:nvGrpSpPr>
        <p:grpSpPr>
          <a:xfrm>
            <a:off x="3693404" y="3322396"/>
            <a:ext cx="572421" cy="576071"/>
            <a:chOff x="7143492" y="3343896"/>
            <a:chExt cx="572421" cy="576071"/>
          </a:xfrm>
        </p:grpSpPr>
        <p:sp>
          <p:nvSpPr>
            <p:cNvPr id="69" name="Oval 68"/>
            <p:cNvSpPr/>
            <p:nvPr/>
          </p:nvSpPr>
          <p:spPr>
            <a:xfrm flipH="1" flipV="1">
              <a:off x="7143492" y="3343896"/>
              <a:ext cx="572421" cy="576071"/>
            </a:xfrm>
            <a:prstGeom prst="ellipse">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61922"/>
                </a:solidFill>
              </a:endParaRPr>
            </a:p>
          </p:txBody>
        </p:sp>
        <p:sp>
          <p:nvSpPr>
            <p:cNvPr id="70" name="Oval 69"/>
            <p:cNvSpPr/>
            <p:nvPr/>
          </p:nvSpPr>
          <p:spPr>
            <a:xfrm flipH="1" flipV="1">
              <a:off x="7361555" y="3697519"/>
              <a:ext cx="173736" cy="17373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61922"/>
                </a:solidFill>
              </a:endParaRPr>
            </a:p>
          </p:txBody>
        </p:sp>
        <p:sp>
          <p:nvSpPr>
            <p:cNvPr id="71" name="Oval 70"/>
            <p:cNvSpPr/>
            <p:nvPr/>
          </p:nvSpPr>
          <p:spPr>
            <a:xfrm flipH="1" flipV="1">
              <a:off x="7209436" y="3478746"/>
              <a:ext cx="173736" cy="17373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61922"/>
                </a:solidFill>
              </a:endParaRPr>
            </a:p>
          </p:txBody>
        </p:sp>
        <p:sp>
          <p:nvSpPr>
            <p:cNvPr id="72" name="Oval 71"/>
            <p:cNvSpPr/>
            <p:nvPr/>
          </p:nvSpPr>
          <p:spPr>
            <a:xfrm flipH="1" flipV="1">
              <a:off x="7471469" y="3470995"/>
              <a:ext cx="173736" cy="17373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61922"/>
                </a:solidFill>
              </a:endParaRPr>
            </a:p>
          </p:txBody>
        </p:sp>
        <p:cxnSp>
          <p:nvCxnSpPr>
            <p:cNvPr id="73" name="Curved Connector 72"/>
            <p:cNvCxnSpPr>
              <a:stCxn id="70" idx="2"/>
              <a:endCxn id="72" idx="1"/>
            </p:cNvCxnSpPr>
            <p:nvPr/>
          </p:nvCxnSpPr>
          <p:spPr>
            <a:xfrm flipV="1">
              <a:off x="7535291" y="3619288"/>
              <a:ext cx="84471" cy="165099"/>
            </a:xfrm>
            <a:prstGeom prst="curved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urved Connector 73"/>
            <p:cNvCxnSpPr>
              <a:stCxn id="70" idx="6"/>
              <a:endCxn id="71" idx="7"/>
            </p:cNvCxnSpPr>
            <p:nvPr/>
          </p:nvCxnSpPr>
          <p:spPr>
            <a:xfrm rot="10800000">
              <a:off x="7234879" y="3627039"/>
              <a:ext cx="126676" cy="157348"/>
            </a:xfrm>
            <a:prstGeom prst="curvedConnector2">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Curved Connector 74"/>
            <p:cNvCxnSpPr>
              <a:stCxn id="72" idx="4"/>
              <a:endCxn id="71" idx="4"/>
            </p:cNvCxnSpPr>
            <p:nvPr/>
          </p:nvCxnSpPr>
          <p:spPr>
            <a:xfrm rot="16200000" flipH="1" flipV="1">
              <a:off x="7423445" y="3343853"/>
              <a:ext cx="7751" cy="262033"/>
            </a:xfrm>
            <a:prstGeom prst="curvedConnector3">
              <a:avLst>
                <a:gd name="adj1" fmla="val -92166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6" name="Straight Connector 75"/>
          <p:cNvCxnSpPr/>
          <p:nvPr/>
        </p:nvCxnSpPr>
        <p:spPr>
          <a:xfrm>
            <a:off x="3792580" y="3042637"/>
            <a:ext cx="879680" cy="0"/>
          </a:xfrm>
          <a:prstGeom prst="line">
            <a:avLst/>
          </a:prstGeom>
          <a:ln w="38100">
            <a:solidFill>
              <a:schemeClr val="accent5">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792580" y="3195041"/>
            <a:ext cx="879680" cy="0"/>
          </a:xfrm>
          <a:prstGeom prst="line">
            <a:avLst/>
          </a:prstGeom>
          <a:ln w="38100">
            <a:solidFill>
              <a:schemeClr val="accent5">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bwMode="auto">
          <a:xfrm>
            <a:off x="4481356" y="3449494"/>
            <a:ext cx="687097" cy="400261"/>
          </a:xfrm>
          <a:prstGeom prst="rect">
            <a:avLst/>
          </a:prstGeom>
          <a:solidFill>
            <a:schemeClr val="bg1"/>
          </a:solidFill>
          <a:ln w="190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5833">
                    <a:schemeClr val="tx1">
                      <a:lumMod val="50000"/>
                    </a:schemeClr>
                  </a:gs>
                  <a:gs pos="100000">
                    <a:schemeClr val="tx1">
                      <a:lumMod val="50000"/>
                    </a:schemeClr>
                  </a:gs>
                </a:gsLst>
                <a:lin ang="5400000" scaled="0"/>
              </a:gradFill>
            </a:endParaRPr>
          </a:p>
        </p:txBody>
      </p:sp>
      <p:sp>
        <p:nvSpPr>
          <p:cNvPr id="79" name="TextBox 78"/>
          <p:cNvSpPr txBox="1"/>
          <p:nvPr/>
        </p:nvSpPr>
        <p:spPr>
          <a:xfrm>
            <a:off x="4321793" y="3347444"/>
            <a:ext cx="946413" cy="572464"/>
          </a:xfrm>
          <a:prstGeom prst="rect">
            <a:avLst/>
          </a:prstGeom>
          <a:noFill/>
        </p:spPr>
        <p:txBody>
          <a:bodyPr wrap="non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rPr>
              <a:t>mem</a:t>
            </a:r>
          </a:p>
        </p:txBody>
      </p:sp>
      <p:sp>
        <p:nvSpPr>
          <p:cNvPr id="80" name="AutoShape 5"/>
          <p:cNvSpPr>
            <a:spLocks noChangeArrowheads="1"/>
          </p:cNvSpPr>
          <p:nvPr/>
        </p:nvSpPr>
        <p:spPr bwMode="auto">
          <a:xfrm>
            <a:off x="6136411" y="2918041"/>
            <a:ext cx="2052770" cy="1069974"/>
          </a:xfrm>
          <a:prstGeom prst="roundRect">
            <a:avLst>
              <a:gd name="adj" fmla="val 16667"/>
            </a:avLst>
          </a:prstGeom>
          <a:solidFill>
            <a:schemeClr val="bg1"/>
          </a:solidFill>
          <a:ln w="28575">
            <a:headEnd/>
            <a:tailEnd/>
          </a:ln>
        </p:spPr>
        <p:style>
          <a:lnRef idx="1">
            <a:schemeClr val="dk1"/>
          </a:lnRef>
          <a:fillRef idx="2">
            <a:schemeClr val="dk1"/>
          </a:fillRef>
          <a:effectRef idx="1">
            <a:schemeClr val="dk1"/>
          </a:effectRef>
          <a:fontRef idx="minor">
            <a:schemeClr val="dk1"/>
          </a:fontRef>
        </p:style>
        <p:txBody>
          <a:bodyPr wrap="none" anchor="ctr"/>
          <a:lstStyle/>
          <a:p>
            <a:endParaRPr lang="en-US">
              <a:solidFill>
                <a:srgbClr val="061922"/>
              </a:solidFill>
            </a:endParaRPr>
          </a:p>
        </p:txBody>
      </p:sp>
      <p:sp>
        <p:nvSpPr>
          <p:cNvPr id="81" name="TextBox 80"/>
          <p:cNvSpPr txBox="1"/>
          <p:nvPr/>
        </p:nvSpPr>
        <p:spPr>
          <a:xfrm>
            <a:off x="6169924" y="2918042"/>
            <a:ext cx="1523998" cy="276999"/>
          </a:xfrm>
          <a:prstGeom prst="rect">
            <a:avLst/>
          </a:prstGeom>
          <a:noFill/>
        </p:spPr>
        <p:txBody>
          <a:bodyPr wrap="square" rtlCol="0">
            <a:spAutoFit/>
          </a:bodyPr>
          <a:lstStyle/>
          <a:p>
            <a:r>
              <a:rPr lang="en-US" sz="1200" dirty="0">
                <a:solidFill>
                  <a:srgbClr val="061922"/>
                </a:solidFill>
              </a:rPr>
              <a:t> C</a:t>
            </a:r>
          </a:p>
        </p:txBody>
      </p:sp>
      <p:grpSp>
        <p:nvGrpSpPr>
          <p:cNvPr id="82" name="Group 81"/>
          <p:cNvGrpSpPr/>
          <p:nvPr/>
        </p:nvGrpSpPr>
        <p:grpSpPr>
          <a:xfrm>
            <a:off x="6454808" y="3322396"/>
            <a:ext cx="572421" cy="576071"/>
            <a:chOff x="7143492" y="3343896"/>
            <a:chExt cx="572421" cy="576071"/>
          </a:xfrm>
        </p:grpSpPr>
        <p:sp>
          <p:nvSpPr>
            <p:cNvPr id="83" name="Oval 82"/>
            <p:cNvSpPr/>
            <p:nvPr/>
          </p:nvSpPr>
          <p:spPr>
            <a:xfrm flipH="1" flipV="1">
              <a:off x="7143492" y="3343896"/>
              <a:ext cx="572421" cy="576071"/>
            </a:xfrm>
            <a:prstGeom prst="ellipse">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61922"/>
                </a:solidFill>
              </a:endParaRPr>
            </a:p>
          </p:txBody>
        </p:sp>
        <p:sp>
          <p:nvSpPr>
            <p:cNvPr id="84" name="Oval 83"/>
            <p:cNvSpPr/>
            <p:nvPr/>
          </p:nvSpPr>
          <p:spPr>
            <a:xfrm flipH="1" flipV="1">
              <a:off x="7361555" y="3697519"/>
              <a:ext cx="173736" cy="17373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61922"/>
                </a:solidFill>
              </a:endParaRPr>
            </a:p>
          </p:txBody>
        </p:sp>
        <p:sp>
          <p:nvSpPr>
            <p:cNvPr id="85" name="Oval 84"/>
            <p:cNvSpPr/>
            <p:nvPr/>
          </p:nvSpPr>
          <p:spPr>
            <a:xfrm flipH="1" flipV="1">
              <a:off x="7209436" y="3478746"/>
              <a:ext cx="173736" cy="17373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61922"/>
                </a:solidFill>
              </a:endParaRPr>
            </a:p>
          </p:txBody>
        </p:sp>
        <p:sp>
          <p:nvSpPr>
            <p:cNvPr id="86" name="Oval 85"/>
            <p:cNvSpPr/>
            <p:nvPr/>
          </p:nvSpPr>
          <p:spPr>
            <a:xfrm flipH="1" flipV="1">
              <a:off x="7471469" y="3470995"/>
              <a:ext cx="173736" cy="17373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61922"/>
                </a:solidFill>
              </a:endParaRPr>
            </a:p>
          </p:txBody>
        </p:sp>
        <p:cxnSp>
          <p:nvCxnSpPr>
            <p:cNvPr id="87" name="Curved Connector 86"/>
            <p:cNvCxnSpPr>
              <a:stCxn id="84" idx="2"/>
              <a:endCxn id="86" idx="1"/>
            </p:cNvCxnSpPr>
            <p:nvPr/>
          </p:nvCxnSpPr>
          <p:spPr>
            <a:xfrm flipV="1">
              <a:off x="7535291" y="3619288"/>
              <a:ext cx="84471" cy="165099"/>
            </a:xfrm>
            <a:prstGeom prst="curved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urved Connector 87"/>
            <p:cNvCxnSpPr>
              <a:stCxn id="84" idx="6"/>
              <a:endCxn id="85" idx="7"/>
            </p:cNvCxnSpPr>
            <p:nvPr/>
          </p:nvCxnSpPr>
          <p:spPr>
            <a:xfrm rot="10800000">
              <a:off x="7234879" y="3627039"/>
              <a:ext cx="126676" cy="157348"/>
            </a:xfrm>
            <a:prstGeom prst="curvedConnector2">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9" name="Curved Connector 88"/>
            <p:cNvCxnSpPr>
              <a:stCxn id="86" idx="4"/>
              <a:endCxn id="85" idx="4"/>
            </p:cNvCxnSpPr>
            <p:nvPr/>
          </p:nvCxnSpPr>
          <p:spPr>
            <a:xfrm rot="16200000" flipH="1" flipV="1">
              <a:off x="7423445" y="3343853"/>
              <a:ext cx="7751" cy="262033"/>
            </a:xfrm>
            <a:prstGeom prst="curvedConnector3">
              <a:avLst>
                <a:gd name="adj1" fmla="val -92166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0" name="Straight Connector 89"/>
          <p:cNvCxnSpPr/>
          <p:nvPr/>
        </p:nvCxnSpPr>
        <p:spPr>
          <a:xfrm>
            <a:off x="6553984" y="3042637"/>
            <a:ext cx="879680" cy="0"/>
          </a:xfrm>
          <a:prstGeom prst="line">
            <a:avLst/>
          </a:prstGeom>
          <a:ln w="381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6553984" y="3195041"/>
            <a:ext cx="879680" cy="0"/>
          </a:xfrm>
          <a:prstGeom prst="line">
            <a:avLst/>
          </a:prstGeom>
          <a:ln w="381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bwMode="auto">
          <a:xfrm>
            <a:off x="7242760" y="3449494"/>
            <a:ext cx="687097" cy="400261"/>
          </a:xfrm>
          <a:prstGeom prst="rect">
            <a:avLst/>
          </a:prstGeom>
          <a:solidFill>
            <a:schemeClr val="bg1"/>
          </a:solidFill>
          <a:ln w="190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5833">
                    <a:schemeClr val="tx1">
                      <a:lumMod val="50000"/>
                    </a:schemeClr>
                  </a:gs>
                  <a:gs pos="100000">
                    <a:schemeClr val="tx1">
                      <a:lumMod val="50000"/>
                    </a:schemeClr>
                  </a:gs>
                </a:gsLst>
                <a:lin ang="5400000" scaled="0"/>
              </a:gradFill>
            </a:endParaRPr>
          </a:p>
        </p:txBody>
      </p:sp>
      <p:sp>
        <p:nvSpPr>
          <p:cNvPr id="93" name="TextBox 92"/>
          <p:cNvSpPr txBox="1"/>
          <p:nvPr/>
        </p:nvSpPr>
        <p:spPr>
          <a:xfrm>
            <a:off x="7083197" y="3347444"/>
            <a:ext cx="946413" cy="572464"/>
          </a:xfrm>
          <a:prstGeom prst="rect">
            <a:avLst/>
          </a:prstGeom>
          <a:noFill/>
        </p:spPr>
        <p:txBody>
          <a:bodyPr wrap="non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rPr>
              <a:t>mem</a:t>
            </a:r>
          </a:p>
        </p:txBody>
      </p:sp>
      <p:sp>
        <p:nvSpPr>
          <p:cNvPr id="107" name="TextBox 106"/>
          <p:cNvSpPr txBox="1"/>
          <p:nvPr/>
        </p:nvSpPr>
        <p:spPr>
          <a:xfrm>
            <a:off x="3375007" y="1897062"/>
            <a:ext cx="2300951"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并行执行的核</a:t>
            </a:r>
            <a:endParaRPr lang="en-US" sz="2400" dirty="0">
              <a:gradFill>
                <a:gsLst>
                  <a:gs pos="2917">
                    <a:schemeClr val="tx1"/>
                  </a:gs>
                  <a:gs pos="30000">
                    <a:schemeClr val="tx1"/>
                  </a:gs>
                </a:gsLst>
                <a:lin ang="5400000" scaled="0"/>
              </a:gradFill>
            </a:endParaRPr>
          </a:p>
        </p:txBody>
      </p:sp>
      <p:cxnSp>
        <p:nvCxnSpPr>
          <p:cNvPr id="120" name="Straight Arrow Connector 119"/>
          <p:cNvCxnSpPr/>
          <p:nvPr/>
        </p:nvCxnSpPr>
        <p:spPr>
          <a:xfrm flipH="1">
            <a:off x="2592756" y="2470140"/>
            <a:ext cx="1888600" cy="451992"/>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a:off x="4481356" y="2454407"/>
            <a:ext cx="0" cy="466859"/>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4481356" y="2470140"/>
            <a:ext cx="1783052" cy="447901"/>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4" name="AutoShape 5">
            <a:extLst>
              <a:ext uri="{FF2B5EF4-FFF2-40B4-BE49-F238E27FC236}">
                <a16:creationId xmlns:a16="http://schemas.microsoft.com/office/drawing/2014/main" id="{2E1165C9-09E4-45DE-BAE5-53A5471CA16B}"/>
              </a:ext>
            </a:extLst>
          </p:cNvPr>
          <p:cNvSpPr>
            <a:spLocks noChangeArrowheads="1"/>
          </p:cNvSpPr>
          <p:nvPr/>
        </p:nvSpPr>
        <p:spPr bwMode="auto">
          <a:xfrm>
            <a:off x="947328" y="4417418"/>
            <a:ext cx="6908128" cy="609600"/>
          </a:xfrm>
          <a:prstGeom prst="roundRect">
            <a:avLst>
              <a:gd name="adj" fmla="val 16667"/>
            </a:avLst>
          </a:prstGeom>
          <a:solidFill>
            <a:schemeClr val="bg1"/>
          </a:solidFill>
          <a:ln w="28575">
            <a:headEnd/>
            <a:tailEnd/>
          </a:ln>
        </p:spPr>
        <p:style>
          <a:lnRef idx="1">
            <a:schemeClr val="dk1"/>
          </a:lnRef>
          <a:fillRef idx="2">
            <a:schemeClr val="dk1"/>
          </a:fillRef>
          <a:effectRef idx="1">
            <a:schemeClr val="dk1"/>
          </a:effectRef>
          <a:fontRef idx="minor">
            <a:schemeClr val="dk1"/>
          </a:fontRef>
        </p:style>
        <p:txBody>
          <a:bodyPr wrap="none" anchor="ctr"/>
          <a:lstStyle/>
          <a:p>
            <a:pPr algn="ctr"/>
            <a:r>
              <a:rPr lang="zh-CN" altLang="en-US" dirty="0">
                <a:solidFill>
                  <a:srgbClr val="061922"/>
                </a:solidFill>
              </a:rPr>
              <a:t>板上共享内存</a:t>
            </a:r>
            <a:endParaRPr lang="en-US" dirty="0">
              <a:solidFill>
                <a:srgbClr val="061922"/>
              </a:solidFill>
            </a:endParaRPr>
          </a:p>
        </p:txBody>
      </p:sp>
      <p:cxnSp>
        <p:nvCxnSpPr>
          <p:cNvPr id="18" name="Straight Connector 17">
            <a:extLst>
              <a:ext uri="{FF2B5EF4-FFF2-40B4-BE49-F238E27FC236}">
                <a16:creationId xmlns:a16="http://schemas.microsoft.com/office/drawing/2014/main" id="{D7C20732-67F3-4569-B32E-22962174FE5B}"/>
              </a:ext>
            </a:extLst>
          </p:cNvPr>
          <p:cNvCxnSpPr>
            <a:cxnSpLocks/>
            <a:stCxn id="4" idx="2"/>
          </p:cNvCxnSpPr>
          <p:nvPr/>
        </p:nvCxnSpPr>
        <p:spPr>
          <a:xfrm>
            <a:off x="1639988" y="3988015"/>
            <a:ext cx="0" cy="436618"/>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AE2F2DB-004F-4EDB-9BCC-063C2F6EB21E}"/>
              </a:ext>
            </a:extLst>
          </p:cNvPr>
          <p:cNvCxnSpPr>
            <a:cxnSpLocks/>
            <a:stCxn id="66" idx="2"/>
            <a:endCxn id="94" idx="0"/>
          </p:cNvCxnSpPr>
          <p:nvPr/>
        </p:nvCxnSpPr>
        <p:spPr>
          <a:xfrm>
            <a:off x="4401392" y="3988015"/>
            <a:ext cx="0" cy="429403"/>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61E374B0-C792-4B35-8A26-BB9FFBF8CFD7}"/>
              </a:ext>
            </a:extLst>
          </p:cNvPr>
          <p:cNvCxnSpPr>
            <a:cxnSpLocks/>
          </p:cNvCxnSpPr>
          <p:nvPr/>
        </p:nvCxnSpPr>
        <p:spPr>
          <a:xfrm>
            <a:off x="7227061" y="4008414"/>
            <a:ext cx="0" cy="416219"/>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8A4B210-C708-451D-853D-891B39D7F0FD}"/>
              </a:ext>
            </a:extLst>
          </p:cNvPr>
          <p:cNvSpPr txBox="1"/>
          <p:nvPr/>
        </p:nvSpPr>
        <p:spPr>
          <a:xfrm>
            <a:off x="430785" y="6011862"/>
            <a:ext cx="8709757"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问题：板上共享内存成为吞吐量瓶颈；批处理延迟高（</a:t>
            </a:r>
            <a:r>
              <a:rPr lang="en-US" altLang="zh-CN" sz="2400" dirty="0">
                <a:gradFill>
                  <a:gsLst>
                    <a:gs pos="2917">
                      <a:schemeClr val="tx1"/>
                    </a:gs>
                    <a:gs pos="30000">
                      <a:schemeClr val="tx1"/>
                    </a:gs>
                  </a:gsLst>
                  <a:lin ang="5400000" scaled="0"/>
                </a:gradFill>
              </a:rPr>
              <a:t>1 </a:t>
            </a:r>
            <a:r>
              <a:rPr lang="en-US" altLang="zh-CN" sz="2400" dirty="0" err="1">
                <a:gradFill>
                  <a:gsLst>
                    <a:gs pos="2917">
                      <a:schemeClr val="tx1"/>
                    </a:gs>
                    <a:gs pos="30000">
                      <a:schemeClr val="tx1"/>
                    </a:gs>
                  </a:gsLst>
                  <a:lin ang="5400000" scaled="0"/>
                </a:gradFill>
              </a:rPr>
              <a:t>ms</a:t>
            </a:r>
            <a:r>
              <a:rPr lang="zh-CN" altLang="en-US" sz="2400" dirty="0">
                <a:gradFill>
                  <a:gsLst>
                    <a:gs pos="2917">
                      <a:schemeClr val="tx1"/>
                    </a:gs>
                    <a:gs pos="30000">
                      <a:schemeClr val="tx1"/>
                    </a:gs>
                  </a:gsLst>
                  <a:lin ang="5400000" scaled="0"/>
                </a:gradFill>
              </a:rPr>
              <a:t>）</a:t>
            </a:r>
            <a:endParaRPr lang="en-US" altLang="zh-CN" sz="2400" dirty="0">
              <a:gradFill>
                <a:gsLst>
                  <a:gs pos="2917">
                    <a:schemeClr val="tx1"/>
                  </a:gs>
                  <a:gs pos="30000">
                    <a:schemeClr val="tx1"/>
                  </a:gs>
                </a:gsLst>
                <a:lin ang="5400000" scaled="0"/>
              </a:gradFill>
            </a:endParaRPr>
          </a:p>
        </p:txBody>
      </p:sp>
      <p:cxnSp>
        <p:nvCxnSpPr>
          <p:cNvPr id="56" name="Straight Connector 17">
            <a:extLst>
              <a:ext uri="{FF2B5EF4-FFF2-40B4-BE49-F238E27FC236}">
                <a16:creationId xmlns:a16="http://schemas.microsoft.com/office/drawing/2014/main" id="{C69F6487-5B8C-4544-98DF-CF645B0FA968}"/>
              </a:ext>
            </a:extLst>
          </p:cNvPr>
          <p:cNvCxnSpPr>
            <a:cxnSpLocks/>
          </p:cNvCxnSpPr>
          <p:nvPr/>
        </p:nvCxnSpPr>
        <p:spPr>
          <a:xfrm>
            <a:off x="2933434" y="5027018"/>
            <a:ext cx="0" cy="436618"/>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7" name="TextBox 106">
            <a:extLst>
              <a:ext uri="{FF2B5EF4-FFF2-40B4-BE49-F238E27FC236}">
                <a16:creationId xmlns:a16="http://schemas.microsoft.com/office/drawing/2014/main" id="{F538F49D-87F4-9543-B742-15F6B8DD4F75}"/>
              </a:ext>
            </a:extLst>
          </p:cNvPr>
          <p:cNvSpPr txBox="1"/>
          <p:nvPr/>
        </p:nvSpPr>
        <p:spPr>
          <a:xfrm>
            <a:off x="5029627" y="5420262"/>
            <a:ext cx="1292662" cy="544765"/>
          </a:xfrm>
          <a:prstGeom prst="rect">
            <a:avLst/>
          </a:prstGeom>
          <a:noFill/>
        </p:spPr>
        <p:txBody>
          <a:bodyPr wrap="none" lIns="182880" tIns="146304" rIns="182880" bIns="146304" rtlCol="0">
            <a:spAutoFit/>
          </a:bodyPr>
          <a:lstStyle/>
          <a:p>
            <a:pPr>
              <a:lnSpc>
                <a:spcPct val="90000"/>
              </a:lnSpc>
              <a:spcAft>
                <a:spcPts val="600"/>
              </a:spcAft>
            </a:pPr>
            <a:r>
              <a:rPr lang="zh-CN" altLang="en-US" dirty="0">
                <a:gradFill>
                  <a:gsLst>
                    <a:gs pos="2917">
                      <a:schemeClr val="tx1"/>
                    </a:gs>
                    <a:gs pos="30000">
                      <a:schemeClr val="tx1"/>
                    </a:gs>
                  </a:gsLst>
                  <a:lin ang="5400000" scaled="0"/>
                </a:gradFill>
              </a:rPr>
              <a:t>主机内存</a:t>
            </a:r>
            <a:endParaRPr lang="en-US" dirty="0">
              <a:gradFill>
                <a:gsLst>
                  <a:gs pos="2917">
                    <a:schemeClr val="tx1"/>
                  </a:gs>
                  <a:gs pos="30000">
                    <a:schemeClr val="tx1"/>
                  </a:gs>
                </a:gsLst>
                <a:lin ang="5400000" scaled="0"/>
              </a:gradFill>
            </a:endParaRPr>
          </a:p>
        </p:txBody>
      </p:sp>
      <p:cxnSp>
        <p:nvCxnSpPr>
          <p:cNvPr id="58" name="Straight Connector 17">
            <a:extLst>
              <a:ext uri="{FF2B5EF4-FFF2-40B4-BE49-F238E27FC236}">
                <a16:creationId xmlns:a16="http://schemas.microsoft.com/office/drawing/2014/main" id="{F32B8147-84AD-F148-A997-640A363F1901}"/>
              </a:ext>
            </a:extLst>
          </p:cNvPr>
          <p:cNvCxnSpPr>
            <a:cxnSpLocks/>
          </p:cNvCxnSpPr>
          <p:nvPr/>
        </p:nvCxnSpPr>
        <p:spPr>
          <a:xfrm>
            <a:off x="5675958" y="5027018"/>
            <a:ext cx="0" cy="436618"/>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9" name="TextBox 106">
            <a:extLst>
              <a:ext uri="{FF2B5EF4-FFF2-40B4-BE49-F238E27FC236}">
                <a16:creationId xmlns:a16="http://schemas.microsoft.com/office/drawing/2014/main" id="{0C84E758-BB07-D545-A633-91B23B73BCE7}"/>
              </a:ext>
            </a:extLst>
          </p:cNvPr>
          <p:cNvSpPr txBox="1"/>
          <p:nvPr/>
        </p:nvSpPr>
        <p:spPr>
          <a:xfrm>
            <a:off x="2506802" y="5420263"/>
            <a:ext cx="830997" cy="544765"/>
          </a:xfrm>
          <a:prstGeom prst="rect">
            <a:avLst/>
          </a:prstGeom>
          <a:noFill/>
        </p:spPr>
        <p:txBody>
          <a:bodyPr wrap="none" lIns="182880" tIns="146304" rIns="182880" bIns="146304" rtlCol="0">
            <a:spAutoFit/>
          </a:bodyPr>
          <a:lstStyle/>
          <a:p>
            <a:pPr>
              <a:lnSpc>
                <a:spcPct val="90000"/>
              </a:lnSpc>
              <a:spcAft>
                <a:spcPts val="600"/>
              </a:spcAft>
            </a:pPr>
            <a:r>
              <a:rPr lang="zh-CN" altLang="en-US" dirty="0">
                <a:gradFill>
                  <a:gsLst>
                    <a:gs pos="2917">
                      <a:schemeClr val="tx1"/>
                    </a:gs>
                    <a:gs pos="30000">
                      <a:schemeClr val="tx1"/>
                    </a:gs>
                  </a:gsLst>
                  <a:lin ang="5400000" scaled="0"/>
                </a:gradFill>
              </a:rPr>
              <a:t>网络</a:t>
            </a:r>
            <a:endParaRPr lang="en-US" dirty="0">
              <a:gradFill>
                <a:gsLst>
                  <a:gs pos="2917">
                    <a:schemeClr val="tx1"/>
                  </a:gs>
                  <a:gs pos="30000">
                    <a:schemeClr val="tx1"/>
                  </a:gs>
                </a:gsLst>
                <a:lin ang="5400000" scaled="0"/>
              </a:gradFill>
            </a:endParaRPr>
          </a:p>
        </p:txBody>
      </p:sp>
    </p:spTree>
    <p:custDataLst>
      <p:tags r:id="rId1"/>
    </p:custDataLst>
    <p:extLst>
      <p:ext uri="{BB962C8B-B14F-4D97-AF65-F5344CB8AC3E}">
        <p14:creationId xmlns:p14="http://schemas.microsoft.com/office/powerpoint/2010/main" val="964291300"/>
      </p:ext>
    </p:extLst>
  </p:cSld>
  <p:clrMapOvr>
    <a:masterClrMapping/>
  </p:clrMapOvr>
  <p:transition advTm="33946">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ClickNP</a:t>
            </a:r>
            <a:r>
              <a:rPr lang="en-US" altLang="zh-CN" dirty="0"/>
              <a:t> </a:t>
            </a:r>
            <a:r>
              <a:rPr lang="zh-CN" altLang="en-US" dirty="0"/>
              <a:t>编程模型</a:t>
            </a:r>
            <a:endParaRPr lang="en-US" dirty="0"/>
          </a:p>
        </p:txBody>
      </p:sp>
      <p:sp>
        <p:nvSpPr>
          <p:cNvPr id="3" name="Text Placeholder 2"/>
          <p:cNvSpPr>
            <a:spLocks noGrp="1"/>
          </p:cNvSpPr>
          <p:nvPr>
            <p:ph type="body" sz="quarter" idx="10"/>
          </p:nvPr>
        </p:nvSpPr>
        <p:spPr>
          <a:xfrm>
            <a:off x="274637" y="1212851"/>
            <a:ext cx="8937095" cy="683264"/>
          </a:xfrm>
        </p:spPr>
        <p:txBody>
          <a:bodyPr/>
          <a:lstStyle/>
          <a:p>
            <a:r>
              <a:rPr lang="zh-CN" altLang="en-US" dirty="0"/>
              <a:t>基于消息通信的流式处理</a:t>
            </a:r>
          </a:p>
        </p:txBody>
      </p:sp>
      <p:sp>
        <p:nvSpPr>
          <p:cNvPr id="16" name="Slide Number Placeholder 15"/>
          <p:cNvSpPr>
            <a:spLocks noGrp="1"/>
          </p:cNvSpPr>
          <p:nvPr>
            <p:ph type="sldNum" sz="quarter" idx="4294967295"/>
          </p:nvPr>
        </p:nvSpPr>
        <p:spPr/>
        <p:txBody>
          <a:bodyPr/>
          <a:lstStyle/>
          <a:p>
            <a:fld id="{368F0CB9-5443-48E8-ADD3-3F8A68C2523D}" type="slidenum">
              <a:rPr lang="en-US" smtClean="0"/>
              <a:t>63</a:t>
            </a:fld>
            <a:endParaRPr lang="en-US"/>
          </a:p>
        </p:txBody>
      </p:sp>
      <p:sp>
        <p:nvSpPr>
          <p:cNvPr id="94" name="TextBox 93">
            <a:extLst>
              <a:ext uri="{FF2B5EF4-FFF2-40B4-BE49-F238E27FC236}">
                <a16:creationId xmlns:a16="http://schemas.microsoft.com/office/drawing/2014/main" id="{7C231561-8CC0-49E2-B641-099D3C4184B1}"/>
              </a:ext>
            </a:extLst>
          </p:cNvPr>
          <p:cNvSpPr txBox="1"/>
          <p:nvPr/>
        </p:nvSpPr>
        <p:spPr>
          <a:xfrm>
            <a:off x="430785" y="6011862"/>
            <a:ext cx="7699865"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优点：管道的吞吐量可扩放；流式处理延迟低（</a:t>
            </a:r>
            <a:r>
              <a:rPr lang="en-US" altLang="zh-CN" sz="2400" dirty="0">
                <a:gradFill>
                  <a:gsLst>
                    <a:gs pos="2917">
                      <a:schemeClr val="tx1"/>
                    </a:gs>
                    <a:gs pos="30000">
                      <a:schemeClr val="tx1"/>
                    </a:gs>
                  </a:gsLst>
                  <a:lin ang="5400000" scaled="0"/>
                </a:gradFill>
              </a:rPr>
              <a:t>1 </a:t>
            </a:r>
            <a:r>
              <a:rPr lang="en-US" altLang="zh-CN" sz="2400" dirty="0" err="1">
                <a:gradFill>
                  <a:gsLst>
                    <a:gs pos="2917">
                      <a:schemeClr val="tx1"/>
                    </a:gs>
                    <a:gs pos="30000">
                      <a:schemeClr val="tx1"/>
                    </a:gs>
                  </a:gsLst>
                  <a:lin ang="5400000" scaled="0"/>
                </a:gradFill>
              </a:rPr>
              <a:t>μs</a:t>
            </a:r>
            <a:r>
              <a:rPr lang="zh-CN" altLang="en-US" sz="2400" dirty="0">
                <a:gradFill>
                  <a:gsLst>
                    <a:gs pos="2917">
                      <a:schemeClr val="tx1"/>
                    </a:gs>
                    <a:gs pos="30000">
                      <a:schemeClr val="tx1"/>
                    </a:gs>
                  </a:gsLst>
                  <a:lin ang="5400000" scaled="0"/>
                </a:gradFill>
              </a:rPr>
              <a:t>）</a:t>
            </a:r>
            <a:endParaRPr lang="en-US" altLang="zh-CN" sz="2400" dirty="0">
              <a:gradFill>
                <a:gsLst>
                  <a:gs pos="2917">
                    <a:schemeClr val="tx1"/>
                  </a:gs>
                  <a:gs pos="30000">
                    <a:schemeClr val="tx1"/>
                  </a:gs>
                </a:gsLst>
                <a:lin ang="5400000" scaled="0"/>
              </a:gradFill>
            </a:endParaRPr>
          </a:p>
        </p:txBody>
      </p:sp>
      <p:grpSp>
        <p:nvGrpSpPr>
          <p:cNvPr id="18" name="组合 17">
            <a:extLst>
              <a:ext uri="{FF2B5EF4-FFF2-40B4-BE49-F238E27FC236}">
                <a16:creationId xmlns:a16="http://schemas.microsoft.com/office/drawing/2014/main" id="{2D90BB39-A64D-AE4A-8B7D-AC4737DCEE54}"/>
              </a:ext>
            </a:extLst>
          </p:cNvPr>
          <p:cNvGrpSpPr/>
          <p:nvPr/>
        </p:nvGrpSpPr>
        <p:grpSpPr>
          <a:xfrm>
            <a:off x="-94500" y="2183705"/>
            <a:ext cx="9306233" cy="3168400"/>
            <a:chOff x="-1104887" y="2183705"/>
            <a:chExt cx="11174718" cy="3168400"/>
          </a:xfrm>
        </p:grpSpPr>
        <p:sp>
          <p:nvSpPr>
            <p:cNvPr id="4" name="AutoShape 5"/>
            <p:cNvSpPr>
              <a:spLocks noChangeArrowheads="1"/>
            </p:cNvSpPr>
            <p:nvPr/>
          </p:nvSpPr>
          <p:spPr bwMode="auto">
            <a:xfrm>
              <a:off x="613603" y="3182325"/>
              <a:ext cx="2052770" cy="1069974"/>
            </a:xfrm>
            <a:prstGeom prst="roundRect">
              <a:avLst>
                <a:gd name="adj" fmla="val 16667"/>
              </a:avLst>
            </a:prstGeom>
            <a:solidFill>
              <a:schemeClr val="bg1"/>
            </a:solidFill>
            <a:ln w="28575">
              <a:headEnd/>
              <a:tailEnd/>
            </a:ln>
          </p:spPr>
          <p:style>
            <a:lnRef idx="1">
              <a:schemeClr val="dk1"/>
            </a:lnRef>
            <a:fillRef idx="2">
              <a:schemeClr val="dk1"/>
            </a:fillRef>
            <a:effectRef idx="1">
              <a:schemeClr val="dk1"/>
            </a:effectRef>
            <a:fontRef idx="minor">
              <a:schemeClr val="dk1"/>
            </a:fontRef>
          </p:style>
          <p:txBody>
            <a:bodyPr wrap="none" anchor="ctr"/>
            <a:lstStyle/>
            <a:p>
              <a:endParaRPr lang="en-US">
                <a:solidFill>
                  <a:srgbClr val="061922"/>
                </a:solidFill>
              </a:endParaRPr>
            </a:p>
          </p:txBody>
        </p:sp>
        <p:sp>
          <p:nvSpPr>
            <p:cNvPr id="5" name="TextBox 4"/>
            <p:cNvSpPr txBox="1"/>
            <p:nvPr/>
          </p:nvSpPr>
          <p:spPr>
            <a:xfrm>
              <a:off x="647116" y="3182326"/>
              <a:ext cx="1523998" cy="276999"/>
            </a:xfrm>
            <a:prstGeom prst="rect">
              <a:avLst/>
            </a:prstGeom>
            <a:noFill/>
          </p:spPr>
          <p:txBody>
            <a:bodyPr wrap="square" rtlCol="0">
              <a:spAutoFit/>
            </a:bodyPr>
            <a:lstStyle/>
            <a:p>
              <a:r>
                <a:rPr lang="en-US" sz="1200" dirty="0">
                  <a:solidFill>
                    <a:srgbClr val="061922"/>
                  </a:solidFill>
                </a:rPr>
                <a:t> A</a:t>
              </a:r>
            </a:p>
          </p:txBody>
        </p:sp>
        <p:grpSp>
          <p:nvGrpSpPr>
            <p:cNvPr id="6" name="Group 5"/>
            <p:cNvGrpSpPr/>
            <p:nvPr/>
          </p:nvGrpSpPr>
          <p:grpSpPr>
            <a:xfrm>
              <a:off x="932000" y="3586680"/>
              <a:ext cx="572421" cy="576071"/>
              <a:chOff x="7143492" y="3343896"/>
              <a:chExt cx="572421" cy="576071"/>
            </a:xfrm>
          </p:grpSpPr>
          <p:sp>
            <p:nvSpPr>
              <p:cNvPr id="7" name="Oval 6"/>
              <p:cNvSpPr/>
              <p:nvPr/>
            </p:nvSpPr>
            <p:spPr>
              <a:xfrm flipH="1" flipV="1">
                <a:off x="7143492" y="3343896"/>
                <a:ext cx="572421" cy="576071"/>
              </a:xfrm>
              <a:prstGeom prst="ellipse">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61922"/>
                  </a:solidFill>
                </a:endParaRPr>
              </a:p>
            </p:txBody>
          </p:sp>
          <p:sp>
            <p:nvSpPr>
              <p:cNvPr id="8" name="Oval 7"/>
              <p:cNvSpPr/>
              <p:nvPr/>
            </p:nvSpPr>
            <p:spPr>
              <a:xfrm flipH="1" flipV="1">
                <a:off x="7361555" y="3697519"/>
                <a:ext cx="173736" cy="17373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61922"/>
                  </a:solidFill>
                </a:endParaRPr>
              </a:p>
            </p:txBody>
          </p:sp>
          <p:sp>
            <p:nvSpPr>
              <p:cNvPr id="9" name="Oval 8"/>
              <p:cNvSpPr/>
              <p:nvPr/>
            </p:nvSpPr>
            <p:spPr>
              <a:xfrm flipH="1" flipV="1">
                <a:off x="7209436" y="3478746"/>
                <a:ext cx="173736" cy="17373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61922"/>
                  </a:solidFill>
                </a:endParaRPr>
              </a:p>
            </p:txBody>
          </p:sp>
          <p:sp>
            <p:nvSpPr>
              <p:cNvPr id="10" name="Oval 9"/>
              <p:cNvSpPr/>
              <p:nvPr/>
            </p:nvSpPr>
            <p:spPr>
              <a:xfrm flipH="1" flipV="1">
                <a:off x="7471469" y="3470995"/>
                <a:ext cx="173736" cy="17373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61922"/>
                  </a:solidFill>
                </a:endParaRPr>
              </a:p>
            </p:txBody>
          </p:sp>
          <p:cxnSp>
            <p:nvCxnSpPr>
              <p:cNvPr id="11" name="Curved Connector 10"/>
              <p:cNvCxnSpPr>
                <a:stCxn id="8" idx="2"/>
                <a:endCxn id="10" idx="1"/>
              </p:cNvCxnSpPr>
              <p:nvPr/>
            </p:nvCxnSpPr>
            <p:spPr>
              <a:xfrm flipV="1">
                <a:off x="7535291" y="3619288"/>
                <a:ext cx="84471" cy="165099"/>
              </a:xfrm>
              <a:prstGeom prst="curved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p:cNvCxnSpPr>
                <a:stCxn id="8" idx="6"/>
                <a:endCxn id="9" idx="7"/>
              </p:cNvCxnSpPr>
              <p:nvPr/>
            </p:nvCxnSpPr>
            <p:spPr>
              <a:xfrm rot="10800000">
                <a:off x="7234879" y="3627039"/>
                <a:ext cx="126676" cy="157348"/>
              </a:xfrm>
              <a:prstGeom prst="curvedConnector2">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 name="Curved Connector 12"/>
              <p:cNvCxnSpPr>
                <a:stCxn id="10" idx="4"/>
                <a:endCxn id="9" idx="4"/>
              </p:cNvCxnSpPr>
              <p:nvPr/>
            </p:nvCxnSpPr>
            <p:spPr>
              <a:xfrm rot="16200000" flipH="1" flipV="1">
                <a:off x="7423445" y="3343853"/>
                <a:ext cx="7751" cy="262033"/>
              </a:xfrm>
              <a:prstGeom prst="curvedConnector3">
                <a:avLst>
                  <a:gd name="adj1" fmla="val -92166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a:off x="1031176" y="3306921"/>
              <a:ext cx="879680" cy="0"/>
            </a:xfrm>
            <a:prstGeom prst="line">
              <a:avLst/>
            </a:prstGeom>
            <a:ln w="38100">
              <a:solidFill>
                <a:schemeClr val="tx2">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31176" y="3459325"/>
              <a:ext cx="879680" cy="0"/>
            </a:xfrm>
            <a:prstGeom prst="line">
              <a:avLst/>
            </a:prstGeom>
            <a:ln w="38100">
              <a:solidFill>
                <a:schemeClr val="tx2">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66" idx="3"/>
              <a:endCxn id="80" idx="1"/>
            </p:cNvCxnSpPr>
            <p:nvPr/>
          </p:nvCxnSpPr>
          <p:spPr>
            <a:xfrm>
              <a:off x="5427777" y="3717312"/>
              <a:ext cx="708634"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bwMode="auto">
            <a:xfrm>
              <a:off x="1719952" y="3713778"/>
              <a:ext cx="687097" cy="400261"/>
            </a:xfrm>
            <a:prstGeom prst="rect">
              <a:avLst/>
            </a:prstGeom>
            <a:solidFill>
              <a:schemeClr val="bg1"/>
            </a:solidFill>
            <a:ln w="190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5833">
                      <a:schemeClr val="tx1">
                        <a:lumMod val="50000"/>
                      </a:schemeClr>
                    </a:gs>
                    <a:gs pos="100000">
                      <a:schemeClr val="tx1">
                        <a:lumMod val="50000"/>
                      </a:schemeClr>
                    </a:gs>
                  </a:gsLst>
                  <a:lin ang="5400000" scaled="0"/>
                </a:gradFill>
              </a:endParaRPr>
            </a:p>
          </p:txBody>
        </p:sp>
        <p:sp>
          <p:nvSpPr>
            <p:cNvPr id="63" name="TextBox 62"/>
            <p:cNvSpPr txBox="1"/>
            <p:nvPr/>
          </p:nvSpPr>
          <p:spPr>
            <a:xfrm>
              <a:off x="1560389" y="3611728"/>
              <a:ext cx="946413" cy="572464"/>
            </a:xfrm>
            <a:prstGeom prst="rect">
              <a:avLst/>
            </a:prstGeom>
            <a:noFill/>
          </p:spPr>
          <p:txBody>
            <a:bodyPr wrap="non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rPr>
                <a:t>mem</a:t>
              </a:r>
            </a:p>
          </p:txBody>
        </p:sp>
        <p:sp>
          <p:nvSpPr>
            <p:cNvPr id="66" name="AutoShape 5"/>
            <p:cNvSpPr>
              <a:spLocks noChangeArrowheads="1"/>
            </p:cNvSpPr>
            <p:nvPr/>
          </p:nvSpPr>
          <p:spPr bwMode="auto">
            <a:xfrm>
              <a:off x="3375007" y="3182325"/>
              <a:ext cx="2052770" cy="1069974"/>
            </a:xfrm>
            <a:prstGeom prst="roundRect">
              <a:avLst>
                <a:gd name="adj" fmla="val 16667"/>
              </a:avLst>
            </a:prstGeom>
            <a:solidFill>
              <a:schemeClr val="bg1"/>
            </a:solidFill>
            <a:ln w="28575">
              <a:headEnd/>
              <a:tailEnd/>
            </a:ln>
          </p:spPr>
          <p:style>
            <a:lnRef idx="1">
              <a:schemeClr val="dk1"/>
            </a:lnRef>
            <a:fillRef idx="2">
              <a:schemeClr val="dk1"/>
            </a:fillRef>
            <a:effectRef idx="1">
              <a:schemeClr val="dk1"/>
            </a:effectRef>
            <a:fontRef idx="minor">
              <a:schemeClr val="dk1"/>
            </a:fontRef>
          </p:style>
          <p:txBody>
            <a:bodyPr wrap="none" anchor="ctr"/>
            <a:lstStyle/>
            <a:p>
              <a:endParaRPr lang="en-US">
                <a:solidFill>
                  <a:srgbClr val="061922"/>
                </a:solidFill>
              </a:endParaRPr>
            </a:p>
          </p:txBody>
        </p:sp>
        <p:sp>
          <p:nvSpPr>
            <p:cNvPr id="67" name="TextBox 66"/>
            <p:cNvSpPr txBox="1"/>
            <p:nvPr/>
          </p:nvSpPr>
          <p:spPr>
            <a:xfrm>
              <a:off x="3408520" y="3182326"/>
              <a:ext cx="1523998" cy="276999"/>
            </a:xfrm>
            <a:prstGeom prst="rect">
              <a:avLst/>
            </a:prstGeom>
            <a:noFill/>
          </p:spPr>
          <p:txBody>
            <a:bodyPr wrap="square" rtlCol="0">
              <a:spAutoFit/>
            </a:bodyPr>
            <a:lstStyle/>
            <a:p>
              <a:r>
                <a:rPr lang="en-US" sz="1200" dirty="0">
                  <a:solidFill>
                    <a:srgbClr val="061922"/>
                  </a:solidFill>
                </a:rPr>
                <a:t> B</a:t>
              </a:r>
            </a:p>
          </p:txBody>
        </p:sp>
        <p:grpSp>
          <p:nvGrpSpPr>
            <p:cNvPr id="68" name="Group 67"/>
            <p:cNvGrpSpPr/>
            <p:nvPr/>
          </p:nvGrpSpPr>
          <p:grpSpPr>
            <a:xfrm>
              <a:off x="3693404" y="3586680"/>
              <a:ext cx="572421" cy="576071"/>
              <a:chOff x="7143492" y="3343896"/>
              <a:chExt cx="572421" cy="576071"/>
            </a:xfrm>
          </p:grpSpPr>
          <p:sp>
            <p:nvSpPr>
              <p:cNvPr id="69" name="Oval 68"/>
              <p:cNvSpPr/>
              <p:nvPr/>
            </p:nvSpPr>
            <p:spPr>
              <a:xfrm flipH="1" flipV="1">
                <a:off x="7143492" y="3343896"/>
                <a:ext cx="572421" cy="576071"/>
              </a:xfrm>
              <a:prstGeom prst="ellipse">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61922"/>
                  </a:solidFill>
                </a:endParaRPr>
              </a:p>
            </p:txBody>
          </p:sp>
          <p:sp>
            <p:nvSpPr>
              <p:cNvPr id="70" name="Oval 69"/>
              <p:cNvSpPr/>
              <p:nvPr/>
            </p:nvSpPr>
            <p:spPr>
              <a:xfrm flipH="1" flipV="1">
                <a:off x="7361555" y="3697519"/>
                <a:ext cx="173736" cy="17373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61922"/>
                  </a:solidFill>
                </a:endParaRPr>
              </a:p>
            </p:txBody>
          </p:sp>
          <p:sp>
            <p:nvSpPr>
              <p:cNvPr id="71" name="Oval 70"/>
              <p:cNvSpPr/>
              <p:nvPr/>
            </p:nvSpPr>
            <p:spPr>
              <a:xfrm flipH="1" flipV="1">
                <a:off x="7209436" y="3478746"/>
                <a:ext cx="173736" cy="17373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61922"/>
                  </a:solidFill>
                </a:endParaRPr>
              </a:p>
            </p:txBody>
          </p:sp>
          <p:sp>
            <p:nvSpPr>
              <p:cNvPr id="72" name="Oval 71"/>
              <p:cNvSpPr/>
              <p:nvPr/>
            </p:nvSpPr>
            <p:spPr>
              <a:xfrm flipH="1" flipV="1">
                <a:off x="7471469" y="3470995"/>
                <a:ext cx="173736" cy="17373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61922"/>
                  </a:solidFill>
                </a:endParaRPr>
              </a:p>
            </p:txBody>
          </p:sp>
          <p:cxnSp>
            <p:nvCxnSpPr>
              <p:cNvPr id="73" name="Curved Connector 72"/>
              <p:cNvCxnSpPr>
                <a:stCxn id="70" idx="2"/>
                <a:endCxn id="72" idx="1"/>
              </p:cNvCxnSpPr>
              <p:nvPr/>
            </p:nvCxnSpPr>
            <p:spPr>
              <a:xfrm flipV="1">
                <a:off x="7535291" y="3619288"/>
                <a:ext cx="84471" cy="165099"/>
              </a:xfrm>
              <a:prstGeom prst="curved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urved Connector 73"/>
              <p:cNvCxnSpPr>
                <a:stCxn id="70" idx="6"/>
                <a:endCxn id="71" idx="7"/>
              </p:cNvCxnSpPr>
              <p:nvPr/>
            </p:nvCxnSpPr>
            <p:spPr>
              <a:xfrm rot="10800000">
                <a:off x="7234879" y="3627039"/>
                <a:ext cx="126676" cy="157348"/>
              </a:xfrm>
              <a:prstGeom prst="curvedConnector2">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Curved Connector 74"/>
              <p:cNvCxnSpPr>
                <a:stCxn id="72" idx="4"/>
                <a:endCxn id="71" idx="4"/>
              </p:cNvCxnSpPr>
              <p:nvPr/>
            </p:nvCxnSpPr>
            <p:spPr>
              <a:xfrm rot="16200000" flipH="1" flipV="1">
                <a:off x="7423445" y="3343853"/>
                <a:ext cx="7751" cy="262033"/>
              </a:xfrm>
              <a:prstGeom prst="curvedConnector3">
                <a:avLst>
                  <a:gd name="adj1" fmla="val -92166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6" name="Straight Connector 75"/>
            <p:cNvCxnSpPr/>
            <p:nvPr/>
          </p:nvCxnSpPr>
          <p:spPr>
            <a:xfrm>
              <a:off x="3792580" y="3306921"/>
              <a:ext cx="879680" cy="0"/>
            </a:xfrm>
            <a:prstGeom prst="line">
              <a:avLst/>
            </a:prstGeom>
            <a:ln w="38100">
              <a:solidFill>
                <a:schemeClr val="accent5">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792580" y="3459325"/>
              <a:ext cx="879680" cy="0"/>
            </a:xfrm>
            <a:prstGeom prst="line">
              <a:avLst/>
            </a:prstGeom>
            <a:ln w="38100">
              <a:solidFill>
                <a:schemeClr val="accent5">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bwMode="auto">
            <a:xfrm>
              <a:off x="4481356" y="3713778"/>
              <a:ext cx="687097" cy="400261"/>
            </a:xfrm>
            <a:prstGeom prst="rect">
              <a:avLst/>
            </a:prstGeom>
            <a:solidFill>
              <a:schemeClr val="bg1"/>
            </a:solidFill>
            <a:ln w="190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5833">
                      <a:schemeClr val="tx1">
                        <a:lumMod val="50000"/>
                      </a:schemeClr>
                    </a:gs>
                    <a:gs pos="100000">
                      <a:schemeClr val="tx1">
                        <a:lumMod val="50000"/>
                      </a:schemeClr>
                    </a:gs>
                  </a:gsLst>
                  <a:lin ang="5400000" scaled="0"/>
                </a:gradFill>
              </a:endParaRPr>
            </a:p>
          </p:txBody>
        </p:sp>
        <p:sp>
          <p:nvSpPr>
            <p:cNvPr id="79" name="TextBox 78"/>
            <p:cNvSpPr txBox="1"/>
            <p:nvPr/>
          </p:nvSpPr>
          <p:spPr>
            <a:xfrm>
              <a:off x="4321793" y="3611728"/>
              <a:ext cx="946413" cy="572464"/>
            </a:xfrm>
            <a:prstGeom prst="rect">
              <a:avLst/>
            </a:prstGeom>
            <a:noFill/>
          </p:spPr>
          <p:txBody>
            <a:bodyPr wrap="non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rPr>
                <a:t>mem</a:t>
              </a:r>
            </a:p>
          </p:txBody>
        </p:sp>
        <p:sp>
          <p:nvSpPr>
            <p:cNvPr id="80" name="AutoShape 5"/>
            <p:cNvSpPr>
              <a:spLocks noChangeArrowheads="1"/>
            </p:cNvSpPr>
            <p:nvPr/>
          </p:nvSpPr>
          <p:spPr bwMode="auto">
            <a:xfrm>
              <a:off x="6136411" y="3182325"/>
              <a:ext cx="2052770" cy="1069974"/>
            </a:xfrm>
            <a:prstGeom prst="roundRect">
              <a:avLst>
                <a:gd name="adj" fmla="val 16667"/>
              </a:avLst>
            </a:prstGeom>
            <a:solidFill>
              <a:schemeClr val="bg1"/>
            </a:solidFill>
            <a:ln w="28575">
              <a:headEnd/>
              <a:tailEnd/>
            </a:ln>
          </p:spPr>
          <p:style>
            <a:lnRef idx="1">
              <a:schemeClr val="dk1"/>
            </a:lnRef>
            <a:fillRef idx="2">
              <a:schemeClr val="dk1"/>
            </a:fillRef>
            <a:effectRef idx="1">
              <a:schemeClr val="dk1"/>
            </a:effectRef>
            <a:fontRef idx="minor">
              <a:schemeClr val="dk1"/>
            </a:fontRef>
          </p:style>
          <p:txBody>
            <a:bodyPr wrap="none" anchor="ctr"/>
            <a:lstStyle/>
            <a:p>
              <a:endParaRPr lang="en-US">
                <a:solidFill>
                  <a:srgbClr val="061922"/>
                </a:solidFill>
              </a:endParaRPr>
            </a:p>
          </p:txBody>
        </p:sp>
        <p:sp>
          <p:nvSpPr>
            <p:cNvPr id="81" name="TextBox 80"/>
            <p:cNvSpPr txBox="1"/>
            <p:nvPr/>
          </p:nvSpPr>
          <p:spPr>
            <a:xfrm>
              <a:off x="6169924" y="3182326"/>
              <a:ext cx="1523998" cy="276999"/>
            </a:xfrm>
            <a:prstGeom prst="rect">
              <a:avLst/>
            </a:prstGeom>
            <a:noFill/>
          </p:spPr>
          <p:txBody>
            <a:bodyPr wrap="square" rtlCol="0">
              <a:spAutoFit/>
            </a:bodyPr>
            <a:lstStyle/>
            <a:p>
              <a:r>
                <a:rPr lang="en-US" sz="1200" dirty="0">
                  <a:solidFill>
                    <a:srgbClr val="061922"/>
                  </a:solidFill>
                </a:rPr>
                <a:t> C</a:t>
              </a:r>
            </a:p>
          </p:txBody>
        </p:sp>
        <p:grpSp>
          <p:nvGrpSpPr>
            <p:cNvPr id="82" name="Group 81"/>
            <p:cNvGrpSpPr/>
            <p:nvPr/>
          </p:nvGrpSpPr>
          <p:grpSpPr>
            <a:xfrm>
              <a:off x="6454808" y="3586680"/>
              <a:ext cx="572421" cy="576071"/>
              <a:chOff x="7143492" y="3343896"/>
              <a:chExt cx="572421" cy="576071"/>
            </a:xfrm>
          </p:grpSpPr>
          <p:sp>
            <p:nvSpPr>
              <p:cNvPr id="83" name="Oval 82"/>
              <p:cNvSpPr/>
              <p:nvPr/>
            </p:nvSpPr>
            <p:spPr>
              <a:xfrm flipH="1" flipV="1">
                <a:off x="7143492" y="3343896"/>
                <a:ext cx="572421" cy="576071"/>
              </a:xfrm>
              <a:prstGeom prst="ellipse">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61922"/>
                  </a:solidFill>
                </a:endParaRPr>
              </a:p>
            </p:txBody>
          </p:sp>
          <p:sp>
            <p:nvSpPr>
              <p:cNvPr id="84" name="Oval 83"/>
              <p:cNvSpPr/>
              <p:nvPr/>
            </p:nvSpPr>
            <p:spPr>
              <a:xfrm flipH="1" flipV="1">
                <a:off x="7361555" y="3697519"/>
                <a:ext cx="173736" cy="17373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61922"/>
                  </a:solidFill>
                </a:endParaRPr>
              </a:p>
            </p:txBody>
          </p:sp>
          <p:sp>
            <p:nvSpPr>
              <p:cNvPr id="85" name="Oval 84"/>
              <p:cNvSpPr/>
              <p:nvPr/>
            </p:nvSpPr>
            <p:spPr>
              <a:xfrm flipH="1" flipV="1">
                <a:off x="7209436" y="3478746"/>
                <a:ext cx="173736" cy="17373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61922"/>
                  </a:solidFill>
                </a:endParaRPr>
              </a:p>
            </p:txBody>
          </p:sp>
          <p:sp>
            <p:nvSpPr>
              <p:cNvPr id="86" name="Oval 85"/>
              <p:cNvSpPr/>
              <p:nvPr/>
            </p:nvSpPr>
            <p:spPr>
              <a:xfrm flipH="1" flipV="1">
                <a:off x="7471469" y="3470995"/>
                <a:ext cx="173736" cy="17373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61922"/>
                  </a:solidFill>
                </a:endParaRPr>
              </a:p>
            </p:txBody>
          </p:sp>
          <p:cxnSp>
            <p:nvCxnSpPr>
              <p:cNvPr id="87" name="Curved Connector 86"/>
              <p:cNvCxnSpPr>
                <a:stCxn id="84" idx="2"/>
                <a:endCxn id="86" idx="1"/>
              </p:cNvCxnSpPr>
              <p:nvPr/>
            </p:nvCxnSpPr>
            <p:spPr>
              <a:xfrm flipV="1">
                <a:off x="7535291" y="3619288"/>
                <a:ext cx="84471" cy="165099"/>
              </a:xfrm>
              <a:prstGeom prst="curved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urved Connector 87"/>
              <p:cNvCxnSpPr>
                <a:stCxn id="84" idx="6"/>
                <a:endCxn id="85" idx="7"/>
              </p:cNvCxnSpPr>
              <p:nvPr/>
            </p:nvCxnSpPr>
            <p:spPr>
              <a:xfrm rot="10800000">
                <a:off x="7234879" y="3627039"/>
                <a:ext cx="126676" cy="157348"/>
              </a:xfrm>
              <a:prstGeom prst="curvedConnector2">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9" name="Curved Connector 88"/>
              <p:cNvCxnSpPr>
                <a:stCxn id="86" idx="4"/>
                <a:endCxn id="85" idx="4"/>
              </p:cNvCxnSpPr>
              <p:nvPr/>
            </p:nvCxnSpPr>
            <p:spPr>
              <a:xfrm rot="16200000" flipH="1" flipV="1">
                <a:off x="7423445" y="3343853"/>
                <a:ext cx="7751" cy="262033"/>
              </a:xfrm>
              <a:prstGeom prst="curvedConnector3">
                <a:avLst>
                  <a:gd name="adj1" fmla="val -92166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0" name="Straight Connector 89"/>
            <p:cNvCxnSpPr/>
            <p:nvPr/>
          </p:nvCxnSpPr>
          <p:spPr>
            <a:xfrm>
              <a:off x="6553984" y="3306921"/>
              <a:ext cx="879680" cy="0"/>
            </a:xfrm>
            <a:prstGeom prst="line">
              <a:avLst/>
            </a:prstGeom>
            <a:ln w="381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6553984" y="3459325"/>
              <a:ext cx="879680" cy="0"/>
            </a:xfrm>
            <a:prstGeom prst="line">
              <a:avLst/>
            </a:prstGeom>
            <a:ln w="381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bwMode="auto">
            <a:xfrm>
              <a:off x="7242760" y="3713778"/>
              <a:ext cx="687097" cy="400261"/>
            </a:xfrm>
            <a:prstGeom prst="rect">
              <a:avLst/>
            </a:prstGeom>
            <a:solidFill>
              <a:schemeClr val="bg1"/>
            </a:solidFill>
            <a:ln w="190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5833">
                      <a:schemeClr val="tx1">
                        <a:lumMod val="50000"/>
                      </a:schemeClr>
                    </a:gs>
                    <a:gs pos="100000">
                      <a:schemeClr val="tx1">
                        <a:lumMod val="50000"/>
                      </a:schemeClr>
                    </a:gs>
                  </a:gsLst>
                  <a:lin ang="5400000" scaled="0"/>
                </a:gradFill>
              </a:endParaRPr>
            </a:p>
          </p:txBody>
        </p:sp>
        <p:sp>
          <p:nvSpPr>
            <p:cNvPr id="93" name="TextBox 92"/>
            <p:cNvSpPr txBox="1"/>
            <p:nvPr/>
          </p:nvSpPr>
          <p:spPr>
            <a:xfrm>
              <a:off x="7083197" y="3611728"/>
              <a:ext cx="946413" cy="572464"/>
            </a:xfrm>
            <a:prstGeom prst="rect">
              <a:avLst/>
            </a:prstGeom>
            <a:noFill/>
          </p:spPr>
          <p:txBody>
            <a:bodyPr wrap="non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rPr>
                <a:t>mem</a:t>
              </a:r>
            </a:p>
          </p:txBody>
        </p:sp>
        <p:cxnSp>
          <p:nvCxnSpPr>
            <p:cNvPr id="96" name="Straight Arrow Connector 95"/>
            <p:cNvCxnSpPr>
              <a:cxnSpLocks/>
              <a:stCxn id="4" idx="3"/>
              <a:endCxn id="66" idx="1"/>
            </p:cNvCxnSpPr>
            <p:nvPr/>
          </p:nvCxnSpPr>
          <p:spPr>
            <a:xfrm>
              <a:off x="2666373" y="3717312"/>
              <a:ext cx="708634"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51" name="Group 50"/>
            <p:cNvGrpSpPr>
              <a:grpSpLocks noChangeAspect="1"/>
            </p:cNvGrpSpPr>
            <p:nvPr/>
          </p:nvGrpSpPr>
          <p:grpSpPr>
            <a:xfrm>
              <a:off x="5297386" y="3482304"/>
              <a:ext cx="597594" cy="454403"/>
              <a:chOff x="152441" y="3690938"/>
              <a:chExt cx="394589" cy="300037"/>
            </a:xfrm>
          </p:grpSpPr>
          <p:sp>
            <p:nvSpPr>
              <p:cNvPr id="52" name="Rectangle 35"/>
              <p:cNvSpPr>
                <a:spLocks noChangeArrowheads="1"/>
              </p:cNvSpPr>
              <p:nvPr/>
            </p:nvSpPr>
            <p:spPr bwMode="auto">
              <a:xfrm>
                <a:off x="152441" y="3690938"/>
                <a:ext cx="394589" cy="300037"/>
              </a:xfrm>
              <a:prstGeom prst="rect">
                <a:avLst/>
              </a:prstGeom>
              <a:ln>
                <a:solidFill>
                  <a:schemeClr val="tx1"/>
                </a:solidFill>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endParaRPr lang="en-US" sz="1200" dirty="0">
                  <a:solidFill>
                    <a:srgbClr val="061922"/>
                  </a:solidFill>
                </a:endParaRPr>
              </a:p>
            </p:txBody>
          </p:sp>
          <p:sp>
            <p:nvSpPr>
              <p:cNvPr id="53" name="Line 67"/>
              <p:cNvSpPr>
                <a:spLocks noChangeShapeType="1"/>
              </p:cNvSpPr>
              <p:nvPr/>
            </p:nvSpPr>
            <p:spPr bwMode="auto">
              <a:xfrm rot="10800000" flipH="1">
                <a:off x="152441" y="3840957"/>
                <a:ext cx="130276" cy="1059"/>
              </a:xfrm>
              <a:prstGeom prst="line">
                <a:avLst/>
              </a:prstGeom>
              <a:noFill/>
              <a:ln w="25400">
                <a:solidFill>
                  <a:schemeClr val="tx1"/>
                </a:solidFill>
                <a:round/>
                <a:headEnd/>
                <a:tailEnd type="triangle" w="med" len="med"/>
              </a:ln>
            </p:spPr>
            <p:txBody>
              <a:bodyPr/>
              <a:lstStyle/>
              <a:p>
                <a:endParaRPr lang="en-US">
                  <a:solidFill>
                    <a:srgbClr val="061922"/>
                  </a:solidFill>
                </a:endParaRPr>
              </a:p>
            </p:txBody>
          </p:sp>
          <p:sp>
            <p:nvSpPr>
              <p:cNvPr id="54" name="Line 73"/>
              <p:cNvSpPr>
                <a:spLocks noChangeShapeType="1"/>
              </p:cNvSpPr>
              <p:nvPr/>
            </p:nvSpPr>
            <p:spPr bwMode="auto">
              <a:xfrm rot="10800000" flipH="1" flipV="1">
                <a:off x="389195" y="3842015"/>
                <a:ext cx="157835" cy="0"/>
              </a:xfrm>
              <a:prstGeom prst="line">
                <a:avLst/>
              </a:prstGeom>
              <a:noFill/>
              <a:ln w="25400">
                <a:solidFill>
                  <a:schemeClr val="tx1"/>
                </a:solidFill>
                <a:round/>
                <a:headEnd/>
                <a:tailEnd type="triangle" w="med" len="med"/>
              </a:ln>
            </p:spPr>
            <p:txBody>
              <a:bodyPr/>
              <a:lstStyle/>
              <a:p>
                <a:endParaRPr lang="en-US">
                  <a:solidFill>
                    <a:srgbClr val="061922"/>
                  </a:solidFill>
                </a:endParaRPr>
              </a:p>
            </p:txBody>
          </p:sp>
          <p:grpSp>
            <p:nvGrpSpPr>
              <p:cNvPr id="55" name="Group 202"/>
              <p:cNvGrpSpPr>
                <a:grpSpLocks/>
              </p:cNvGrpSpPr>
              <p:nvPr/>
            </p:nvGrpSpPr>
            <p:grpSpPr bwMode="auto">
              <a:xfrm rot="10800000" flipH="1" flipV="1">
                <a:off x="252455" y="3754895"/>
                <a:ext cx="140634" cy="174948"/>
                <a:chOff x="3067434" y="1790279"/>
                <a:chExt cx="302584" cy="319188"/>
              </a:xfrm>
              <a:solidFill>
                <a:schemeClr val="accent1">
                  <a:alpha val="0"/>
                </a:schemeClr>
              </a:solidFill>
            </p:grpSpPr>
            <p:sp>
              <p:nvSpPr>
                <p:cNvPr id="56" name="Rectangle 355"/>
                <p:cNvSpPr>
                  <a:spLocks noChangeArrowheads="1"/>
                </p:cNvSpPr>
                <p:nvPr/>
              </p:nvSpPr>
              <p:spPr bwMode="auto">
                <a:xfrm>
                  <a:off x="3131389" y="1790291"/>
                  <a:ext cx="120769" cy="319176"/>
                </a:xfrm>
                <a:prstGeom prst="rect">
                  <a:avLst/>
                </a:prstGeom>
                <a:grpFill/>
                <a:ln w="25400" algn="ctr">
                  <a:solidFill>
                    <a:schemeClr val="tx1"/>
                  </a:solidFill>
                  <a:round/>
                  <a:headEnd/>
                  <a:tailEnd/>
                </a:ln>
              </p:spPr>
              <p:txBody>
                <a:bodyPr/>
                <a:lstStyle/>
                <a:p>
                  <a:pPr>
                    <a:lnSpc>
                      <a:spcPct val="90000"/>
                    </a:lnSpc>
                    <a:spcBef>
                      <a:spcPct val="25000"/>
                    </a:spcBef>
                    <a:buClr>
                      <a:srgbClr val="FFFFFF"/>
                    </a:buClr>
                    <a:buSzPct val="100000"/>
                    <a:buFont typeface="Wingdings" pitchFamily="2" charset="2"/>
                    <a:buChar char="•"/>
                  </a:pPr>
                  <a:endParaRPr lang="en-US">
                    <a:solidFill>
                      <a:srgbClr val="061922"/>
                    </a:solidFill>
                  </a:endParaRPr>
                </a:p>
              </p:txBody>
            </p:sp>
            <p:sp>
              <p:nvSpPr>
                <p:cNvPr id="57" name="Rectangle 356"/>
                <p:cNvSpPr>
                  <a:spLocks noChangeArrowheads="1"/>
                </p:cNvSpPr>
                <p:nvPr/>
              </p:nvSpPr>
              <p:spPr bwMode="auto">
                <a:xfrm>
                  <a:off x="3249250" y="1790281"/>
                  <a:ext cx="120768" cy="319175"/>
                </a:xfrm>
                <a:prstGeom prst="rect">
                  <a:avLst/>
                </a:prstGeom>
                <a:grpFill/>
                <a:ln w="25400" algn="ctr">
                  <a:solidFill>
                    <a:schemeClr val="tx1"/>
                  </a:solidFill>
                  <a:round/>
                  <a:headEnd/>
                  <a:tailEnd/>
                </a:ln>
              </p:spPr>
              <p:txBody>
                <a:bodyPr/>
                <a:lstStyle/>
                <a:p>
                  <a:pPr>
                    <a:lnSpc>
                      <a:spcPct val="90000"/>
                    </a:lnSpc>
                    <a:spcBef>
                      <a:spcPct val="25000"/>
                    </a:spcBef>
                    <a:buClr>
                      <a:srgbClr val="FFFFFF"/>
                    </a:buClr>
                    <a:buSzPct val="100000"/>
                    <a:buFont typeface="Wingdings" pitchFamily="2" charset="2"/>
                    <a:buChar char="•"/>
                  </a:pPr>
                  <a:endParaRPr lang="en-US" dirty="0">
                    <a:solidFill>
                      <a:srgbClr val="061922"/>
                    </a:solidFill>
                  </a:endParaRPr>
                </a:p>
              </p:txBody>
            </p:sp>
            <p:cxnSp>
              <p:nvCxnSpPr>
                <p:cNvPr id="58" name="Straight Connector 367"/>
                <p:cNvCxnSpPr>
                  <a:cxnSpLocks noChangeShapeType="1"/>
                </p:cNvCxnSpPr>
                <p:nvPr/>
              </p:nvCxnSpPr>
              <p:spPr bwMode="auto">
                <a:xfrm rot="16200000" flipV="1">
                  <a:off x="3126382" y="1731331"/>
                  <a:ext cx="0" cy="117896"/>
                </a:xfrm>
                <a:prstGeom prst="line">
                  <a:avLst/>
                </a:prstGeom>
                <a:grpFill/>
                <a:ln w="25400" algn="ctr">
                  <a:solidFill>
                    <a:schemeClr val="tx1"/>
                  </a:solidFill>
                  <a:round/>
                  <a:headEnd/>
                  <a:tailEnd/>
                </a:ln>
              </p:spPr>
            </p:cxnSp>
            <p:cxnSp>
              <p:nvCxnSpPr>
                <p:cNvPr id="59" name="Straight Connector 368"/>
                <p:cNvCxnSpPr>
                  <a:cxnSpLocks noChangeShapeType="1"/>
                </p:cNvCxnSpPr>
                <p:nvPr/>
              </p:nvCxnSpPr>
              <p:spPr bwMode="auto">
                <a:xfrm rot="5400000" flipV="1">
                  <a:off x="3131102" y="2050500"/>
                  <a:ext cx="0" cy="117897"/>
                </a:xfrm>
                <a:prstGeom prst="line">
                  <a:avLst/>
                </a:prstGeom>
                <a:grpFill/>
                <a:ln w="25400" algn="ctr">
                  <a:solidFill>
                    <a:schemeClr val="tx1"/>
                  </a:solidFill>
                  <a:round/>
                  <a:headEnd/>
                  <a:tailEnd/>
                </a:ln>
              </p:spPr>
            </p:cxnSp>
          </p:grpSp>
        </p:grpSp>
        <p:grpSp>
          <p:nvGrpSpPr>
            <p:cNvPr id="42" name="Group 41"/>
            <p:cNvGrpSpPr>
              <a:grpSpLocks noChangeAspect="1"/>
            </p:cNvGrpSpPr>
            <p:nvPr/>
          </p:nvGrpSpPr>
          <p:grpSpPr>
            <a:xfrm>
              <a:off x="2494107" y="3476864"/>
              <a:ext cx="597594" cy="454403"/>
              <a:chOff x="152441" y="3690938"/>
              <a:chExt cx="394589" cy="300037"/>
            </a:xfrm>
          </p:grpSpPr>
          <p:sp>
            <p:nvSpPr>
              <p:cNvPr id="43" name="Rectangle 35"/>
              <p:cNvSpPr>
                <a:spLocks noChangeArrowheads="1"/>
              </p:cNvSpPr>
              <p:nvPr/>
            </p:nvSpPr>
            <p:spPr bwMode="auto">
              <a:xfrm>
                <a:off x="152441" y="3690938"/>
                <a:ext cx="394589" cy="300037"/>
              </a:xfrm>
              <a:prstGeom prst="rect">
                <a:avLst/>
              </a:prstGeom>
              <a:ln>
                <a:solidFill>
                  <a:schemeClr val="tx1"/>
                </a:solidFill>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endParaRPr lang="en-US" sz="1200" dirty="0">
                  <a:solidFill>
                    <a:srgbClr val="061922"/>
                  </a:solidFill>
                </a:endParaRPr>
              </a:p>
            </p:txBody>
          </p:sp>
          <p:sp>
            <p:nvSpPr>
              <p:cNvPr id="44" name="Line 67"/>
              <p:cNvSpPr>
                <a:spLocks noChangeShapeType="1"/>
              </p:cNvSpPr>
              <p:nvPr/>
            </p:nvSpPr>
            <p:spPr bwMode="auto">
              <a:xfrm rot="10800000" flipH="1">
                <a:off x="152441" y="3840957"/>
                <a:ext cx="130276" cy="1059"/>
              </a:xfrm>
              <a:prstGeom prst="line">
                <a:avLst/>
              </a:prstGeom>
              <a:noFill/>
              <a:ln w="25400">
                <a:solidFill>
                  <a:schemeClr val="tx1"/>
                </a:solidFill>
                <a:round/>
                <a:headEnd/>
                <a:tailEnd type="triangle" w="med" len="med"/>
              </a:ln>
            </p:spPr>
            <p:txBody>
              <a:bodyPr/>
              <a:lstStyle/>
              <a:p>
                <a:endParaRPr lang="en-US">
                  <a:solidFill>
                    <a:srgbClr val="061922"/>
                  </a:solidFill>
                </a:endParaRPr>
              </a:p>
            </p:txBody>
          </p:sp>
          <p:sp>
            <p:nvSpPr>
              <p:cNvPr id="45" name="Line 73"/>
              <p:cNvSpPr>
                <a:spLocks noChangeShapeType="1"/>
              </p:cNvSpPr>
              <p:nvPr/>
            </p:nvSpPr>
            <p:spPr bwMode="auto">
              <a:xfrm rot="10800000" flipH="1" flipV="1">
                <a:off x="389195" y="3842015"/>
                <a:ext cx="157835" cy="0"/>
              </a:xfrm>
              <a:prstGeom prst="line">
                <a:avLst/>
              </a:prstGeom>
              <a:noFill/>
              <a:ln w="25400">
                <a:solidFill>
                  <a:schemeClr val="tx1"/>
                </a:solidFill>
                <a:round/>
                <a:headEnd/>
                <a:tailEnd type="triangle" w="med" len="med"/>
              </a:ln>
            </p:spPr>
            <p:txBody>
              <a:bodyPr/>
              <a:lstStyle/>
              <a:p>
                <a:endParaRPr lang="en-US">
                  <a:solidFill>
                    <a:srgbClr val="061922"/>
                  </a:solidFill>
                </a:endParaRPr>
              </a:p>
            </p:txBody>
          </p:sp>
          <p:grpSp>
            <p:nvGrpSpPr>
              <p:cNvPr id="46" name="Group 202"/>
              <p:cNvGrpSpPr>
                <a:grpSpLocks/>
              </p:cNvGrpSpPr>
              <p:nvPr/>
            </p:nvGrpSpPr>
            <p:grpSpPr bwMode="auto">
              <a:xfrm rot="10800000" flipH="1" flipV="1">
                <a:off x="252455" y="3754895"/>
                <a:ext cx="140634" cy="174948"/>
                <a:chOff x="3067434" y="1790279"/>
                <a:chExt cx="302584" cy="319188"/>
              </a:xfrm>
              <a:solidFill>
                <a:schemeClr val="accent1">
                  <a:alpha val="0"/>
                </a:schemeClr>
              </a:solidFill>
            </p:grpSpPr>
            <p:sp>
              <p:nvSpPr>
                <p:cNvPr id="47" name="Rectangle 355"/>
                <p:cNvSpPr>
                  <a:spLocks noChangeArrowheads="1"/>
                </p:cNvSpPr>
                <p:nvPr/>
              </p:nvSpPr>
              <p:spPr bwMode="auto">
                <a:xfrm>
                  <a:off x="3131389" y="1790291"/>
                  <a:ext cx="120769" cy="319176"/>
                </a:xfrm>
                <a:prstGeom prst="rect">
                  <a:avLst/>
                </a:prstGeom>
                <a:grpFill/>
                <a:ln w="25400" algn="ctr">
                  <a:solidFill>
                    <a:schemeClr val="tx1"/>
                  </a:solidFill>
                  <a:round/>
                  <a:headEnd/>
                  <a:tailEnd/>
                </a:ln>
              </p:spPr>
              <p:txBody>
                <a:bodyPr/>
                <a:lstStyle/>
                <a:p>
                  <a:pPr>
                    <a:lnSpc>
                      <a:spcPct val="90000"/>
                    </a:lnSpc>
                    <a:spcBef>
                      <a:spcPct val="25000"/>
                    </a:spcBef>
                    <a:buClr>
                      <a:srgbClr val="FFFFFF"/>
                    </a:buClr>
                    <a:buSzPct val="100000"/>
                    <a:buFont typeface="Wingdings" pitchFamily="2" charset="2"/>
                    <a:buChar char="•"/>
                  </a:pPr>
                  <a:endParaRPr lang="en-US">
                    <a:solidFill>
                      <a:srgbClr val="061922"/>
                    </a:solidFill>
                  </a:endParaRPr>
                </a:p>
              </p:txBody>
            </p:sp>
            <p:sp>
              <p:nvSpPr>
                <p:cNvPr id="48" name="Rectangle 356"/>
                <p:cNvSpPr>
                  <a:spLocks noChangeArrowheads="1"/>
                </p:cNvSpPr>
                <p:nvPr/>
              </p:nvSpPr>
              <p:spPr bwMode="auto">
                <a:xfrm>
                  <a:off x="3249250" y="1790281"/>
                  <a:ext cx="120768" cy="319175"/>
                </a:xfrm>
                <a:prstGeom prst="rect">
                  <a:avLst/>
                </a:prstGeom>
                <a:grpFill/>
                <a:ln w="25400" algn="ctr">
                  <a:solidFill>
                    <a:schemeClr val="tx1"/>
                  </a:solidFill>
                  <a:round/>
                  <a:headEnd/>
                  <a:tailEnd/>
                </a:ln>
              </p:spPr>
              <p:txBody>
                <a:bodyPr/>
                <a:lstStyle/>
                <a:p>
                  <a:pPr>
                    <a:lnSpc>
                      <a:spcPct val="90000"/>
                    </a:lnSpc>
                    <a:spcBef>
                      <a:spcPct val="25000"/>
                    </a:spcBef>
                    <a:buClr>
                      <a:srgbClr val="FFFFFF"/>
                    </a:buClr>
                    <a:buSzPct val="100000"/>
                    <a:buFont typeface="Wingdings" pitchFamily="2" charset="2"/>
                    <a:buChar char="•"/>
                  </a:pPr>
                  <a:endParaRPr lang="en-US" dirty="0">
                    <a:solidFill>
                      <a:srgbClr val="061922"/>
                    </a:solidFill>
                  </a:endParaRPr>
                </a:p>
              </p:txBody>
            </p:sp>
            <p:cxnSp>
              <p:nvCxnSpPr>
                <p:cNvPr id="49" name="Straight Connector 367"/>
                <p:cNvCxnSpPr>
                  <a:cxnSpLocks noChangeShapeType="1"/>
                </p:cNvCxnSpPr>
                <p:nvPr/>
              </p:nvCxnSpPr>
              <p:spPr bwMode="auto">
                <a:xfrm rot="16200000" flipV="1">
                  <a:off x="3126382" y="1731331"/>
                  <a:ext cx="0" cy="117896"/>
                </a:xfrm>
                <a:prstGeom prst="line">
                  <a:avLst/>
                </a:prstGeom>
                <a:grpFill/>
                <a:ln w="25400" algn="ctr">
                  <a:solidFill>
                    <a:schemeClr val="tx1"/>
                  </a:solidFill>
                  <a:round/>
                  <a:headEnd/>
                  <a:tailEnd/>
                </a:ln>
              </p:spPr>
            </p:cxnSp>
            <p:cxnSp>
              <p:nvCxnSpPr>
                <p:cNvPr id="50" name="Straight Connector 368"/>
                <p:cNvCxnSpPr>
                  <a:cxnSpLocks noChangeShapeType="1"/>
                </p:cNvCxnSpPr>
                <p:nvPr/>
              </p:nvCxnSpPr>
              <p:spPr bwMode="auto">
                <a:xfrm rot="5400000" flipV="1">
                  <a:off x="3131102" y="2050500"/>
                  <a:ext cx="0" cy="117897"/>
                </a:xfrm>
                <a:prstGeom prst="line">
                  <a:avLst/>
                </a:prstGeom>
                <a:grpFill/>
                <a:ln w="25400" algn="ctr">
                  <a:solidFill>
                    <a:schemeClr val="tx1"/>
                  </a:solidFill>
                  <a:round/>
                  <a:headEnd/>
                  <a:tailEnd/>
                </a:ln>
              </p:spPr>
            </p:cxnSp>
          </p:grpSp>
        </p:grpSp>
        <p:sp>
          <p:nvSpPr>
            <p:cNvPr id="107" name="TextBox 106"/>
            <p:cNvSpPr txBox="1"/>
            <p:nvPr/>
          </p:nvSpPr>
          <p:spPr>
            <a:xfrm>
              <a:off x="2468420" y="2183705"/>
              <a:ext cx="4139199"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并行执行的核（</a:t>
              </a:r>
              <a:r>
                <a:rPr lang="zh-CN" altLang="en-US" sz="2400" i="1" dirty="0">
                  <a:gradFill>
                    <a:gsLst>
                      <a:gs pos="2917">
                        <a:schemeClr val="tx1"/>
                      </a:gs>
                      <a:gs pos="30000">
                        <a:schemeClr val="tx1"/>
                      </a:gs>
                    </a:gsLst>
                    <a:lin ang="5400000" scaled="0"/>
                  </a:gradFill>
                </a:rPr>
                <a:t>元件</a:t>
              </a:r>
              <a:r>
                <a:rPr lang="zh-CN" altLang="en-US" sz="2400" dirty="0">
                  <a:gradFill>
                    <a:gsLst>
                      <a:gs pos="2917">
                        <a:schemeClr val="tx1"/>
                      </a:gs>
                      <a:gs pos="30000">
                        <a:schemeClr val="tx1"/>
                      </a:gs>
                    </a:gsLst>
                    <a:lin ang="5400000" scaled="0"/>
                  </a:gradFill>
                </a:rPr>
                <a:t>）</a:t>
              </a:r>
              <a:endParaRPr lang="en-US" sz="2400" dirty="0">
                <a:gradFill>
                  <a:gsLst>
                    <a:gs pos="2917">
                      <a:schemeClr val="tx1"/>
                    </a:gs>
                    <a:gs pos="30000">
                      <a:schemeClr val="tx1"/>
                    </a:gs>
                  </a:gsLst>
                  <a:lin ang="5400000" scaled="0"/>
                </a:gradFill>
              </a:endParaRPr>
            </a:p>
          </p:txBody>
        </p:sp>
        <p:cxnSp>
          <p:nvCxnSpPr>
            <p:cNvPr id="110" name="Straight Arrow Connector 109"/>
            <p:cNvCxnSpPr>
              <a:endCxn id="43" idx="2"/>
            </p:cNvCxnSpPr>
            <p:nvPr/>
          </p:nvCxnSpPr>
          <p:spPr>
            <a:xfrm flipH="1" flipV="1">
              <a:off x="2792904" y="3931267"/>
              <a:ext cx="1439516" cy="872756"/>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endCxn id="52" idx="2"/>
            </p:cNvCxnSpPr>
            <p:nvPr/>
          </p:nvCxnSpPr>
          <p:spPr>
            <a:xfrm flipV="1">
              <a:off x="5337313" y="3936707"/>
              <a:ext cx="258870" cy="857659"/>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2138625" y="4724241"/>
              <a:ext cx="4607671"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通过</a:t>
              </a:r>
              <a:r>
                <a:rPr lang="en-US" sz="2400" dirty="0">
                  <a:gradFill>
                    <a:gsLst>
                      <a:gs pos="2917">
                        <a:schemeClr val="tx1"/>
                      </a:gs>
                      <a:gs pos="30000">
                        <a:schemeClr val="tx1"/>
                      </a:gs>
                    </a:gsLst>
                    <a:lin ang="5400000" scaled="0"/>
                  </a:gradFill>
                </a:rPr>
                <a:t> </a:t>
              </a:r>
              <a:r>
                <a:rPr lang="zh-CN" altLang="en-US" sz="2400" i="1" dirty="0">
                  <a:gradFill>
                    <a:gsLst>
                      <a:gs pos="2917">
                        <a:schemeClr val="tx1"/>
                      </a:gs>
                      <a:gs pos="30000">
                        <a:schemeClr val="tx1"/>
                      </a:gs>
                    </a:gsLst>
                    <a:lin ang="5400000" scaled="0"/>
                  </a:gradFill>
                </a:rPr>
                <a:t>管道</a:t>
              </a:r>
              <a:r>
                <a:rPr lang="en-US" sz="2400" dirty="0">
                  <a:gradFill>
                    <a:gsLst>
                      <a:gs pos="2917">
                        <a:schemeClr val="tx1"/>
                      </a:gs>
                      <a:gs pos="30000">
                        <a:schemeClr val="tx1"/>
                      </a:gs>
                    </a:gsLst>
                    <a:lin ang="5400000" scaled="0"/>
                  </a:gradFill>
                </a:rPr>
                <a:t>, </a:t>
              </a:r>
              <a:r>
                <a:rPr lang="zh-CN" altLang="en-US" sz="2400" dirty="0">
                  <a:gradFill>
                    <a:gsLst>
                      <a:gs pos="2917">
                        <a:schemeClr val="tx1"/>
                      </a:gs>
                      <a:gs pos="30000">
                        <a:schemeClr val="tx1"/>
                      </a:gs>
                    </a:gsLst>
                    <a:lin ang="5400000" scaled="0"/>
                  </a:gradFill>
                </a:rPr>
                <a:t>而非共享内存来通信</a:t>
              </a:r>
              <a:endParaRPr lang="en-US" sz="2400" dirty="0">
                <a:gradFill>
                  <a:gsLst>
                    <a:gs pos="2917">
                      <a:schemeClr val="tx1"/>
                    </a:gs>
                    <a:gs pos="30000">
                      <a:schemeClr val="tx1"/>
                    </a:gs>
                  </a:gsLst>
                  <a:lin ang="5400000" scaled="0"/>
                </a:gradFill>
              </a:endParaRPr>
            </a:p>
          </p:txBody>
        </p:sp>
        <p:cxnSp>
          <p:nvCxnSpPr>
            <p:cNvPr id="120" name="Straight Arrow Connector 119"/>
            <p:cNvCxnSpPr/>
            <p:nvPr/>
          </p:nvCxnSpPr>
          <p:spPr>
            <a:xfrm flipH="1">
              <a:off x="2592756" y="2734424"/>
              <a:ext cx="1888600" cy="451992"/>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a:off x="4481356" y="2718691"/>
              <a:ext cx="0" cy="466859"/>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4481356" y="2734424"/>
              <a:ext cx="1783052" cy="447901"/>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5">
              <a:extLst>
                <a:ext uri="{FF2B5EF4-FFF2-40B4-BE49-F238E27FC236}">
                  <a16:creationId xmlns:a16="http://schemas.microsoft.com/office/drawing/2014/main" id="{D7000B42-77D7-7D4A-95ED-6E1C56982B57}"/>
                </a:ext>
              </a:extLst>
            </p:cNvPr>
            <p:cNvCxnSpPr/>
            <p:nvPr/>
          </p:nvCxnSpPr>
          <p:spPr>
            <a:xfrm>
              <a:off x="-83176" y="3742910"/>
              <a:ext cx="708634"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97" name="Group 41">
              <a:extLst>
                <a:ext uri="{FF2B5EF4-FFF2-40B4-BE49-F238E27FC236}">
                  <a16:creationId xmlns:a16="http://schemas.microsoft.com/office/drawing/2014/main" id="{62916C07-828A-E344-879B-10CB9A435403}"/>
                </a:ext>
              </a:extLst>
            </p:cNvPr>
            <p:cNvGrpSpPr>
              <a:grpSpLocks noChangeAspect="1"/>
            </p:cNvGrpSpPr>
            <p:nvPr/>
          </p:nvGrpSpPr>
          <p:grpSpPr>
            <a:xfrm>
              <a:off x="-255442" y="3502462"/>
              <a:ext cx="597594" cy="454403"/>
              <a:chOff x="152441" y="3690938"/>
              <a:chExt cx="394589" cy="300037"/>
            </a:xfrm>
          </p:grpSpPr>
          <p:sp>
            <p:nvSpPr>
              <p:cNvPr id="98" name="Rectangle 35">
                <a:extLst>
                  <a:ext uri="{FF2B5EF4-FFF2-40B4-BE49-F238E27FC236}">
                    <a16:creationId xmlns:a16="http://schemas.microsoft.com/office/drawing/2014/main" id="{895BCAF6-7718-4B44-94EC-90B2685899B3}"/>
                  </a:ext>
                </a:extLst>
              </p:cNvPr>
              <p:cNvSpPr>
                <a:spLocks noChangeArrowheads="1"/>
              </p:cNvSpPr>
              <p:nvPr/>
            </p:nvSpPr>
            <p:spPr bwMode="auto">
              <a:xfrm>
                <a:off x="152441" y="3690938"/>
                <a:ext cx="394589" cy="300037"/>
              </a:xfrm>
              <a:prstGeom prst="rect">
                <a:avLst/>
              </a:prstGeom>
              <a:ln>
                <a:solidFill>
                  <a:schemeClr val="tx1"/>
                </a:solidFill>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endParaRPr lang="en-US" sz="1200" dirty="0">
                  <a:solidFill>
                    <a:srgbClr val="061922"/>
                  </a:solidFill>
                </a:endParaRPr>
              </a:p>
            </p:txBody>
          </p:sp>
          <p:sp>
            <p:nvSpPr>
              <p:cNvPr id="99" name="Line 67">
                <a:extLst>
                  <a:ext uri="{FF2B5EF4-FFF2-40B4-BE49-F238E27FC236}">
                    <a16:creationId xmlns:a16="http://schemas.microsoft.com/office/drawing/2014/main" id="{40EDA918-1CFF-E54E-A844-E59FDDB03C3B}"/>
                  </a:ext>
                </a:extLst>
              </p:cNvPr>
              <p:cNvSpPr>
                <a:spLocks noChangeShapeType="1"/>
              </p:cNvSpPr>
              <p:nvPr/>
            </p:nvSpPr>
            <p:spPr bwMode="auto">
              <a:xfrm rot="10800000" flipH="1">
                <a:off x="152441" y="3840957"/>
                <a:ext cx="130276" cy="1059"/>
              </a:xfrm>
              <a:prstGeom prst="line">
                <a:avLst/>
              </a:prstGeom>
              <a:noFill/>
              <a:ln w="25400">
                <a:solidFill>
                  <a:schemeClr val="tx1"/>
                </a:solidFill>
                <a:round/>
                <a:headEnd/>
                <a:tailEnd type="triangle" w="med" len="med"/>
              </a:ln>
            </p:spPr>
            <p:txBody>
              <a:bodyPr/>
              <a:lstStyle/>
              <a:p>
                <a:endParaRPr lang="en-US">
                  <a:solidFill>
                    <a:srgbClr val="061922"/>
                  </a:solidFill>
                </a:endParaRPr>
              </a:p>
            </p:txBody>
          </p:sp>
          <p:sp>
            <p:nvSpPr>
              <p:cNvPr id="100" name="Line 73">
                <a:extLst>
                  <a:ext uri="{FF2B5EF4-FFF2-40B4-BE49-F238E27FC236}">
                    <a16:creationId xmlns:a16="http://schemas.microsoft.com/office/drawing/2014/main" id="{12DF1BB1-D7EE-DE40-A0A7-6F3FC08458BC}"/>
                  </a:ext>
                </a:extLst>
              </p:cNvPr>
              <p:cNvSpPr>
                <a:spLocks noChangeShapeType="1"/>
              </p:cNvSpPr>
              <p:nvPr/>
            </p:nvSpPr>
            <p:spPr bwMode="auto">
              <a:xfrm rot="10800000" flipH="1" flipV="1">
                <a:off x="389195" y="3842015"/>
                <a:ext cx="157835" cy="0"/>
              </a:xfrm>
              <a:prstGeom prst="line">
                <a:avLst/>
              </a:prstGeom>
              <a:noFill/>
              <a:ln w="25400">
                <a:solidFill>
                  <a:schemeClr val="tx1"/>
                </a:solidFill>
                <a:round/>
                <a:headEnd/>
                <a:tailEnd type="triangle" w="med" len="med"/>
              </a:ln>
            </p:spPr>
            <p:txBody>
              <a:bodyPr/>
              <a:lstStyle/>
              <a:p>
                <a:endParaRPr lang="en-US">
                  <a:solidFill>
                    <a:srgbClr val="061922"/>
                  </a:solidFill>
                </a:endParaRPr>
              </a:p>
            </p:txBody>
          </p:sp>
          <p:grpSp>
            <p:nvGrpSpPr>
              <p:cNvPr id="101" name="Group 202">
                <a:extLst>
                  <a:ext uri="{FF2B5EF4-FFF2-40B4-BE49-F238E27FC236}">
                    <a16:creationId xmlns:a16="http://schemas.microsoft.com/office/drawing/2014/main" id="{96910845-C4B2-DD4B-93C4-EDD7FBA37409}"/>
                  </a:ext>
                </a:extLst>
              </p:cNvPr>
              <p:cNvGrpSpPr>
                <a:grpSpLocks/>
              </p:cNvGrpSpPr>
              <p:nvPr/>
            </p:nvGrpSpPr>
            <p:grpSpPr bwMode="auto">
              <a:xfrm rot="10800000" flipH="1" flipV="1">
                <a:off x="252455" y="3754895"/>
                <a:ext cx="140634" cy="174948"/>
                <a:chOff x="3067434" y="1790279"/>
                <a:chExt cx="302584" cy="319188"/>
              </a:xfrm>
              <a:solidFill>
                <a:schemeClr val="accent1">
                  <a:alpha val="0"/>
                </a:schemeClr>
              </a:solidFill>
            </p:grpSpPr>
            <p:sp>
              <p:nvSpPr>
                <p:cNvPr id="102" name="Rectangle 355">
                  <a:extLst>
                    <a:ext uri="{FF2B5EF4-FFF2-40B4-BE49-F238E27FC236}">
                      <a16:creationId xmlns:a16="http://schemas.microsoft.com/office/drawing/2014/main" id="{43E2F680-649B-FF4E-8953-36300413F9B9}"/>
                    </a:ext>
                  </a:extLst>
                </p:cNvPr>
                <p:cNvSpPr>
                  <a:spLocks noChangeArrowheads="1"/>
                </p:cNvSpPr>
                <p:nvPr/>
              </p:nvSpPr>
              <p:spPr bwMode="auto">
                <a:xfrm>
                  <a:off x="3131389" y="1790291"/>
                  <a:ext cx="120769" cy="319176"/>
                </a:xfrm>
                <a:prstGeom prst="rect">
                  <a:avLst/>
                </a:prstGeom>
                <a:grpFill/>
                <a:ln w="25400" algn="ctr">
                  <a:solidFill>
                    <a:schemeClr val="tx1"/>
                  </a:solidFill>
                  <a:round/>
                  <a:headEnd/>
                  <a:tailEnd/>
                </a:ln>
              </p:spPr>
              <p:txBody>
                <a:bodyPr/>
                <a:lstStyle/>
                <a:p>
                  <a:pPr>
                    <a:lnSpc>
                      <a:spcPct val="90000"/>
                    </a:lnSpc>
                    <a:spcBef>
                      <a:spcPct val="25000"/>
                    </a:spcBef>
                    <a:buClr>
                      <a:srgbClr val="FFFFFF"/>
                    </a:buClr>
                    <a:buSzPct val="100000"/>
                    <a:buFont typeface="Wingdings" pitchFamily="2" charset="2"/>
                    <a:buChar char="•"/>
                  </a:pPr>
                  <a:endParaRPr lang="en-US">
                    <a:solidFill>
                      <a:srgbClr val="061922"/>
                    </a:solidFill>
                  </a:endParaRPr>
                </a:p>
              </p:txBody>
            </p:sp>
            <p:sp>
              <p:nvSpPr>
                <p:cNvPr id="103" name="Rectangle 356">
                  <a:extLst>
                    <a:ext uri="{FF2B5EF4-FFF2-40B4-BE49-F238E27FC236}">
                      <a16:creationId xmlns:a16="http://schemas.microsoft.com/office/drawing/2014/main" id="{65B8FB87-6714-104A-8AE2-975C043E1A74}"/>
                    </a:ext>
                  </a:extLst>
                </p:cNvPr>
                <p:cNvSpPr>
                  <a:spLocks noChangeArrowheads="1"/>
                </p:cNvSpPr>
                <p:nvPr/>
              </p:nvSpPr>
              <p:spPr bwMode="auto">
                <a:xfrm>
                  <a:off x="3249250" y="1790281"/>
                  <a:ext cx="120768" cy="319175"/>
                </a:xfrm>
                <a:prstGeom prst="rect">
                  <a:avLst/>
                </a:prstGeom>
                <a:grpFill/>
                <a:ln w="25400" algn="ctr">
                  <a:solidFill>
                    <a:schemeClr val="tx1"/>
                  </a:solidFill>
                  <a:round/>
                  <a:headEnd/>
                  <a:tailEnd/>
                </a:ln>
              </p:spPr>
              <p:txBody>
                <a:bodyPr/>
                <a:lstStyle/>
                <a:p>
                  <a:pPr>
                    <a:lnSpc>
                      <a:spcPct val="90000"/>
                    </a:lnSpc>
                    <a:spcBef>
                      <a:spcPct val="25000"/>
                    </a:spcBef>
                    <a:buClr>
                      <a:srgbClr val="FFFFFF"/>
                    </a:buClr>
                    <a:buSzPct val="100000"/>
                    <a:buFont typeface="Wingdings" pitchFamily="2" charset="2"/>
                    <a:buChar char="•"/>
                  </a:pPr>
                  <a:endParaRPr lang="en-US" dirty="0">
                    <a:solidFill>
                      <a:srgbClr val="061922"/>
                    </a:solidFill>
                  </a:endParaRPr>
                </a:p>
              </p:txBody>
            </p:sp>
            <p:cxnSp>
              <p:nvCxnSpPr>
                <p:cNvPr id="104" name="Straight Connector 367">
                  <a:extLst>
                    <a:ext uri="{FF2B5EF4-FFF2-40B4-BE49-F238E27FC236}">
                      <a16:creationId xmlns:a16="http://schemas.microsoft.com/office/drawing/2014/main" id="{EFCDDFE5-DE20-8E42-88E7-4F1F45C8F265}"/>
                    </a:ext>
                  </a:extLst>
                </p:cNvPr>
                <p:cNvCxnSpPr>
                  <a:cxnSpLocks noChangeShapeType="1"/>
                </p:cNvCxnSpPr>
                <p:nvPr/>
              </p:nvCxnSpPr>
              <p:spPr bwMode="auto">
                <a:xfrm rot="16200000" flipV="1">
                  <a:off x="3126382" y="1731331"/>
                  <a:ext cx="0" cy="117896"/>
                </a:xfrm>
                <a:prstGeom prst="line">
                  <a:avLst/>
                </a:prstGeom>
                <a:grpFill/>
                <a:ln w="25400" algn="ctr">
                  <a:solidFill>
                    <a:schemeClr val="tx1"/>
                  </a:solidFill>
                  <a:round/>
                  <a:headEnd/>
                  <a:tailEnd/>
                </a:ln>
              </p:spPr>
            </p:cxnSp>
            <p:cxnSp>
              <p:nvCxnSpPr>
                <p:cNvPr id="105" name="Straight Connector 368">
                  <a:extLst>
                    <a:ext uri="{FF2B5EF4-FFF2-40B4-BE49-F238E27FC236}">
                      <a16:creationId xmlns:a16="http://schemas.microsoft.com/office/drawing/2014/main" id="{C6D49B72-C261-C440-AD89-5A77AE14C348}"/>
                    </a:ext>
                  </a:extLst>
                </p:cNvPr>
                <p:cNvCxnSpPr>
                  <a:cxnSpLocks noChangeShapeType="1"/>
                </p:cNvCxnSpPr>
                <p:nvPr/>
              </p:nvCxnSpPr>
              <p:spPr bwMode="auto">
                <a:xfrm rot="5400000" flipV="1">
                  <a:off x="3131102" y="2050500"/>
                  <a:ext cx="0" cy="117897"/>
                </a:xfrm>
                <a:prstGeom prst="line">
                  <a:avLst/>
                </a:prstGeom>
                <a:grpFill/>
                <a:ln w="25400" algn="ctr">
                  <a:solidFill>
                    <a:schemeClr val="tx1"/>
                  </a:solidFill>
                  <a:round/>
                  <a:headEnd/>
                  <a:tailEnd/>
                </a:ln>
              </p:spPr>
            </p:cxnSp>
          </p:grpSp>
        </p:grpSp>
        <p:cxnSp>
          <p:nvCxnSpPr>
            <p:cNvPr id="106" name="Straight Arrow Connector 95">
              <a:extLst>
                <a:ext uri="{FF2B5EF4-FFF2-40B4-BE49-F238E27FC236}">
                  <a16:creationId xmlns:a16="http://schemas.microsoft.com/office/drawing/2014/main" id="{7A1DA335-5D9C-A24C-A154-1615229C109E}"/>
                </a:ext>
              </a:extLst>
            </p:cNvPr>
            <p:cNvCxnSpPr/>
            <p:nvPr/>
          </p:nvCxnSpPr>
          <p:spPr>
            <a:xfrm>
              <a:off x="8189327" y="3734775"/>
              <a:ext cx="708634"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09" name="Group 41">
              <a:extLst>
                <a:ext uri="{FF2B5EF4-FFF2-40B4-BE49-F238E27FC236}">
                  <a16:creationId xmlns:a16="http://schemas.microsoft.com/office/drawing/2014/main" id="{00EA2C3E-3979-E343-BCEC-EA487B971F4E}"/>
                </a:ext>
              </a:extLst>
            </p:cNvPr>
            <p:cNvGrpSpPr>
              <a:grpSpLocks noChangeAspect="1"/>
            </p:cNvGrpSpPr>
            <p:nvPr/>
          </p:nvGrpSpPr>
          <p:grpSpPr>
            <a:xfrm>
              <a:off x="8017061" y="3494327"/>
              <a:ext cx="597594" cy="454403"/>
              <a:chOff x="152441" y="3690938"/>
              <a:chExt cx="394589" cy="300037"/>
            </a:xfrm>
          </p:grpSpPr>
          <p:sp>
            <p:nvSpPr>
              <p:cNvPr id="111" name="Rectangle 35">
                <a:extLst>
                  <a:ext uri="{FF2B5EF4-FFF2-40B4-BE49-F238E27FC236}">
                    <a16:creationId xmlns:a16="http://schemas.microsoft.com/office/drawing/2014/main" id="{81EBC1B0-CBFD-0B49-B984-8069D202CA1E}"/>
                  </a:ext>
                </a:extLst>
              </p:cNvPr>
              <p:cNvSpPr>
                <a:spLocks noChangeArrowheads="1"/>
              </p:cNvSpPr>
              <p:nvPr/>
            </p:nvSpPr>
            <p:spPr bwMode="auto">
              <a:xfrm>
                <a:off x="152441" y="3690938"/>
                <a:ext cx="394589" cy="300037"/>
              </a:xfrm>
              <a:prstGeom prst="rect">
                <a:avLst/>
              </a:prstGeom>
              <a:ln>
                <a:solidFill>
                  <a:schemeClr val="tx1"/>
                </a:solidFill>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endParaRPr lang="en-US" sz="1200" dirty="0">
                  <a:solidFill>
                    <a:srgbClr val="061922"/>
                  </a:solidFill>
                </a:endParaRPr>
              </a:p>
            </p:txBody>
          </p:sp>
          <p:sp>
            <p:nvSpPr>
              <p:cNvPr id="112" name="Line 67">
                <a:extLst>
                  <a:ext uri="{FF2B5EF4-FFF2-40B4-BE49-F238E27FC236}">
                    <a16:creationId xmlns:a16="http://schemas.microsoft.com/office/drawing/2014/main" id="{0F21C7C3-DB32-704F-981E-7EABDE93323E}"/>
                  </a:ext>
                </a:extLst>
              </p:cNvPr>
              <p:cNvSpPr>
                <a:spLocks noChangeShapeType="1"/>
              </p:cNvSpPr>
              <p:nvPr/>
            </p:nvSpPr>
            <p:spPr bwMode="auto">
              <a:xfrm rot="10800000" flipH="1">
                <a:off x="152441" y="3840957"/>
                <a:ext cx="130276" cy="1059"/>
              </a:xfrm>
              <a:prstGeom prst="line">
                <a:avLst/>
              </a:prstGeom>
              <a:noFill/>
              <a:ln w="25400">
                <a:solidFill>
                  <a:schemeClr val="tx1"/>
                </a:solidFill>
                <a:round/>
                <a:headEnd/>
                <a:tailEnd type="triangle" w="med" len="med"/>
              </a:ln>
            </p:spPr>
            <p:txBody>
              <a:bodyPr/>
              <a:lstStyle/>
              <a:p>
                <a:endParaRPr lang="en-US">
                  <a:solidFill>
                    <a:srgbClr val="061922"/>
                  </a:solidFill>
                </a:endParaRPr>
              </a:p>
            </p:txBody>
          </p:sp>
          <p:sp>
            <p:nvSpPr>
              <p:cNvPr id="114" name="Line 73">
                <a:extLst>
                  <a:ext uri="{FF2B5EF4-FFF2-40B4-BE49-F238E27FC236}">
                    <a16:creationId xmlns:a16="http://schemas.microsoft.com/office/drawing/2014/main" id="{5F7E999F-FD17-7441-B82C-B2B97AC3FD29}"/>
                  </a:ext>
                </a:extLst>
              </p:cNvPr>
              <p:cNvSpPr>
                <a:spLocks noChangeShapeType="1"/>
              </p:cNvSpPr>
              <p:nvPr/>
            </p:nvSpPr>
            <p:spPr bwMode="auto">
              <a:xfrm rot="10800000" flipH="1" flipV="1">
                <a:off x="389195" y="3842015"/>
                <a:ext cx="157835" cy="0"/>
              </a:xfrm>
              <a:prstGeom prst="line">
                <a:avLst/>
              </a:prstGeom>
              <a:noFill/>
              <a:ln w="25400">
                <a:solidFill>
                  <a:schemeClr val="tx1"/>
                </a:solidFill>
                <a:round/>
                <a:headEnd/>
                <a:tailEnd type="triangle" w="med" len="med"/>
              </a:ln>
            </p:spPr>
            <p:txBody>
              <a:bodyPr/>
              <a:lstStyle/>
              <a:p>
                <a:endParaRPr lang="en-US">
                  <a:solidFill>
                    <a:srgbClr val="061922"/>
                  </a:solidFill>
                </a:endParaRPr>
              </a:p>
            </p:txBody>
          </p:sp>
          <p:grpSp>
            <p:nvGrpSpPr>
              <p:cNvPr id="115" name="Group 202">
                <a:extLst>
                  <a:ext uri="{FF2B5EF4-FFF2-40B4-BE49-F238E27FC236}">
                    <a16:creationId xmlns:a16="http://schemas.microsoft.com/office/drawing/2014/main" id="{D9A9D345-C37B-2349-9C7F-44C3EC406E0A}"/>
                  </a:ext>
                </a:extLst>
              </p:cNvPr>
              <p:cNvGrpSpPr>
                <a:grpSpLocks/>
              </p:cNvGrpSpPr>
              <p:nvPr/>
            </p:nvGrpSpPr>
            <p:grpSpPr bwMode="auto">
              <a:xfrm rot="10800000" flipH="1" flipV="1">
                <a:off x="252455" y="3754895"/>
                <a:ext cx="140634" cy="174948"/>
                <a:chOff x="3067434" y="1790279"/>
                <a:chExt cx="302584" cy="319188"/>
              </a:xfrm>
              <a:solidFill>
                <a:schemeClr val="accent1">
                  <a:alpha val="0"/>
                </a:schemeClr>
              </a:solidFill>
            </p:grpSpPr>
            <p:sp>
              <p:nvSpPr>
                <p:cNvPr id="116" name="Rectangle 355">
                  <a:extLst>
                    <a:ext uri="{FF2B5EF4-FFF2-40B4-BE49-F238E27FC236}">
                      <a16:creationId xmlns:a16="http://schemas.microsoft.com/office/drawing/2014/main" id="{DF041391-38FF-824F-AE02-D1C558CE66DA}"/>
                    </a:ext>
                  </a:extLst>
                </p:cNvPr>
                <p:cNvSpPr>
                  <a:spLocks noChangeArrowheads="1"/>
                </p:cNvSpPr>
                <p:nvPr/>
              </p:nvSpPr>
              <p:spPr bwMode="auto">
                <a:xfrm>
                  <a:off x="3131389" y="1790291"/>
                  <a:ext cx="120769" cy="319176"/>
                </a:xfrm>
                <a:prstGeom prst="rect">
                  <a:avLst/>
                </a:prstGeom>
                <a:grpFill/>
                <a:ln w="25400" algn="ctr">
                  <a:solidFill>
                    <a:schemeClr val="tx1"/>
                  </a:solidFill>
                  <a:round/>
                  <a:headEnd/>
                  <a:tailEnd/>
                </a:ln>
              </p:spPr>
              <p:txBody>
                <a:bodyPr/>
                <a:lstStyle/>
                <a:p>
                  <a:pPr>
                    <a:lnSpc>
                      <a:spcPct val="90000"/>
                    </a:lnSpc>
                    <a:spcBef>
                      <a:spcPct val="25000"/>
                    </a:spcBef>
                    <a:buClr>
                      <a:srgbClr val="FFFFFF"/>
                    </a:buClr>
                    <a:buSzPct val="100000"/>
                    <a:buFont typeface="Wingdings" pitchFamily="2" charset="2"/>
                    <a:buChar char="•"/>
                  </a:pPr>
                  <a:endParaRPr lang="en-US">
                    <a:solidFill>
                      <a:srgbClr val="061922"/>
                    </a:solidFill>
                  </a:endParaRPr>
                </a:p>
              </p:txBody>
            </p:sp>
            <p:sp>
              <p:nvSpPr>
                <p:cNvPr id="117" name="Rectangle 356">
                  <a:extLst>
                    <a:ext uri="{FF2B5EF4-FFF2-40B4-BE49-F238E27FC236}">
                      <a16:creationId xmlns:a16="http://schemas.microsoft.com/office/drawing/2014/main" id="{E308C3BD-DF68-0341-9572-4E074E2574CB}"/>
                    </a:ext>
                  </a:extLst>
                </p:cNvPr>
                <p:cNvSpPr>
                  <a:spLocks noChangeArrowheads="1"/>
                </p:cNvSpPr>
                <p:nvPr/>
              </p:nvSpPr>
              <p:spPr bwMode="auto">
                <a:xfrm>
                  <a:off x="3249250" y="1790281"/>
                  <a:ext cx="120768" cy="319175"/>
                </a:xfrm>
                <a:prstGeom prst="rect">
                  <a:avLst/>
                </a:prstGeom>
                <a:grpFill/>
                <a:ln w="25400" algn="ctr">
                  <a:solidFill>
                    <a:schemeClr val="tx1"/>
                  </a:solidFill>
                  <a:round/>
                  <a:headEnd/>
                  <a:tailEnd/>
                </a:ln>
              </p:spPr>
              <p:txBody>
                <a:bodyPr/>
                <a:lstStyle/>
                <a:p>
                  <a:pPr>
                    <a:lnSpc>
                      <a:spcPct val="90000"/>
                    </a:lnSpc>
                    <a:spcBef>
                      <a:spcPct val="25000"/>
                    </a:spcBef>
                    <a:buClr>
                      <a:srgbClr val="FFFFFF"/>
                    </a:buClr>
                    <a:buSzPct val="100000"/>
                    <a:buFont typeface="Wingdings" pitchFamily="2" charset="2"/>
                    <a:buChar char="•"/>
                  </a:pPr>
                  <a:endParaRPr lang="en-US" dirty="0">
                    <a:solidFill>
                      <a:srgbClr val="061922"/>
                    </a:solidFill>
                  </a:endParaRPr>
                </a:p>
              </p:txBody>
            </p:sp>
            <p:cxnSp>
              <p:nvCxnSpPr>
                <p:cNvPr id="118" name="Straight Connector 367">
                  <a:extLst>
                    <a:ext uri="{FF2B5EF4-FFF2-40B4-BE49-F238E27FC236}">
                      <a16:creationId xmlns:a16="http://schemas.microsoft.com/office/drawing/2014/main" id="{95C309C6-27D6-BC4A-B00B-4E6F5437B78D}"/>
                    </a:ext>
                  </a:extLst>
                </p:cNvPr>
                <p:cNvCxnSpPr>
                  <a:cxnSpLocks noChangeShapeType="1"/>
                </p:cNvCxnSpPr>
                <p:nvPr/>
              </p:nvCxnSpPr>
              <p:spPr bwMode="auto">
                <a:xfrm rot="16200000" flipV="1">
                  <a:off x="3126382" y="1731331"/>
                  <a:ext cx="0" cy="117896"/>
                </a:xfrm>
                <a:prstGeom prst="line">
                  <a:avLst/>
                </a:prstGeom>
                <a:grpFill/>
                <a:ln w="25400" algn="ctr">
                  <a:solidFill>
                    <a:schemeClr val="tx1"/>
                  </a:solidFill>
                  <a:round/>
                  <a:headEnd/>
                  <a:tailEnd/>
                </a:ln>
              </p:spPr>
            </p:cxnSp>
            <p:cxnSp>
              <p:nvCxnSpPr>
                <p:cNvPr id="119" name="Straight Connector 368">
                  <a:extLst>
                    <a:ext uri="{FF2B5EF4-FFF2-40B4-BE49-F238E27FC236}">
                      <a16:creationId xmlns:a16="http://schemas.microsoft.com/office/drawing/2014/main" id="{5E197DAD-E66F-EE48-8377-71043C290E87}"/>
                    </a:ext>
                  </a:extLst>
                </p:cNvPr>
                <p:cNvCxnSpPr>
                  <a:cxnSpLocks noChangeShapeType="1"/>
                </p:cNvCxnSpPr>
                <p:nvPr/>
              </p:nvCxnSpPr>
              <p:spPr bwMode="auto">
                <a:xfrm rot="5400000" flipV="1">
                  <a:off x="3131102" y="2050500"/>
                  <a:ext cx="0" cy="117897"/>
                </a:xfrm>
                <a:prstGeom prst="line">
                  <a:avLst/>
                </a:prstGeom>
                <a:grpFill/>
                <a:ln w="25400" algn="ctr">
                  <a:solidFill>
                    <a:schemeClr val="tx1"/>
                  </a:solidFill>
                  <a:round/>
                  <a:headEnd/>
                  <a:tailEnd/>
                </a:ln>
              </p:spPr>
            </p:cxnSp>
          </p:grpSp>
        </p:grpSp>
        <p:sp>
          <p:nvSpPr>
            <p:cNvPr id="121" name="TextBox 106">
              <a:extLst>
                <a:ext uri="{FF2B5EF4-FFF2-40B4-BE49-F238E27FC236}">
                  <a16:creationId xmlns:a16="http://schemas.microsoft.com/office/drawing/2014/main" id="{9E793CD1-74D6-DA48-B38E-3BBB518C4C19}"/>
                </a:ext>
              </a:extLst>
            </p:cNvPr>
            <p:cNvSpPr txBox="1"/>
            <p:nvPr/>
          </p:nvSpPr>
          <p:spPr>
            <a:xfrm>
              <a:off x="8777169" y="3457071"/>
              <a:ext cx="1292662" cy="544765"/>
            </a:xfrm>
            <a:prstGeom prst="rect">
              <a:avLst/>
            </a:prstGeom>
            <a:noFill/>
          </p:spPr>
          <p:txBody>
            <a:bodyPr wrap="none" lIns="182880" tIns="146304" rIns="182880" bIns="146304" rtlCol="0">
              <a:spAutoFit/>
            </a:bodyPr>
            <a:lstStyle/>
            <a:p>
              <a:pPr>
                <a:lnSpc>
                  <a:spcPct val="90000"/>
                </a:lnSpc>
                <a:spcAft>
                  <a:spcPts val="600"/>
                </a:spcAft>
              </a:pPr>
              <a:r>
                <a:rPr lang="zh-CN" altLang="en-US" dirty="0">
                  <a:gradFill>
                    <a:gsLst>
                      <a:gs pos="2917">
                        <a:schemeClr val="tx1"/>
                      </a:gs>
                      <a:gs pos="30000">
                        <a:schemeClr val="tx1"/>
                      </a:gs>
                    </a:gsLst>
                    <a:lin ang="5400000" scaled="0"/>
                  </a:gradFill>
                </a:rPr>
                <a:t>主机内存</a:t>
              </a:r>
              <a:endParaRPr lang="en-US" dirty="0">
                <a:gradFill>
                  <a:gsLst>
                    <a:gs pos="2917">
                      <a:schemeClr val="tx1"/>
                    </a:gs>
                    <a:gs pos="30000">
                      <a:schemeClr val="tx1"/>
                    </a:gs>
                  </a:gsLst>
                  <a:lin ang="5400000" scaled="0"/>
                </a:gradFill>
              </a:endParaRPr>
            </a:p>
          </p:txBody>
        </p:sp>
        <p:sp>
          <p:nvSpPr>
            <p:cNvPr id="122" name="TextBox 106">
              <a:extLst>
                <a:ext uri="{FF2B5EF4-FFF2-40B4-BE49-F238E27FC236}">
                  <a16:creationId xmlns:a16="http://schemas.microsoft.com/office/drawing/2014/main" id="{2920A85E-5874-1D43-95AC-EB2DE3EEFE14}"/>
                </a:ext>
              </a:extLst>
            </p:cNvPr>
            <p:cNvSpPr txBox="1"/>
            <p:nvPr/>
          </p:nvSpPr>
          <p:spPr>
            <a:xfrm>
              <a:off x="-1104887" y="3470527"/>
              <a:ext cx="830997" cy="544765"/>
            </a:xfrm>
            <a:prstGeom prst="rect">
              <a:avLst/>
            </a:prstGeom>
            <a:noFill/>
          </p:spPr>
          <p:txBody>
            <a:bodyPr wrap="none" lIns="182880" tIns="146304" rIns="182880" bIns="146304" rtlCol="0">
              <a:spAutoFit/>
            </a:bodyPr>
            <a:lstStyle/>
            <a:p>
              <a:pPr>
                <a:lnSpc>
                  <a:spcPct val="90000"/>
                </a:lnSpc>
                <a:spcAft>
                  <a:spcPts val="600"/>
                </a:spcAft>
              </a:pPr>
              <a:r>
                <a:rPr lang="zh-CN" altLang="en-US" dirty="0">
                  <a:gradFill>
                    <a:gsLst>
                      <a:gs pos="2917">
                        <a:schemeClr val="tx1"/>
                      </a:gs>
                      <a:gs pos="30000">
                        <a:schemeClr val="tx1"/>
                      </a:gs>
                    </a:gsLst>
                    <a:lin ang="5400000" scaled="0"/>
                  </a:gradFill>
                </a:rPr>
                <a:t>网络</a:t>
              </a:r>
              <a:endParaRPr lang="en-US" dirty="0">
                <a:gradFill>
                  <a:gsLst>
                    <a:gs pos="2917">
                      <a:schemeClr val="tx1"/>
                    </a:gs>
                    <a:gs pos="30000">
                      <a:schemeClr val="tx1"/>
                    </a:gs>
                  </a:gsLst>
                  <a:lin ang="5400000" scaled="0"/>
                </a:gradFill>
              </a:endParaRPr>
            </a:p>
          </p:txBody>
        </p:sp>
      </p:grpSp>
    </p:spTree>
    <p:custDataLst>
      <p:tags r:id="rId1"/>
    </p:custDataLst>
    <p:extLst>
      <p:ext uri="{BB962C8B-B14F-4D97-AF65-F5344CB8AC3E}">
        <p14:creationId xmlns:p14="http://schemas.microsoft.com/office/powerpoint/2010/main" val="473908631"/>
      </p:ext>
    </p:extLst>
  </p:cSld>
  <p:clrMapOvr>
    <a:masterClrMapping/>
  </p:clrMapOvr>
  <p:transition advTm="33946">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元件：类比一个处理器核</a:t>
            </a:r>
            <a:endParaRPr lang="en-US" dirty="0"/>
          </a:p>
        </p:txBody>
      </p:sp>
      <p:sp>
        <p:nvSpPr>
          <p:cNvPr id="4" name="Rounded Rectangle 3"/>
          <p:cNvSpPr/>
          <p:nvPr/>
        </p:nvSpPr>
        <p:spPr bwMode="auto">
          <a:xfrm>
            <a:off x="2822916" y="1554603"/>
            <a:ext cx="3392186" cy="3382964"/>
          </a:xfrm>
          <a:prstGeom prst="roundRect">
            <a:avLst/>
          </a:prstGeom>
          <a:solidFill>
            <a:schemeClr val="bg1"/>
          </a:solidFill>
          <a:ln w="3810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5833">
                    <a:schemeClr val="tx1">
                      <a:lumMod val="50000"/>
                    </a:schemeClr>
                  </a:gs>
                  <a:gs pos="100000">
                    <a:schemeClr val="tx1">
                      <a:lumMod val="50000"/>
                    </a:schemeClr>
                  </a:gs>
                </a:gsLst>
                <a:lin ang="5400000" scaled="0"/>
              </a:gradFill>
            </a:endParaRPr>
          </a:p>
        </p:txBody>
      </p:sp>
      <p:cxnSp>
        <p:nvCxnSpPr>
          <p:cNvPr id="8" name="Straight Arrow Connector 7"/>
          <p:cNvCxnSpPr/>
          <p:nvPr/>
        </p:nvCxnSpPr>
        <p:spPr>
          <a:xfrm>
            <a:off x="1834791" y="2835835"/>
            <a:ext cx="1362456"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834791" y="3333815"/>
            <a:ext cx="1362456"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72043" y="2753620"/>
            <a:ext cx="1600438"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输入管道</a:t>
            </a:r>
            <a:endParaRPr lang="en-US" sz="2400" dirty="0">
              <a:gradFill>
                <a:gsLst>
                  <a:gs pos="2917">
                    <a:schemeClr val="tx1"/>
                  </a:gs>
                  <a:gs pos="30000">
                    <a:schemeClr val="tx1"/>
                  </a:gs>
                </a:gsLst>
                <a:lin ang="5400000" scaled="0"/>
              </a:gradFill>
            </a:endParaRPr>
          </a:p>
        </p:txBody>
      </p:sp>
      <p:sp>
        <p:nvSpPr>
          <p:cNvPr id="11" name="Rectangle 10"/>
          <p:cNvSpPr/>
          <p:nvPr/>
        </p:nvSpPr>
        <p:spPr bwMode="auto">
          <a:xfrm>
            <a:off x="3197247" y="2602589"/>
            <a:ext cx="2732105" cy="985154"/>
          </a:xfrm>
          <a:prstGeom prst="rect">
            <a:avLst/>
          </a:prstGeom>
          <a:solidFill>
            <a:schemeClr val="bg1"/>
          </a:solidFill>
          <a:ln w="3810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5833">
                    <a:schemeClr val="tx1">
                      <a:lumMod val="50000"/>
                    </a:schemeClr>
                  </a:gs>
                  <a:gs pos="100000">
                    <a:schemeClr val="tx1">
                      <a:lumMod val="50000"/>
                    </a:schemeClr>
                  </a:gs>
                </a:gsLst>
                <a:lin ang="5400000" scaled="0"/>
              </a:gradFill>
            </a:endParaRPr>
          </a:p>
        </p:txBody>
      </p:sp>
      <p:sp>
        <p:nvSpPr>
          <p:cNvPr id="12" name="TextBox 11"/>
          <p:cNvSpPr txBox="1"/>
          <p:nvPr/>
        </p:nvSpPr>
        <p:spPr>
          <a:xfrm>
            <a:off x="3437402" y="2534370"/>
            <a:ext cx="2215991"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i="1" dirty="0">
                <a:gradFill>
                  <a:gsLst>
                    <a:gs pos="2917">
                      <a:schemeClr val="tx1"/>
                    </a:gs>
                    <a:gs pos="30000">
                      <a:schemeClr val="tx1"/>
                    </a:gs>
                  </a:gsLst>
                  <a:lin ang="5400000" scaled="0"/>
                </a:gradFill>
              </a:rPr>
              <a:t>数据处理函数</a:t>
            </a:r>
            <a:endParaRPr lang="en-US" sz="2400" i="1" dirty="0">
              <a:gradFill>
                <a:gsLst>
                  <a:gs pos="2917">
                    <a:schemeClr val="tx1"/>
                  </a:gs>
                  <a:gs pos="30000">
                    <a:schemeClr val="tx1"/>
                  </a:gs>
                </a:gsLst>
                <a:lin ang="5400000" scaled="0"/>
              </a:gradFill>
            </a:endParaRPr>
          </a:p>
        </p:txBody>
      </p:sp>
      <p:cxnSp>
        <p:nvCxnSpPr>
          <p:cNvPr id="14" name="Elbow Connector 13"/>
          <p:cNvCxnSpPr>
            <a:endCxn id="19" idx="2"/>
          </p:cNvCxnSpPr>
          <p:nvPr/>
        </p:nvCxnSpPr>
        <p:spPr>
          <a:xfrm rot="10800000">
            <a:off x="4561908" y="4640486"/>
            <a:ext cx="2200813" cy="1083992"/>
          </a:xfrm>
          <a:prstGeom prst="bentConnector2">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316030" y="5205111"/>
            <a:ext cx="3139321"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主机控制信号、命令</a:t>
            </a:r>
            <a:endParaRPr lang="en-US" sz="2400" dirty="0">
              <a:gradFill>
                <a:gsLst>
                  <a:gs pos="2917">
                    <a:schemeClr val="tx1"/>
                  </a:gs>
                  <a:gs pos="30000">
                    <a:schemeClr val="tx1"/>
                  </a:gs>
                </a:gsLst>
                <a:lin ang="5400000" scaled="0"/>
              </a:gradFill>
            </a:endParaRPr>
          </a:p>
        </p:txBody>
      </p:sp>
      <p:cxnSp>
        <p:nvCxnSpPr>
          <p:cNvPr id="16" name="Straight Arrow Connector 15"/>
          <p:cNvCxnSpPr/>
          <p:nvPr/>
        </p:nvCxnSpPr>
        <p:spPr>
          <a:xfrm>
            <a:off x="5926567" y="2787350"/>
            <a:ext cx="1362456"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926567" y="3289796"/>
            <a:ext cx="1362456"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101443" y="2731219"/>
            <a:ext cx="1600438" cy="627864"/>
          </a:xfrm>
          <a:prstGeom prst="rect">
            <a:avLst/>
          </a:prstGeom>
          <a:noFill/>
        </p:spPr>
        <p:txBody>
          <a:bodyPr wrap="none" lIns="182880" tIns="146304" rIns="182880" bIns="146304" rtlCol="0">
            <a:spAutoFit/>
          </a:bodyPr>
          <a:lstStyle/>
          <a:p>
            <a:pPr>
              <a:lnSpc>
                <a:spcPct val="90000"/>
              </a:lnSpc>
              <a:spcAft>
                <a:spcPts val="600"/>
              </a:spcAft>
            </a:pPr>
            <a:r>
              <a:rPr lang="zh-CN" altLang="en-US" sz="2400" dirty="0">
                <a:gradFill>
                  <a:gsLst>
                    <a:gs pos="2917">
                      <a:schemeClr val="tx1"/>
                    </a:gs>
                    <a:gs pos="30000">
                      <a:schemeClr val="tx1"/>
                    </a:gs>
                  </a:gsLst>
                  <a:lin ang="5400000" scaled="0"/>
                </a:gradFill>
              </a:rPr>
              <a:t>输出管道</a:t>
            </a:r>
            <a:endParaRPr lang="en-US" sz="2400" dirty="0">
              <a:gradFill>
                <a:gsLst>
                  <a:gs pos="2917">
                    <a:schemeClr val="tx1"/>
                  </a:gs>
                  <a:gs pos="30000">
                    <a:schemeClr val="tx1"/>
                  </a:gs>
                </a:gsLst>
                <a:lin ang="5400000" scaled="0"/>
              </a:gradFill>
            </a:endParaRPr>
          </a:p>
        </p:txBody>
      </p:sp>
      <p:sp>
        <p:nvSpPr>
          <p:cNvPr id="7" name="Rounded Rectangle 6"/>
          <p:cNvSpPr/>
          <p:nvPr/>
        </p:nvSpPr>
        <p:spPr bwMode="auto">
          <a:xfrm>
            <a:off x="3159147" y="1689031"/>
            <a:ext cx="2732105" cy="783471"/>
          </a:xfrm>
          <a:prstGeom prst="roundRect">
            <a:avLst/>
          </a:prstGeom>
          <a:solidFill>
            <a:schemeClr val="bg1"/>
          </a:solidFill>
          <a:ln w="3810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zh-CN" altLang="en-US" sz="1500" dirty="0">
              <a:gradFill>
                <a:gsLst>
                  <a:gs pos="5833">
                    <a:schemeClr val="tx1">
                      <a:lumMod val="50000"/>
                    </a:schemeClr>
                  </a:gs>
                  <a:gs pos="100000">
                    <a:schemeClr val="tx1">
                      <a:lumMod val="50000"/>
                    </a:schemeClr>
                  </a:gs>
                </a:gsLst>
                <a:lin ang="5400000" scaled="0"/>
              </a:gradFill>
            </a:endParaRPr>
          </a:p>
        </p:txBody>
      </p:sp>
      <p:sp>
        <p:nvSpPr>
          <p:cNvPr id="5" name="TextBox 4"/>
          <p:cNvSpPr txBox="1"/>
          <p:nvPr/>
        </p:nvSpPr>
        <p:spPr>
          <a:xfrm>
            <a:off x="3715485" y="1612941"/>
            <a:ext cx="1636182" cy="627864"/>
          </a:xfrm>
          <a:prstGeom prst="rect">
            <a:avLst/>
          </a:prstGeom>
          <a:noFill/>
        </p:spPr>
        <p:txBody>
          <a:bodyPr wrap="square" lIns="182880" tIns="146304" rIns="182880" bIns="146304" rtlCol="0">
            <a:spAutoFit/>
          </a:bodyPr>
          <a:lstStyle/>
          <a:p>
            <a:pPr>
              <a:lnSpc>
                <a:spcPct val="90000"/>
              </a:lnSpc>
              <a:spcAft>
                <a:spcPts val="600"/>
              </a:spcAft>
            </a:pPr>
            <a:r>
              <a:rPr lang="zh-CN" altLang="en-US" sz="2400" i="1" dirty="0">
                <a:gradFill>
                  <a:gsLst>
                    <a:gs pos="2917">
                      <a:schemeClr val="tx1"/>
                    </a:gs>
                    <a:gs pos="30000">
                      <a:schemeClr val="tx1"/>
                    </a:gs>
                  </a:gsLst>
                  <a:lin ang="5400000" scaled="0"/>
                </a:gradFill>
              </a:rPr>
              <a:t>内部状态</a:t>
            </a:r>
            <a:endParaRPr lang="en-US" sz="2400" i="1" dirty="0">
              <a:gradFill>
                <a:gsLst>
                  <a:gs pos="2917">
                    <a:schemeClr val="tx1"/>
                  </a:gs>
                  <a:gs pos="30000">
                    <a:schemeClr val="tx1"/>
                  </a:gs>
                </a:gsLst>
                <a:lin ang="5400000" scaled="0"/>
              </a:gradFill>
            </a:endParaRPr>
          </a:p>
        </p:txBody>
      </p:sp>
      <p:sp>
        <p:nvSpPr>
          <p:cNvPr id="19" name="Rectangle 18"/>
          <p:cNvSpPr/>
          <p:nvPr/>
        </p:nvSpPr>
        <p:spPr bwMode="auto">
          <a:xfrm>
            <a:off x="3197247" y="3745202"/>
            <a:ext cx="2729320" cy="895284"/>
          </a:xfrm>
          <a:prstGeom prst="rect">
            <a:avLst/>
          </a:prstGeom>
          <a:solidFill>
            <a:schemeClr val="bg1"/>
          </a:solidFill>
          <a:ln w="3810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endParaRPr lang="en-US" sz="1500" dirty="0">
              <a:gradFill>
                <a:gsLst>
                  <a:gs pos="5833">
                    <a:schemeClr val="tx1">
                      <a:lumMod val="50000"/>
                    </a:schemeClr>
                  </a:gs>
                  <a:gs pos="100000">
                    <a:schemeClr val="tx1">
                      <a:lumMod val="50000"/>
                    </a:schemeClr>
                  </a:gs>
                </a:gsLst>
                <a:lin ang="5400000" scaled="0"/>
              </a:gradFill>
            </a:endParaRPr>
          </a:p>
        </p:txBody>
      </p:sp>
      <p:sp>
        <p:nvSpPr>
          <p:cNvPr id="20" name="TextBox 19"/>
          <p:cNvSpPr txBox="1"/>
          <p:nvPr/>
        </p:nvSpPr>
        <p:spPr>
          <a:xfrm>
            <a:off x="3420965" y="3682635"/>
            <a:ext cx="2546877" cy="627864"/>
          </a:xfrm>
          <a:prstGeom prst="rect">
            <a:avLst/>
          </a:prstGeom>
          <a:noFill/>
        </p:spPr>
        <p:txBody>
          <a:bodyPr wrap="square" lIns="182880" tIns="146304" rIns="182880" bIns="146304" rtlCol="0">
            <a:spAutoFit/>
          </a:bodyPr>
          <a:lstStyle/>
          <a:p>
            <a:pPr>
              <a:lnSpc>
                <a:spcPct val="90000"/>
              </a:lnSpc>
              <a:spcAft>
                <a:spcPts val="600"/>
              </a:spcAft>
            </a:pPr>
            <a:r>
              <a:rPr lang="zh-CN" altLang="en-US" sz="2400" i="1" dirty="0">
                <a:gradFill>
                  <a:gsLst>
                    <a:gs pos="2917">
                      <a:schemeClr val="tx1"/>
                    </a:gs>
                    <a:gs pos="30000">
                      <a:schemeClr val="tx1"/>
                    </a:gs>
                  </a:gsLst>
                  <a:lin ang="5400000" scaled="0"/>
                </a:gradFill>
              </a:rPr>
              <a:t>信号处理函数</a:t>
            </a:r>
            <a:endParaRPr lang="en-US" sz="2400" i="1" dirty="0">
              <a:gradFill>
                <a:gsLst>
                  <a:gs pos="2917">
                    <a:schemeClr val="tx1"/>
                  </a:gs>
                  <a:gs pos="30000">
                    <a:schemeClr val="tx1"/>
                  </a:gs>
                </a:gsLst>
                <a:lin ang="5400000" scaled="0"/>
              </a:gradFill>
            </a:endParaRPr>
          </a:p>
        </p:txBody>
      </p:sp>
      <p:sp>
        <p:nvSpPr>
          <p:cNvPr id="22" name="TextBox 21"/>
          <p:cNvSpPr txBox="1"/>
          <p:nvPr/>
        </p:nvSpPr>
        <p:spPr>
          <a:xfrm>
            <a:off x="6567527" y="5588329"/>
            <a:ext cx="1170833" cy="627864"/>
          </a:xfrm>
          <a:prstGeom prst="rect">
            <a:avLst/>
          </a:prstGeom>
          <a:noFill/>
        </p:spPr>
        <p:txBody>
          <a:bodyPr wrap="none" lIns="182880" tIns="146304" rIns="182880" bIns="146304" rtlCol="0">
            <a:spAutoFit/>
          </a:bodyPr>
          <a:lstStyle/>
          <a:p>
            <a:pPr>
              <a:lnSpc>
                <a:spcPct val="90000"/>
              </a:lnSpc>
              <a:spcAft>
                <a:spcPts val="600"/>
              </a:spcAft>
            </a:pPr>
            <a:r>
              <a:rPr lang="en-US" altLang="zh-CN" sz="2400" dirty="0">
                <a:solidFill>
                  <a:srgbClr val="C00000"/>
                </a:solidFill>
              </a:rPr>
              <a:t>(</a:t>
            </a:r>
            <a:r>
              <a:rPr lang="zh-CN" altLang="en-US" sz="2400" dirty="0">
                <a:solidFill>
                  <a:srgbClr val="C00000"/>
                </a:solidFill>
              </a:rPr>
              <a:t>中断</a:t>
            </a:r>
            <a:r>
              <a:rPr lang="en-US" altLang="zh-CN" sz="2400" dirty="0">
                <a:solidFill>
                  <a:srgbClr val="C00000"/>
                </a:solidFill>
              </a:rPr>
              <a:t>)</a:t>
            </a:r>
            <a:endParaRPr lang="zh-CN" altLang="en-US" sz="2400" dirty="0" err="1">
              <a:solidFill>
                <a:srgbClr val="C00000"/>
              </a:solidFill>
            </a:endParaRPr>
          </a:p>
        </p:txBody>
      </p:sp>
      <p:sp>
        <p:nvSpPr>
          <p:cNvPr id="23" name="TextBox 22"/>
          <p:cNvSpPr txBox="1"/>
          <p:nvPr/>
        </p:nvSpPr>
        <p:spPr>
          <a:xfrm>
            <a:off x="7456386" y="3093189"/>
            <a:ext cx="989695" cy="627864"/>
          </a:xfrm>
          <a:prstGeom prst="rect">
            <a:avLst/>
          </a:prstGeom>
          <a:noFill/>
        </p:spPr>
        <p:txBody>
          <a:bodyPr wrap="none" lIns="182880" tIns="146304" rIns="182880" bIns="146304" rtlCol="0">
            <a:spAutoFit/>
          </a:bodyPr>
          <a:lstStyle/>
          <a:p>
            <a:pPr>
              <a:lnSpc>
                <a:spcPct val="90000"/>
              </a:lnSpc>
              <a:spcAft>
                <a:spcPts val="600"/>
              </a:spcAft>
            </a:pPr>
            <a:r>
              <a:rPr lang="en-US" altLang="zh-CN" sz="2400" dirty="0">
                <a:solidFill>
                  <a:srgbClr val="C00000"/>
                </a:solidFill>
              </a:rPr>
              <a:t>(I/O)</a:t>
            </a:r>
            <a:endParaRPr lang="zh-CN" altLang="en-US" sz="2400" dirty="0" err="1">
              <a:solidFill>
                <a:srgbClr val="C00000"/>
              </a:solidFill>
            </a:endParaRPr>
          </a:p>
        </p:txBody>
      </p:sp>
      <p:sp>
        <p:nvSpPr>
          <p:cNvPr id="24" name="TextBox 23"/>
          <p:cNvSpPr txBox="1"/>
          <p:nvPr/>
        </p:nvSpPr>
        <p:spPr>
          <a:xfrm>
            <a:off x="853010" y="3083050"/>
            <a:ext cx="989695" cy="627864"/>
          </a:xfrm>
          <a:prstGeom prst="rect">
            <a:avLst/>
          </a:prstGeom>
          <a:noFill/>
        </p:spPr>
        <p:txBody>
          <a:bodyPr wrap="none" lIns="182880" tIns="146304" rIns="182880" bIns="146304" rtlCol="0">
            <a:spAutoFit/>
          </a:bodyPr>
          <a:lstStyle/>
          <a:p>
            <a:pPr>
              <a:lnSpc>
                <a:spcPct val="90000"/>
              </a:lnSpc>
              <a:spcAft>
                <a:spcPts val="600"/>
              </a:spcAft>
            </a:pPr>
            <a:r>
              <a:rPr lang="en-US" altLang="zh-CN" sz="2400" dirty="0">
                <a:solidFill>
                  <a:srgbClr val="C00000"/>
                </a:solidFill>
              </a:rPr>
              <a:t>(I/O)</a:t>
            </a:r>
            <a:endParaRPr lang="zh-CN" altLang="en-US" sz="2400" dirty="0" err="1">
              <a:solidFill>
                <a:srgbClr val="C00000"/>
              </a:solidFill>
            </a:endParaRPr>
          </a:p>
        </p:txBody>
      </p:sp>
      <p:sp>
        <p:nvSpPr>
          <p:cNvPr id="25" name="TextBox 24"/>
          <p:cNvSpPr txBox="1"/>
          <p:nvPr/>
        </p:nvSpPr>
        <p:spPr>
          <a:xfrm>
            <a:off x="3662630" y="1910022"/>
            <a:ext cx="1809598" cy="627864"/>
          </a:xfrm>
          <a:prstGeom prst="rect">
            <a:avLst/>
          </a:prstGeom>
          <a:noFill/>
        </p:spPr>
        <p:txBody>
          <a:bodyPr wrap="none" lIns="182880" tIns="146304" rIns="182880" bIns="146304" rtlCol="0">
            <a:spAutoFit/>
          </a:bodyPr>
          <a:lstStyle/>
          <a:p>
            <a:pPr>
              <a:lnSpc>
                <a:spcPct val="90000"/>
              </a:lnSpc>
              <a:spcAft>
                <a:spcPts val="600"/>
              </a:spcAft>
            </a:pPr>
            <a:r>
              <a:rPr lang="en-US" altLang="zh-CN" sz="2400" dirty="0">
                <a:solidFill>
                  <a:srgbClr val="C00000"/>
                </a:solidFill>
              </a:rPr>
              <a:t>(</a:t>
            </a:r>
            <a:r>
              <a:rPr lang="en-US" altLang="zh-CN" sz="2400" dirty="0" err="1">
                <a:solidFill>
                  <a:srgbClr val="C00000"/>
                </a:solidFill>
              </a:rPr>
              <a:t>reg</a:t>
            </a:r>
            <a:r>
              <a:rPr lang="en-US" altLang="zh-CN" sz="2400" dirty="0">
                <a:solidFill>
                  <a:srgbClr val="C00000"/>
                </a:solidFill>
              </a:rPr>
              <a:t>/mem)</a:t>
            </a:r>
            <a:endParaRPr lang="zh-CN" altLang="en-US" sz="2400" dirty="0" err="1">
              <a:solidFill>
                <a:srgbClr val="C00000"/>
              </a:solidFill>
            </a:endParaRPr>
          </a:p>
        </p:txBody>
      </p:sp>
      <p:sp>
        <p:nvSpPr>
          <p:cNvPr id="26" name="TextBox 25"/>
          <p:cNvSpPr txBox="1"/>
          <p:nvPr/>
        </p:nvSpPr>
        <p:spPr>
          <a:xfrm>
            <a:off x="3794271" y="2928630"/>
            <a:ext cx="1478610" cy="627864"/>
          </a:xfrm>
          <a:prstGeom prst="rect">
            <a:avLst/>
          </a:prstGeom>
          <a:noFill/>
        </p:spPr>
        <p:txBody>
          <a:bodyPr wrap="none" lIns="182880" tIns="146304" rIns="182880" bIns="146304" rtlCol="0">
            <a:spAutoFit/>
          </a:bodyPr>
          <a:lstStyle/>
          <a:p>
            <a:pPr>
              <a:lnSpc>
                <a:spcPct val="90000"/>
              </a:lnSpc>
              <a:spcAft>
                <a:spcPts val="600"/>
              </a:spcAft>
            </a:pPr>
            <a:r>
              <a:rPr lang="en-US" altLang="zh-CN" sz="2400" dirty="0">
                <a:solidFill>
                  <a:srgbClr val="C00000"/>
                </a:solidFill>
              </a:rPr>
              <a:t>(</a:t>
            </a:r>
            <a:r>
              <a:rPr lang="zh-CN" altLang="en-US" sz="2400" dirty="0">
                <a:solidFill>
                  <a:srgbClr val="C00000"/>
                </a:solidFill>
              </a:rPr>
              <a:t>主线程</a:t>
            </a:r>
            <a:r>
              <a:rPr lang="en-US" altLang="zh-CN" sz="2400" dirty="0">
                <a:solidFill>
                  <a:srgbClr val="C00000"/>
                </a:solidFill>
              </a:rPr>
              <a:t>)</a:t>
            </a:r>
            <a:endParaRPr lang="zh-CN" altLang="en-US" sz="2400" dirty="0" err="1">
              <a:solidFill>
                <a:srgbClr val="C00000"/>
              </a:solidFill>
            </a:endParaRPr>
          </a:p>
        </p:txBody>
      </p:sp>
      <p:sp>
        <p:nvSpPr>
          <p:cNvPr id="29" name="TextBox 28"/>
          <p:cNvSpPr txBox="1"/>
          <p:nvPr/>
        </p:nvSpPr>
        <p:spPr>
          <a:xfrm>
            <a:off x="4026566" y="4060815"/>
            <a:ext cx="984885" cy="627864"/>
          </a:xfrm>
          <a:prstGeom prst="rect">
            <a:avLst/>
          </a:prstGeom>
          <a:noFill/>
        </p:spPr>
        <p:txBody>
          <a:bodyPr wrap="none" lIns="182880" tIns="146304" rIns="182880" bIns="146304" rtlCol="0">
            <a:spAutoFit/>
          </a:bodyPr>
          <a:lstStyle/>
          <a:p>
            <a:pPr>
              <a:lnSpc>
                <a:spcPct val="90000"/>
              </a:lnSpc>
              <a:spcAft>
                <a:spcPts val="600"/>
              </a:spcAft>
            </a:pPr>
            <a:r>
              <a:rPr lang="en-US" altLang="zh-CN" sz="2400" dirty="0">
                <a:solidFill>
                  <a:srgbClr val="C00000"/>
                </a:solidFill>
              </a:rPr>
              <a:t>(ISR)</a:t>
            </a:r>
            <a:endParaRPr lang="zh-CN" altLang="en-US" sz="2400" dirty="0" err="1">
              <a:solidFill>
                <a:srgbClr val="C00000"/>
              </a:solidFill>
            </a:endParaRPr>
          </a:p>
        </p:txBody>
      </p:sp>
      <p:sp>
        <p:nvSpPr>
          <p:cNvPr id="3" name="Slide Number Placeholder 2"/>
          <p:cNvSpPr>
            <a:spLocks noGrp="1"/>
          </p:cNvSpPr>
          <p:nvPr>
            <p:ph type="sldNum" sz="quarter" idx="4294967295"/>
          </p:nvPr>
        </p:nvSpPr>
        <p:spPr>
          <a:xfrm>
            <a:off x="6586538" y="6483350"/>
            <a:ext cx="2098675" cy="371475"/>
          </a:xfrm>
          <a:prstGeom prst="rect">
            <a:avLst/>
          </a:prstGeom>
        </p:spPr>
        <p:txBody>
          <a:bodyPr/>
          <a:lstStyle/>
          <a:p>
            <a:fld id="{368F0CB9-5443-48E8-ADD3-3F8A68C2523D}" type="slidenum">
              <a:rPr lang="en-US" smtClean="0"/>
              <a:t>64</a:t>
            </a:fld>
            <a:endParaRPr lang="en-US"/>
          </a:p>
        </p:txBody>
      </p:sp>
    </p:spTree>
    <p:extLst>
      <p:ext uri="{BB962C8B-B14F-4D97-AF65-F5344CB8AC3E}">
        <p14:creationId xmlns:p14="http://schemas.microsoft.com/office/powerpoint/2010/main" val="2623998006"/>
      </p:ext>
    </p:extLst>
  </p:cSld>
  <p:clrMapOvr>
    <a:masterClrMapping/>
  </p:clrMapOvr>
  <p:transition advTm="43780">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ClickNP</a:t>
            </a:r>
            <a:r>
              <a:rPr lang="en-US" altLang="zh-CN" dirty="0"/>
              <a:t> </a:t>
            </a:r>
            <a:r>
              <a:rPr lang="zh-CN" altLang="en-US" dirty="0"/>
              <a:t>元件库</a:t>
            </a:r>
            <a:endParaRPr lang="en-US" dirty="0"/>
          </a:p>
        </p:txBody>
      </p:sp>
      <p:sp>
        <p:nvSpPr>
          <p:cNvPr id="5" name="文本框 4"/>
          <p:cNvSpPr txBox="1"/>
          <p:nvPr/>
        </p:nvSpPr>
        <p:spPr>
          <a:xfrm>
            <a:off x="274638" y="5327032"/>
            <a:ext cx="4723785" cy="1222386"/>
          </a:xfrm>
          <a:prstGeom prst="rect">
            <a:avLst/>
          </a:prstGeom>
          <a:noFill/>
        </p:spPr>
        <p:txBody>
          <a:bodyPr wrap="square" rtlCol="0">
            <a:spAutoFit/>
          </a:bodyPr>
          <a:lstStyle/>
          <a:p>
            <a:r>
              <a:rPr lang="zh-CN" altLang="en-US" sz="1836" dirty="0"/>
              <a:t>近 </a:t>
            </a:r>
            <a:r>
              <a:rPr lang="en-US" altLang="zh-CN" sz="1836" dirty="0"/>
              <a:t>200</a:t>
            </a:r>
            <a:r>
              <a:rPr lang="zh-CN" altLang="en-US" sz="1836" dirty="0"/>
              <a:t> 个元件</a:t>
            </a:r>
            <a:endParaRPr lang="en-US" altLang="zh-CN" sz="1836" dirty="0"/>
          </a:p>
          <a:p>
            <a:r>
              <a:rPr lang="zh-CN" altLang="en-US" sz="1836" dirty="0"/>
              <a:t>包括数据包解析、校验和计算、隧道封装</a:t>
            </a:r>
            <a:r>
              <a:rPr lang="en-US" altLang="zh-CN" sz="1836" dirty="0"/>
              <a:t>/</a:t>
            </a:r>
            <a:r>
              <a:rPr lang="zh-CN" altLang="en-US" sz="1836" dirty="0"/>
              <a:t>解封装、加密、哈希表、前缀匹配、数据包调度、流量控制等</a:t>
            </a:r>
            <a:endParaRPr lang="en-US" sz="1836" dirty="0"/>
          </a:p>
        </p:txBody>
      </p:sp>
      <p:sp>
        <p:nvSpPr>
          <p:cNvPr id="6" name="文本框 5"/>
          <p:cNvSpPr txBox="1"/>
          <p:nvPr/>
        </p:nvSpPr>
        <p:spPr>
          <a:xfrm>
            <a:off x="5204481" y="4831905"/>
            <a:ext cx="4121817" cy="2069926"/>
          </a:xfrm>
          <a:prstGeom prst="rect">
            <a:avLst/>
          </a:prstGeom>
          <a:noFill/>
        </p:spPr>
        <p:txBody>
          <a:bodyPr wrap="square" rtlCol="0">
            <a:spAutoFit/>
          </a:bodyPr>
          <a:lstStyle/>
          <a:p>
            <a:endParaRPr lang="en-US" sz="1836" dirty="0"/>
          </a:p>
          <a:p>
            <a:endParaRPr lang="en-US" sz="1836" dirty="0"/>
          </a:p>
          <a:p>
            <a:r>
              <a:rPr lang="zh-CN" altLang="en-US" sz="1836" dirty="0"/>
              <a:t>吞吐量：</a:t>
            </a:r>
            <a:r>
              <a:rPr lang="en-US" sz="1836" dirty="0"/>
              <a:t>200 </a:t>
            </a:r>
            <a:r>
              <a:rPr lang="en-US" sz="1836" dirty="0" err="1"/>
              <a:t>Mpps</a:t>
            </a:r>
            <a:r>
              <a:rPr lang="en-US" sz="1836" dirty="0"/>
              <a:t> / 100 Gbps</a:t>
            </a:r>
          </a:p>
          <a:p>
            <a:endParaRPr lang="en-US" sz="1836" dirty="0"/>
          </a:p>
          <a:p>
            <a:r>
              <a:rPr lang="zh-CN" altLang="en-US" sz="1836" dirty="0"/>
              <a:t>平均延迟</a:t>
            </a:r>
            <a:r>
              <a:rPr lang="en-US" sz="1836" dirty="0"/>
              <a:t> 0.19 us</a:t>
            </a:r>
            <a:r>
              <a:rPr lang="zh-CN" altLang="en-US" sz="1836" dirty="0"/>
              <a:t>，最高延迟</a:t>
            </a:r>
            <a:r>
              <a:rPr lang="en-US" sz="1836" dirty="0"/>
              <a:t> 0.8 us</a:t>
            </a:r>
          </a:p>
          <a:p>
            <a:endParaRPr lang="en-US" sz="1836" dirty="0"/>
          </a:p>
          <a:p>
            <a:r>
              <a:rPr lang="zh-CN" altLang="en-US" sz="1836" dirty="0"/>
              <a:t>代码行数：平均 </a:t>
            </a:r>
            <a:r>
              <a:rPr lang="en-US" sz="1836" dirty="0"/>
              <a:t>80</a:t>
            </a:r>
            <a:r>
              <a:rPr lang="zh-CN" altLang="en-US" sz="1836" dirty="0"/>
              <a:t>，最高</a:t>
            </a:r>
            <a:r>
              <a:rPr lang="en-US" sz="1836" dirty="0"/>
              <a:t>196</a:t>
            </a:r>
          </a:p>
        </p:txBody>
      </p:sp>
      <p:graphicFrame>
        <p:nvGraphicFramePr>
          <p:cNvPr id="10" name="Table 9"/>
          <p:cNvGraphicFramePr>
            <a:graphicFrameLocks noGrp="1"/>
          </p:cNvGraphicFramePr>
          <p:nvPr>
            <p:extLst>
              <p:ext uri="{D42A27DB-BD31-4B8C-83A1-F6EECF244321}">
                <p14:modId xmlns:p14="http://schemas.microsoft.com/office/powerpoint/2010/main" val="3936504544"/>
              </p:ext>
            </p:extLst>
          </p:nvPr>
        </p:nvGraphicFramePr>
        <p:xfrm>
          <a:off x="274639" y="1029352"/>
          <a:ext cx="8777286" cy="4297680"/>
        </p:xfrm>
        <a:graphic>
          <a:graphicData uri="http://schemas.openxmlformats.org/drawingml/2006/table">
            <a:tbl>
              <a:tblPr firstRow="1" bandRow="1">
                <a:tableStyleId>{5C22544A-7EE6-4342-B048-85BDC9FD1C3A}</a:tableStyleId>
              </a:tblPr>
              <a:tblGrid>
                <a:gridCol w="1982424">
                  <a:extLst>
                    <a:ext uri="{9D8B030D-6E8A-4147-A177-3AD203B41FA5}">
                      <a16:colId xmlns:a16="http://schemas.microsoft.com/office/drawing/2014/main" val="20000"/>
                    </a:ext>
                  </a:extLst>
                </a:gridCol>
                <a:gridCol w="1053296">
                  <a:extLst>
                    <a:ext uri="{9D8B030D-6E8A-4147-A177-3AD203B41FA5}">
                      <a16:colId xmlns:a16="http://schemas.microsoft.com/office/drawing/2014/main" val="20001"/>
                    </a:ext>
                  </a:extLst>
                </a:gridCol>
                <a:gridCol w="1863525">
                  <a:extLst>
                    <a:ext uri="{9D8B030D-6E8A-4147-A177-3AD203B41FA5}">
                      <a16:colId xmlns:a16="http://schemas.microsoft.com/office/drawing/2014/main" val="20002"/>
                    </a:ext>
                  </a:extLst>
                </a:gridCol>
                <a:gridCol w="1226916">
                  <a:extLst>
                    <a:ext uri="{9D8B030D-6E8A-4147-A177-3AD203B41FA5}">
                      <a16:colId xmlns:a16="http://schemas.microsoft.com/office/drawing/2014/main" val="20003"/>
                    </a:ext>
                  </a:extLst>
                </a:gridCol>
                <a:gridCol w="1296365">
                  <a:extLst>
                    <a:ext uri="{9D8B030D-6E8A-4147-A177-3AD203B41FA5}">
                      <a16:colId xmlns:a16="http://schemas.microsoft.com/office/drawing/2014/main" val="20004"/>
                    </a:ext>
                  </a:extLst>
                </a:gridCol>
                <a:gridCol w="1354760">
                  <a:extLst>
                    <a:ext uri="{9D8B030D-6E8A-4147-A177-3AD203B41FA5}">
                      <a16:colId xmlns:a16="http://schemas.microsoft.com/office/drawing/2014/main" val="20005"/>
                    </a:ext>
                  </a:extLst>
                </a:gridCol>
              </a:tblGrid>
              <a:tr h="566338">
                <a:tc>
                  <a:txBody>
                    <a:bodyPr/>
                    <a:lstStyle/>
                    <a:p>
                      <a:r>
                        <a:rPr lang="zh-CN" altLang="en-US" sz="1800" dirty="0"/>
                        <a:t>元件</a:t>
                      </a:r>
                      <a:endParaRPr lang="en-US" sz="1800" dirty="0"/>
                    </a:p>
                  </a:txBody>
                  <a:tcPr/>
                </a:tc>
                <a:tc>
                  <a:txBody>
                    <a:bodyPr/>
                    <a:lstStyle/>
                    <a:p>
                      <a:pPr algn="r"/>
                      <a:r>
                        <a:rPr lang="zh-CN" altLang="en-US" sz="1800" dirty="0"/>
                        <a:t>时钟频率</a:t>
                      </a:r>
                      <a:r>
                        <a:rPr lang="en-US" sz="1800" baseline="0" dirty="0"/>
                        <a:t> (MHz)</a:t>
                      </a:r>
                      <a:endParaRPr lang="en-US" sz="1800" dirty="0"/>
                    </a:p>
                  </a:txBody>
                  <a:tcPr/>
                </a:tc>
                <a:tc>
                  <a:txBody>
                    <a:bodyPr/>
                    <a:lstStyle/>
                    <a:p>
                      <a:pPr algn="r"/>
                      <a:r>
                        <a:rPr lang="zh-CN" altLang="en-US" sz="1800" dirty="0"/>
                        <a:t>峰值性能</a:t>
                      </a:r>
                      <a:endParaRPr lang="en-US" sz="1800" dirty="0"/>
                    </a:p>
                  </a:txBody>
                  <a:tcPr/>
                </a:tc>
                <a:tc>
                  <a:txBody>
                    <a:bodyPr/>
                    <a:lstStyle/>
                    <a:p>
                      <a:pPr algn="r"/>
                      <a:r>
                        <a:rPr lang="zh-CN" altLang="en-US" sz="1800" dirty="0"/>
                        <a:t>延迟</a:t>
                      </a:r>
                      <a:r>
                        <a:rPr lang="en-US" sz="1800" dirty="0"/>
                        <a:t> (</a:t>
                      </a:r>
                      <a:r>
                        <a:rPr lang="zh-CN" altLang="en-US" sz="1800" dirty="0"/>
                        <a:t>时钟周期数</a:t>
                      </a:r>
                      <a:r>
                        <a:rPr lang="en-US" sz="1800" dirty="0"/>
                        <a:t>)</a:t>
                      </a:r>
                    </a:p>
                  </a:txBody>
                  <a:tcPr/>
                </a:tc>
                <a:tc>
                  <a:txBody>
                    <a:bodyPr/>
                    <a:lstStyle/>
                    <a:p>
                      <a:pPr algn="r"/>
                      <a:r>
                        <a:rPr lang="zh-CN" altLang="en-US" sz="1800" dirty="0"/>
                        <a:t>逻辑资源</a:t>
                      </a:r>
                      <a:r>
                        <a:rPr lang="en-US" sz="1800" baseline="0" dirty="0"/>
                        <a:t> %</a:t>
                      </a:r>
                      <a:endParaRPr lang="en-US" sz="1800" dirty="0"/>
                    </a:p>
                  </a:txBody>
                  <a:tcPr/>
                </a:tc>
                <a:tc>
                  <a:txBody>
                    <a:bodyPr/>
                    <a:lstStyle/>
                    <a:p>
                      <a:pPr algn="r"/>
                      <a:r>
                        <a:rPr lang="en-US" sz="1800" dirty="0"/>
                        <a:t> BRAM</a:t>
                      </a:r>
                      <a:r>
                        <a:rPr lang="zh-CN" altLang="en-US" sz="1800" dirty="0"/>
                        <a:t> 内存资源</a:t>
                      </a:r>
                      <a:r>
                        <a:rPr lang="en-US" sz="1800" dirty="0"/>
                        <a:t> %</a:t>
                      </a:r>
                    </a:p>
                  </a:txBody>
                  <a:tcPr/>
                </a:tc>
                <a:extLst>
                  <a:ext uri="{0D108BD9-81ED-4DB2-BD59-A6C34878D82A}">
                    <a16:rowId xmlns:a16="http://schemas.microsoft.com/office/drawing/2014/main" val="10000"/>
                  </a:ext>
                </a:extLst>
              </a:tr>
              <a:tr h="323622">
                <a:tc>
                  <a:txBody>
                    <a:bodyPr/>
                    <a:lstStyle/>
                    <a:p>
                      <a:r>
                        <a:rPr lang="en-US" sz="1800" dirty="0"/>
                        <a:t>L4_Parser</a:t>
                      </a:r>
                    </a:p>
                  </a:txBody>
                  <a:tcPr/>
                </a:tc>
                <a:tc>
                  <a:txBody>
                    <a:bodyPr/>
                    <a:lstStyle/>
                    <a:p>
                      <a:pPr algn="r"/>
                      <a:r>
                        <a:rPr lang="en-US" sz="1800" dirty="0"/>
                        <a:t>221.9</a:t>
                      </a:r>
                    </a:p>
                  </a:txBody>
                  <a:tcPr/>
                </a:tc>
                <a:tc>
                  <a:txBody>
                    <a:bodyPr/>
                    <a:lstStyle/>
                    <a:p>
                      <a:pPr algn="r"/>
                      <a:r>
                        <a:rPr lang="en-US" sz="1800" dirty="0"/>
                        <a:t>113.6 </a:t>
                      </a:r>
                      <a:r>
                        <a:rPr lang="en-US" sz="1800" dirty="0" err="1"/>
                        <a:t>Gbps</a:t>
                      </a:r>
                      <a:endParaRPr lang="en-US" sz="1800" dirty="0"/>
                    </a:p>
                  </a:txBody>
                  <a:tcPr/>
                </a:tc>
                <a:tc>
                  <a:txBody>
                    <a:bodyPr/>
                    <a:lstStyle/>
                    <a:p>
                      <a:pPr algn="r"/>
                      <a:r>
                        <a:rPr lang="en-US" sz="1800" dirty="0"/>
                        <a:t>11</a:t>
                      </a:r>
                    </a:p>
                  </a:txBody>
                  <a:tcPr/>
                </a:tc>
                <a:tc>
                  <a:txBody>
                    <a:bodyPr/>
                    <a:lstStyle/>
                    <a:p>
                      <a:pPr algn="r"/>
                      <a:r>
                        <a:rPr lang="en-US" sz="1800" dirty="0"/>
                        <a:t>0.8%</a:t>
                      </a:r>
                    </a:p>
                  </a:txBody>
                  <a:tcPr/>
                </a:tc>
                <a:tc>
                  <a:txBody>
                    <a:bodyPr/>
                    <a:lstStyle/>
                    <a:p>
                      <a:pPr algn="r"/>
                      <a:r>
                        <a:rPr lang="en-US" sz="1800" dirty="0"/>
                        <a:t>0.2%</a:t>
                      </a:r>
                    </a:p>
                  </a:txBody>
                  <a:tcPr/>
                </a:tc>
                <a:extLst>
                  <a:ext uri="{0D108BD9-81ED-4DB2-BD59-A6C34878D82A}">
                    <a16:rowId xmlns:a16="http://schemas.microsoft.com/office/drawing/2014/main" val="10001"/>
                  </a:ext>
                </a:extLst>
              </a:tr>
              <a:tr h="323622">
                <a:tc>
                  <a:txBody>
                    <a:bodyPr/>
                    <a:lstStyle/>
                    <a:p>
                      <a:r>
                        <a:rPr lang="en-US" sz="1800" dirty="0" err="1"/>
                        <a:t>IPChecksum</a:t>
                      </a:r>
                      <a:endParaRPr lang="en-US" sz="1800" dirty="0"/>
                    </a:p>
                  </a:txBody>
                  <a:tcPr/>
                </a:tc>
                <a:tc>
                  <a:txBody>
                    <a:bodyPr/>
                    <a:lstStyle/>
                    <a:p>
                      <a:pPr algn="r"/>
                      <a:r>
                        <a:rPr lang="en-US" sz="1800" dirty="0"/>
                        <a:t>226.8</a:t>
                      </a:r>
                    </a:p>
                  </a:txBody>
                  <a:tcPr/>
                </a:tc>
                <a:tc>
                  <a:txBody>
                    <a:bodyPr/>
                    <a:lstStyle/>
                    <a:p>
                      <a:pPr algn="r"/>
                      <a:r>
                        <a:rPr lang="en-US" sz="1800" dirty="0"/>
                        <a:t>116.1 </a:t>
                      </a:r>
                      <a:r>
                        <a:rPr lang="en-US" sz="1800" dirty="0" err="1"/>
                        <a:t>Gbps</a:t>
                      </a:r>
                      <a:endParaRPr lang="en-US" sz="1800" dirty="0"/>
                    </a:p>
                  </a:txBody>
                  <a:tcPr/>
                </a:tc>
                <a:tc>
                  <a:txBody>
                    <a:bodyPr/>
                    <a:lstStyle/>
                    <a:p>
                      <a:pPr algn="r"/>
                      <a:r>
                        <a:rPr lang="en-US" sz="1800" dirty="0"/>
                        <a:t>18</a:t>
                      </a:r>
                    </a:p>
                  </a:txBody>
                  <a:tcPr/>
                </a:tc>
                <a:tc>
                  <a:txBody>
                    <a:bodyPr/>
                    <a:lstStyle/>
                    <a:p>
                      <a:pPr algn="r"/>
                      <a:r>
                        <a:rPr lang="en-US" sz="1800" dirty="0"/>
                        <a:t>2.3%</a:t>
                      </a:r>
                    </a:p>
                  </a:txBody>
                  <a:tcPr/>
                </a:tc>
                <a:tc>
                  <a:txBody>
                    <a:bodyPr/>
                    <a:lstStyle/>
                    <a:p>
                      <a:pPr algn="r"/>
                      <a:r>
                        <a:rPr lang="en-US" sz="1800" dirty="0"/>
                        <a:t>1.3%</a:t>
                      </a:r>
                    </a:p>
                  </a:txBody>
                  <a:tcPr/>
                </a:tc>
                <a:extLst>
                  <a:ext uri="{0D108BD9-81ED-4DB2-BD59-A6C34878D82A}">
                    <a16:rowId xmlns:a16="http://schemas.microsoft.com/office/drawing/2014/main" val="10002"/>
                  </a:ext>
                </a:extLst>
              </a:tr>
              <a:tr h="323622">
                <a:tc>
                  <a:txBody>
                    <a:bodyPr/>
                    <a:lstStyle/>
                    <a:p>
                      <a:r>
                        <a:rPr lang="en-US" sz="1800" dirty="0" err="1"/>
                        <a:t>NVGRE_Encap</a:t>
                      </a:r>
                      <a:endParaRPr lang="en-US" sz="1800" dirty="0"/>
                    </a:p>
                  </a:txBody>
                  <a:tcPr/>
                </a:tc>
                <a:tc>
                  <a:txBody>
                    <a:bodyPr/>
                    <a:lstStyle/>
                    <a:p>
                      <a:pPr algn="r"/>
                      <a:r>
                        <a:rPr lang="en-US" sz="1800" dirty="0"/>
                        <a:t>221.8</a:t>
                      </a:r>
                    </a:p>
                  </a:txBody>
                  <a:tcPr/>
                </a:tc>
                <a:tc>
                  <a:txBody>
                    <a:bodyPr/>
                    <a:lstStyle/>
                    <a:p>
                      <a:pPr algn="r"/>
                      <a:r>
                        <a:rPr lang="en-US" sz="1800" dirty="0"/>
                        <a:t>113.6</a:t>
                      </a:r>
                      <a:r>
                        <a:rPr lang="en-US" sz="1800" baseline="0" dirty="0"/>
                        <a:t> </a:t>
                      </a:r>
                      <a:r>
                        <a:rPr lang="en-US" sz="1800" baseline="0" dirty="0" err="1"/>
                        <a:t>Gbps</a:t>
                      </a:r>
                      <a:endParaRPr lang="en-US" sz="1800" dirty="0"/>
                    </a:p>
                  </a:txBody>
                  <a:tcPr/>
                </a:tc>
                <a:tc>
                  <a:txBody>
                    <a:bodyPr/>
                    <a:lstStyle/>
                    <a:p>
                      <a:pPr algn="r"/>
                      <a:r>
                        <a:rPr lang="en-US" sz="1800" dirty="0"/>
                        <a:t>9</a:t>
                      </a:r>
                    </a:p>
                  </a:txBody>
                  <a:tcPr/>
                </a:tc>
                <a:tc>
                  <a:txBody>
                    <a:bodyPr/>
                    <a:lstStyle/>
                    <a:p>
                      <a:pPr algn="r"/>
                      <a:r>
                        <a:rPr lang="en-US" sz="1800" dirty="0"/>
                        <a:t>1.5%</a:t>
                      </a:r>
                    </a:p>
                  </a:txBody>
                  <a:tcPr/>
                </a:tc>
                <a:tc>
                  <a:txBody>
                    <a:bodyPr/>
                    <a:lstStyle/>
                    <a:p>
                      <a:pPr algn="r"/>
                      <a:r>
                        <a:rPr lang="en-US" sz="1800" dirty="0"/>
                        <a:t>0.6%</a:t>
                      </a:r>
                    </a:p>
                  </a:txBody>
                  <a:tcPr/>
                </a:tc>
                <a:extLst>
                  <a:ext uri="{0D108BD9-81ED-4DB2-BD59-A6C34878D82A}">
                    <a16:rowId xmlns:a16="http://schemas.microsoft.com/office/drawing/2014/main" val="10003"/>
                  </a:ext>
                </a:extLst>
              </a:tr>
              <a:tr h="323622">
                <a:tc>
                  <a:txBody>
                    <a:bodyPr/>
                    <a:lstStyle/>
                    <a:p>
                      <a:r>
                        <a:rPr lang="en-US" sz="1800" dirty="0"/>
                        <a:t>AES_CTR</a:t>
                      </a:r>
                    </a:p>
                  </a:txBody>
                  <a:tcPr/>
                </a:tc>
                <a:tc>
                  <a:txBody>
                    <a:bodyPr/>
                    <a:lstStyle/>
                    <a:p>
                      <a:pPr algn="r"/>
                      <a:r>
                        <a:rPr lang="en-US" sz="1800" dirty="0"/>
                        <a:t>217.0</a:t>
                      </a:r>
                    </a:p>
                  </a:txBody>
                  <a:tcPr/>
                </a:tc>
                <a:tc>
                  <a:txBody>
                    <a:bodyPr/>
                    <a:lstStyle/>
                    <a:p>
                      <a:pPr algn="r"/>
                      <a:r>
                        <a:rPr lang="en-US" sz="1800" dirty="0"/>
                        <a:t>27.8 </a:t>
                      </a:r>
                      <a:r>
                        <a:rPr lang="en-US" sz="1800" dirty="0" err="1"/>
                        <a:t>Gbps</a:t>
                      </a:r>
                      <a:endParaRPr lang="en-US" sz="1800" dirty="0"/>
                    </a:p>
                  </a:txBody>
                  <a:tcPr/>
                </a:tc>
                <a:tc>
                  <a:txBody>
                    <a:bodyPr/>
                    <a:lstStyle/>
                    <a:p>
                      <a:pPr algn="r"/>
                      <a:r>
                        <a:rPr lang="en-US" sz="1800" dirty="0"/>
                        <a:t>70</a:t>
                      </a:r>
                    </a:p>
                  </a:txBody>
                  <a:tcPr/>
                </a:tc>
                <a:tc>
                  <a:txBody>
                    <a:bodyPr/>
                    <a:lstStyle/>
                    <a:p>
                      <a:pPr algn="r"/>
                      <a:r>
                        <a:rPr lang="en-US" sz="1800" dirty="0"/>
                        <a:t>4.0%</a:t>
                      </a:r>
                    </a:p>
                  </a:txBody>
                  <a:tcPr/>
                </a:tc>
                <a:tc>
                  <a:txBody>
                    <a:bodyPr/>
                    <a:lstStyle/>
                    <a:p>
                      <a:pPr algn="r"/>
                      <a:r>
                        <a:rPr lang="en-US" sz="1800" dirty="0"/>
                        <a:t>23.1%</a:t>
                      </a:r>
                    </a:p>
                  </a:txBody>
                  <a:tcPr/>
                </a:tc>
                <a:extLst>
                  <a:ext uri="{0D108BD9-81ED-4DB2-BD59-A6C34878D82A}">
                    <a16:rowId xmlns:a16="http://schemas.microsoft.com/office/drawing/2014/main" val="10004"/>
                  </a:ext>
                </a:extLst>
              </a:tr>
              <a:tr h="323622">
                <a:tc>
                  <a:txBody>
                    <a:bodyPr/>
                    <a:lstStyle/>
                    <a:p>
                      <a:r>
                        <a:rPr lang="en-US" sz="1800" dirty="0"/>
                        <a:t>SHA1</a:t>
                      </a:r>
                    </a:p>
                  </a:txBody>
                  <a:tcPr/>
                </a:tc>
                <a:tc>
                  <a:txBody>
                    <a:bodyPr/>
                    <a:lstStyle/>
                    <a:p>
                      <a:pPr algn="r"/>
                      <a:r>
                        <a:rPr lang="en-US" sz="1800" dirty="0"/>
                        <a:t>220.8</a:t>
                      </a:r>
                    </a:p>
                  </a:txBody>
                  <a:tcPr/>
                </a:tc>
                <a:tc>
                  <a:txBody>
                    <a:bodyPr/>
                    <a:lstStyle/>
                    <a:p>
                      <a:pPr algn="r"/>
                      <a:r>
                        <a:rPr lang="en-US" sz="1800" dirty="0"/>
                        <a:t>113.0 </a:t>
                      </a:r>
                      <a:r>
                        <a:rPr lang="en-US" sz="1800" dirty="0" err="1"/>
                        <a:t>Gbps</a:t>
                      </a:r>
                      <a:endParaRPr lang="en-US" sz="1800" dirty="0"/>
                    </a:p>
                  </a:txBody>
                  <a:tcPr/>
                </a:tc>
                <a:tc>
                  <a:txBody>
                    <a:bodyPr/>
                    <a:lstStyle/>
                    <a:p>
                      <a:pPr algn="r"/>
                      <a:r>
                        <a:rPr lang="en-US" sz="1800" dirty="0"/>
                        <a:t>105</a:t>
                      </a:r>
                    </a:p>
                  </a:txBody>
                  <a:tcPr/>
                </a:tc>
                <a:tc>
                  <a:txBody>
                    <a:bodyPr/>
                    <a:lstStyle/>
                    <a:p>
                      <a:pPr algn="r"/>
                      <a:r>
                        <a:rPr lang="en-US" sz="1800" dirty="0"/>
                        <a:t>7.9%</a:t>
                      </a:r>
                    </a:p>
                  </a:txBody>
                  <a:tcPr/>
                </a:tc>
                <a:tc>
                  <a:txBody>
                    <a:bodyPr/>
                    <a:lstStyle/>
                    <a:p>
                      <a:pPr algn="r"/>
                      <a:r>
                        <a:rPr lang="en-US" sz="1800" dirty="0"/>
                        <a:t>6.6%</a:t>
                      </a:r>
                    </a:p>
                  </a:txBody>
                  <a:tcPr/>
                </a:tc>
                <a:extLst>
                  <a:ext uri="{0D108BD9-81ED-4DB2-BD59-A6C34878D82A}">
                    <a16:rowId xmlns:a16="http://schemas.microsoft.com/office/drawing/2014/main" val="10005"/>
                  </a:ext>
                </a:extLst>
              </a:tr>
              <a:tr h="323622">
                <a:tc>
                  <a:txBody>
                    <a:bodyPr/>
                    <a:lstStyle/>
                    <a:p>
                      <a:r>
                        <a:rPr lang="en-US" sz="1800" dirty="0" err="1"/>
                        <a:t>CuckooHash</a:t>
                      </a:r>
                      <a:endParaRPr lang="en-US" sz="1800" dirty="0"/>
                    </a:p>
                  </a:txBody>
                  <a:tcPr/>
                </a:tc>
                <a:tc>
                  <a:txBody>
                    <a:bodyPr/>
                    <a:lstStyle/>
                    <a:p>
                      <a:pPr algn="r"/>
                      <a:r>
                        <a:rPr lang="en-US" sz="1800" dirty="0"/>
                        <a:t>209.7</a:t>
                      </a:r>
                    </a:p>
                  </a:txBody>
                  <a:tcPr/>
                </a:tc>
                <a:tc>
                  <a:txBody>
                    <a:bodyPr/>
                    <a:lstStyle/>
                    <a:p>
                      <a:pPr algn="r"/>
                      <a:r>
                        <a:rPr lang="en-US" sz="1800" dirty="0"/>
                        <a:t>209.7 </a:t>
                      </a:r>
                      <a:r>
                        <a:rPr lang="en-US" sz="1800" dirty="0" err="1"/>
                        <a:t>Mpps</a:t>
                      </a:r>
                      <a:endParaRPr lang="en-US" sz="1800" dirty="0"/>
                    </a:p>
                  </a:txBody>
                  <a:tcPr/>
                </a:tc>
                <a:tc>
                  <a:txBody>
                    <a:bodyPr/>
                    <a:lstStyle/>
                    <a:p>
                      <a:pPr algn="r"/>
                      <a:r>
                        <a:rPr lang="en-US" sz="1800" dirty="0"/>
                        <a:t>38</a:t>
                      </a:r>
                    </a:p>
                  </a:txBody>
                  <a:tcPr/>
                </a:tc>
                <a:tc>
                  <a:txBody>
                    <a:bodyPr/>
                    <a:lstStyle/>
                    <a:p>
                      <a:pPr algn="r"/>
                      <a:r>
                        <a:rPr lang="en-US" sz="1800" dirty="0"/>
                        <a:t>2.0%</a:t>
                      </a:r>
                    </a:p>
                  </a:txBody>
                  <a:tcPr/>
                </a:tc>
                <a:tc>
                  <a:txBody>
                    <a:bodyPr/>
                    <a:lstStyle/>
                    <a:p>
                      <a:pPr algn="r"/>
                      <a:r>
                        <a:rPr lang="en-US" sz="1800" dirty="0"/>
                        <a:t>65.5%</a:t>
                      </a:r>
                    </a:p>
                  </a:txBody>
                  <a:tcPr/>
                </a:tc>
                <a:extLst>
                  <a:ext uri="{0D108BD9-81ED-4DB2-BD59-A6C34878D82A}">
                    <a16:rowId xmlns:a16="http://schemas.microsoft.com/office/drawing/2014/main" val="10006"/>
                  </a:ext>
                </a:extLst>
              </a:tr>
              <a:tr h="323622">
                <a:tc>
                  <a:txBody>
                    <a:bodyPr/>
                    <a:lstStyle/>
                    <a:p>
                      <a:r>
                        <a:rPr lang="en-US" sz="1800" dirty="0" err="1"/>
                        <a:t>HashTCAM</a:t>
                      </a:r>
                      <a:endParaRPr lang="en-US" sz="1800" dirty="0"/>
                    </a:p>
                  </a:txBody>
                  <a:tcPr/>
                </a:tc>
                <a:tc>
                  <a:txBody>
                    <a:bodyPr/>
                    <a:lstStyle/>
                    <a:p>
                      <a:pPr algn="r"/>
                      <a:r>
                        <a:rPr lang="en-US" sz="1800" dirty="0"/>
                        <a:t>207.4</a:t>
                      </a:r>
                    </a:p>
                  </a:txBody>
                  <a:tcPr/>
                </a:tc>
                <a:tc>
                  <a:txBody>
                    <a:bodyPr/>
                    <a:lstStyle/>
                    <a:p>
                      <a:pPr algn="r"/>
                      <a:r>
                        <a:rPr lang="en-US" sz="1800" dirty="0"/>
                        <a:t>207.4</a:t>
                      </a:r>
                      <a:r>
                        <a:rPr lang="en-US" sz="1800" baseline="0" dirty="0"/>
                        <a:t> </a:t>
                      </a:r>
                      <a:r>
                        <a:rPr lang="en-US" sz="1800" baseline="0" dirty="0" err="1"/>
                        <a:t>Mpps</a:t>
                      </a:r>
                      <a:endParaRPr lang="en-US" sz="1800" dirty="0"/>
                    </a:p>
                  </a:txBody>
                  <a:tcPr/>
                </a:tc>
                <a:tc>
                  <a:txBody>
                    <a:bodyPr/>
                    <a:lstStyle/>
                    <a:p>
                      <a:pPr algn="r"/>
                      <a:r>
                        <a:rPr lang="en-US" sz="1800" dirty="0"/>
                        <a:t>48</a:t>
                      </a:r>
                    </a:p>
                  </a:txBody>
                  <a:tcPr/>
                </a:tc>
                <a:tc>
                  <a:txBody>
                    <a:bodyPr/>
                    <a:lstStyle/>
                    <a:p>
                      <a:pPr algn="r"/>
                      <a:r>
                        <a:rPr lang="en-US" sz="1800" dirty="0"/>
                        <a:t>18.7%</a:t>
                      </a:r>
                    </a:p>
                  </a:txBody>
                  <a:tcPr/>
                </a:tc>
                <a:tc>
                  <a:txBody>
                    <a:bodyPr/>
                    <a:lstStyle/>
                    <a:p>
                      <a:pPr algn="r"/>
                      <a:r>
                        <a:rPr lang="en-US" sz="1800" dirty="0"/>
                        <a:t>22.0%</a:t>
                      </a:r>
                    </a:p>
                  </a:txBody>
                  <a:tcPr/>
                </a:tc>
                <a:extLst>
                  <a:ext uri="{0D108BD9-81ED-4DB2-BD59-A6C34878D82A}">
                    <a16:rowId xmlns:a16="http://schemas.microsoft.com/office/drawing/2014/main" val="10007"/>
                  </a:ext>
                </a:extLst>
              </a:tr>
              <a:tr h="323622">
                <a:tc>
                  <a:txBody>
                    <a:bodyPr/>
                    <a:lstStyle/>
                    <a:p>
                      <a:r>
                        <a:rPr lang="en-US" sz="1800" dirty="0" err="1"/>
                        <a:t>LPM_Tree</a:t>
                      </a:r>
                      <a:endParaRPr lang="en-US" sz="1800" dirty="0"/>
                    </a:p>
                  </a:txBody>
                  <a:tcPr/>
                </a:tc>
                <a:tc>
                  <a:txBody>
                    <a:bodyPr/>
                    <a:lstStyle/>
                    <a:p>
                      <a:pPr algn="r"/>
                      <a:r>
                        <a:rPr lang="en-US" sz="1800" dirty="0"/>
                        <a:t>221.8</a:t>
                      </a:r>
                    </a:p>
                  </a:txBody>
                  <a:tcPr/>
                </a:tc>
                <a:tc>
                  <a:txBody>
                    <a:bodyPr/>
                    <a:lstStyle/>
                    <a:p>
                      <a:pPr algn="r"/>
                      <a:r>
                        <a:rPr lang="en-US" sz="1800" dirty="0"/>
                        <a:t>221.8</a:t>
                      </a:r>
                      <a:r>
                        <a:rPr lang="en-US" sz="1800" baseline="0" dirty="0"/>
                        <a:t> </a:t>
                      </a:r>
                      <a:r>
                        <a:rPr lang="en-US" sz="1800" baseline="0" dirty="0" err="1"/>
                        <a:t>Mpps</a:t>
                      </a:r>
                      <a:endParaRPr lang="en-US" sz="1800" dirty="0"/>
                    </a:p>
                  </a:txBody>
                  <a:tcPr/>
                </a:tc>
                <a:tc>
                  <a:txBody>
                    <a:bodyPr/>
                    <a:lstStyle/>
                    <a:p>
                      <a:pPr algn="r"/>
                      <a:r>
                        <a:rPr lang="en-US" sz="1800" dirty="0"/>
                        <a:t>181</a:t>
                      </a:r>
                    </a:p>
                  </a:txBody>
                  <a:tcPr/>
                </a:tc>
                <a:tc>
                  <a:txBody>
                    <a:bodyPr/>
                    <a:lstStyle/>
                    <a:p>
                      <a:pPr algn="r"/>
                      <a:r>
                        <a:rPr lang="en-US" sz="1800" dirty="0"/>
                        <a:t>4.3%</a:t>
                      </a:r>
                    </a:p>
                  </a:txBody>
                  <a:tcPr/>
                </a:tc>
                <a:tc>
                  <a:txBody>
                    <a:bodyPr/>
                    <a:lstStyle/>
                    <a:p>
                      <a:pPr algn="r"/>
                      <a:r>
                        <a:rPr lang="en-US" sz="1800" dirty="0"/>
                        <a:t>13.2%</a:t>
                      </a:r>
                    </a:p>
                  </a:txBody>
                  <a:tcPr/>
                </a:tc>
                <a:extLst>
                  <a:ext uri="{0D108BD9-81ED-4DB2-BD59-A6C34878D82A}">
                    <a16:rowId xmlns:a16="http://schemas.microsoft.com/office/drawing/2014/main" val="10008"/>
                  </a:ext>
                </a:extLst>
              </a:tr>
              <a:tr h="323622">
                <a:tc>
                  <a:txBody>
                    <a:bodyPr/>
                    <a:lstStyle/>
                    <a:p>
                      <a:r>
                        <a:rPr lang="en-US" sz="1800" dirty="0" err="1"/>
                        <a:t>SRPrioQueue</a:t>
                      </a:r>
                      <a:endParaRPr lang="en-US" sz="1800" dirty="0"/>
                    </a:p>
                  </a:txBody>
                  <a:tcPr/>
                </a:tc>
                <a:tc>
                  <a:txBody>
                    <a:bodyPr/>
                    <a:lstStyle/>
                    <a:p>
                      <a:pPr algn="r"/>
                      <a:r>
                        <a:rPr lang="en-US" sz="1800" dirty="0"/>
                        <a:t>214.5</a:t>
                      </a:r>
                    </a:p>
                  </a:txBody>
                  <a:tcPr/>
                </a:tc>
                <a:tc>
                  <a:txBody>
                    <a:bodyPr/>
                    <a:lstStyle/>
                    <a:p>
                      <a:pPr algn="r"/>
                      <a:r>
                        <a:rPr lang="en-US" sz="1800" dirty="0"/>
                        <a:t>214.5 </a:t>
                      </a:r>
                      <a:r>
                        <a:rPr lang="en-US" sz="1800" dirty="0" err="1"/>
                        <a:t>Mpps</a:t>
                      </a:r>
                      <a:endParaRPr lang="en-US" sz="1800" dirty="0"/>
                    </a:p>
                  </a:txBody>
                  <a:tcPr/>
                </a:tc>
                <a:tc>
                  <a:txBody>
                    <a:bodyPr/>
                    <a:lstStyle/>
                    <a:p>
                      <a:pPr algn="r"/>
                      <a:r>
                        <a:rPr lang="en-US" sz="1800" dirty="0"/>
                        <a:t>41</a:t>
                      </a:r>
                    </a:p>
                  </a:txBody>
                  <a:tcPr/>
                </a:tc>
                <a:tc>
                  <a:txBody>
                    <a:bodyPr/>
                    <a:lstStyle/>
                    <a:p>
                      <a:pPr algn="r"/>
                      <a:r>
                        <a:rPr lang="en-US" sz="1800" dirty="0"/>
                        <a:t>2.6%</a:t>
                      </a:r>
                    </a:p>
                  </a:txBody>
                  <a:tcPr/>
                </a:tc>
                <a:tc>
                  <a:txBody>
                    <a:bodyPr/>
                    <a:lstStyle/>
                    <a:p>
                      <a:pPr algn="r"/>
                      <a:r>
                        <a:rPr lang="en-US" sz="1800" dirty="0"/>
                        <a:t>0.6%</a:t>
                      </a:r>
                    </a:p>
                  </a:txBody>
                  <a:tcPr/>
                </a:tc>
                <a:extLst>
                  <a:ext uri="{0D108BD9-81ED-4DB2-BD59-A6C34878D82A}">
                    <a16:rowId xmlns:a16="http://schemas.microsoft.com/office/drawing/2014/main" val="10009"/>
                  </a:ext>
                </a:extLst>
              </a:tr>
              <a:tr h="323622">
                <a:tc>
                  <a:txBody>
                    <a:bodyPr/>
                    <a:lstStyle/>
                    <a:p>
                      <a:r>
                        <a:rPr lang="en-US" sz="1800" dirty="0" err="1"/>
                        <a:t>RateLimiter</a:t>
                      </a:r>
                      <a:endParaRPr lang="en-US" sz="1800" dirty="0"/>
                    </a:p>
                  </a:txBody>
                  <a:tcPr/>
                </a:tc>
                <a:tc>
                  <a:txBody>
                    <a:bodyPr/>
                    <a:lstStyle/>
                    <a:p>
                      <a:pPr algn="r"/>
                      <a:r>
                        <a:rPr lang="en-US" sz="1800" dirty="0"/>
                        <a:t>141.5</a:t>
                      </a:r>
                    </a:p>
                  </a:txBody>
                  <a:tcPr/>
                </a:tc>
                <a:tc>
                  <a:txBody>
                    <a:bodyPr/>
                    <a:lstStyle/>
                    <a:p>
                      <a:pPr algn="r"/>
                      <a:r>
                        <a:rPr lang="en-US" sz="1800" dirty="0"/>
                        <a:t>141.5 </a:t>
                      </a:r>
                      <a:r>
                        <a:rPr lang="en-US" sz="1800" dirty="0" err="1"/>
                        <a:t>Mpps</a:t>
                      </a:r>
                      <a:endParaRPr lang="en-US" sz="1800" dirty="0"/>
                    </a:p>
                  </a:txBody>
                  <a:tcPr/>
                </a:tc>
                <a:tc>
                  <a:txBody>
                    <a:bodyPr/>
                    <a:lstStyle/>
                    <a:p>
                      <a:pPr algn="r"/>
                      <a:r>
                        <a:rPr lang="en-US" sz="1800" dirty="0"/>
                        <a:t>14</a:t>
                      </a:r>
                    </a:p>
                  </a:txBody>
                  <a:tcPr/>
                </a:tc>
                <a:tc>
                  <a:txBody>
                    <a:bodyPr/>
                    <a:lstStyle/>
                    <a:p>
                      <a:pPr algn="r"/>
                      <a:r>
                        <a:rPr lang="en-US" sz="1800" dirty="0"/>
                        <a:t>16.9%</a:t>
                      </a:r>
                    </a:p>
                  </a:txBody>
                  <a:tcPr/>
                </a:tc>
                <a:tc>
                  <a:txBody>
                    <a:bodyPr/>
                    <a:lstStyle/>
                    <a:p>
                      <a:pPr algn="r"/>
                      <a:r>
                        <a:rPr lang="en-US" sz="1800" dirty="0"/>
                        <a:t>14.1%</a:t>
                      </a: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975225046"/>
      </p:ext>
    </p:extLst>
  </p:cSld>
  <p:clrMapOvr>
    <a:masterClrMapping/>
  </p:clrMapOvr>
  <p:transition advTm="31596">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网络功能示例：抓包工具</a:t>
            </a:r>
            <a:endParaRPr lang="en-US" dirty="0"/>
          </a:p>
        </p:txBody>
      </p:sp>
      <p:pic>
        <p:nvPicPr>
          <p:cNvPr id="21" name="Picture 20"/>
          <p:cNvPicPr>
            <a:picLocks noChangeAspect="1"/>
          </p:cNvPicPr>
          <p:nvPr/>
        </p:nvPicPr>
        <p:blipFill>
          <a:blip r:embed="rId3"/>
          <a:stretch>
            <a:fillRect/>
          </a:stretch>
        </p:blipFill>
        <p:spPr>
          <a:xfrm>
            <a:off x="391454" y="3745327"/>
            <a:ext cx="4324806" cy="1254936"/>
          </a:xfrm>
          <a:prstGeom prst="rect">
            <a:avLst/>
          </a:prstGeom>
        </p:spPr>
      </p:pic>
      <p:sp>
        <p:nvSpPr>
          <p:cNvPr id="22" name="TextBox 21"/>
          <p:cNvSpPr txBox="1"/>
          <p:nvPr/>
        </p:nvSpPr>
        <p:spPr>
          <a:xfrm>
            <a:off x="306887" y="3288013"/>
            <a:ext cx="3937296" cy="369332"/>
          </a:xfrm>
          <a:prstGeom prst="rect">
            <a:avLst/>
          </a:prstGeom>
          <a:noFill/>
        </p:spPr>
        <p:txBody>
          <a:bodyPr wrap="none" rtlCol="0">
            <a:spAutoFit/>
          </a:bodyPr>
          <a:lstStyle/>
          <a:p>
            <a:r>
              <a:rPr lang="en-US" dirty="0" err="1"/>
              <a:t>ClickNP</a:t>
            </a:r>
            <a:r>
              <a:rPr lang="en-US" dirty="0"/>
              <a:t> </a:t>
            </a:r>
            <a:r>
              <a:rPr lang="zh-CN" altLang="en-US" dirty="0"/>
              <a:t>配置文件（元件间的连接）：</a:t>
            </a:r>
            <a:endParaRPr lang="en-US" dirty="0"/>
          </a:p>
        </p:txBody>
      </p:sp>
      <p:sp>
        <p:nvSpPr>
          <p:cNvPr id="4" name="Rectangle 3"/>
          <p:cNvSpPr/>
          <p:nvPr/>
        </p:nvSpPr>
        <p:spPr bwMode="auto">
          <a:xfrm>
            <a:off x="172742" y="1462271"/>
            <a:ext cx="972273" cy="482416"/>
          </a:xfrm>
          <a:prstGeom prst="roundRect">
            <a:avLst/>
          </a:prstGeom>
          <a:solidFill>
            <a:schemeClr val="bg1"/>
          </a:solidFill>
          <a:ln w="3810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r>
              <a:rPr lang="en-US" dirty="0" err="1">
                <a:gradFill>
                  <a:gsLst>
                    <a:gs pos="5833">
                      <a:schemeClr val="tx1">
                        <a:lumMod val="50000"/>
                      </a:schemeClr>
                    </a:gs>
                    <a:gs pos="100000">
                      <a:schemeClr val="tx1">
                        <a:lumMod val="50000"/>
                      </a:schemeClr>
                    </a:gs>
                  </a:gsLst>
                  <a:lin ang="5400000" scaled="0"/>
                </a:gradFill>
              </a:rPr>
              <a:t>from_tor</a:t>
            </a:r>
            <a:endParaRPr lang="en-US" dirty="0">
              <a:gradFill>
                <a:gsLst>
                  <a:gs pos="5833">
                    <a:schemeClr val="tx1">
                      <a:lumMod val="50000"/>
                    </a:schemeClr>
                  </a:gs>
                  <a:gs pos="100000">
                    <a:schemeClr val="tx1">
                      <a:lumMod val="50000"/>
                    </a:schemeClr>
                  </a:gs>
                </a:gsLst>
                <a:lin ang="5400000" scaled="0"/>
              </a:gradFill>
            </a:endParaRPr>
          </a:p>
        </p:txBody>
      </p:sp>
      <p:sp>
        <p:nvSpPr>
          <p:cNvPr id="9" name="Rectangle 8"/>
          <p:cNvSpPr/>
          <p:nvPr/>
        </p:nvSpPr>
        <p:spPr bwMode="auto">
          <a:xfrm>
            <a:off x="1486495" y="1462271"/>
            <a:ext cx="864373" cy="482416"/>
          </a:xfrm>
          <a:prstGeom prst="roundRect">
            <a:avLst/>
          </a:prstGeom>
          <a:solidFill>
            <a:schemeClr val="bg1"/>
          </a:solidFill>
          <a:ln w="3810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r>
              <a:rPr lang="en-US" dirty="0">
                <a:gradFill>
                  <a:gsLst>
                    <a:gs pos="5833">
                      <a:schemeClr val="tx1">
                        <a:lumMod val="50000"/>
                      </a:schemeClr>
                    </a:gs>
                    <a:gs pos="100000">
                      <a:schemeClr val="tx1">
                        <a:lumMod val="50000"/>
                      </a:schemeClr>
                    </a:gs>
                  </a:gsLst>
                  <a:lin ang="5400000" scaled="0"/>
                </a:gradFill>
              </a:rPr>
              <a:t>Count</a:t>
            </a:r>
          </a:p>
        </p:txBody>
      </p:sp>
      <p:sp>
        <p:nvSpPr>
          <p:cNvPr id="10" name="Rectangle 9"/>
          <p:cNvSpPr/>
          <p:nvPr/>
        </p:nvSpPr>
        <p:spPr bwMode="auto">
          <a:xfrm>
            <a:off x="2692348" y="1462271"/>
            <a:ext cx="864373" cy="482416"/>
          </a:xfrm>
          <a:prstGeom prst="roundRect">
            <a:avLst/>
          </a:prstGeom>
          <a:solidFill>
            <a:schemeClr val="bg1"/>
          </a:solidFill>
          <a:ln w="3810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r>
              <a:rPr lang="en-US" dirty="0">
                <a:gradFill>
                  <a:gsLst>
                    <a:gs pos="5833">
                      <a:schemeClr val="tx1">
                        <a:lumMod val="50000"/>
                      </a:schemeClr>
                    </a:gs>
                    <a:gs pos="100000">
                      <a:schemeClr val="tx1">
                        <a:lumMod val="50000"/>
                      </a:schemeClr>
                    </a:gs>
                  </a:gsLst>
                  <a:lin ang="5400000" scaled="0"/>
                </a:gradFill>
              </a:rPr>
              <a:t>Tee</a:t>
            </a:r>
          </a:p>
        </p:txBody>
      </p:sp>
      <p:sp>
        <p:nvSpPr>
          <p:cNvPr id="11" name="Rectangle 10"/>
          <p:cNvSpPr/>
          <p:nvPr/>
        </p:nvSpPr>
        <p:spPr bwMode="auto">
          <a:xfrm>
            <a:off x="3894955" y="1462271"/>
            <a:ext cx="864373" cy="482416"/>
          </a:xfrm>
          <a:prstGeom prst="roundRect">
            <a:avLst/>
          </a:prstGeom>
          <a:solidFill>
            <a:schemeClr val="bg1"/>
          </a:solidFill>
          <a:ln w="3810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r>
              <a:rPr lang="en-US" dirty="0" err="1">
                <a:gradFill>
                  <a:gsLst>
                    <a:gs pos="5833">
                      <a:schemeClr val="tx1">
                        <a:lumMod val="50000"/>
                      </a:schemeClr>
                    </a:gs>
                    <a:gs pos="100000">
                      <a:schemeClr val="tx1">
                        <a:lumMod val="50000"/>
                      </a:schemeClr>
                    </a:gs>
                  </a:gsLst>
                  <a:lin ang="5400000" scaled="0"/>
                </a:gradFill>
              </a:rPr>
              <a:t>to_tor</a:t>
            </a:r>
            <a:endParaRPr lang="en-US" dirty="0">
              <a:gradFill>
                <a:gsLst>
                  <a:gs pos="5833">
                    <a:schemeClr val="tx1">
                      <a:lumMod val="50000"/>
                    </a:schemeClr>
                  </a:gs>
                  <a:gs pos="100000">
                    <a:schemeClr val="tx1">
                      <a:lumMod val="50000"/>
                    </a:schemeClr>
                  </a:gs>
                </a:gsLst>
                <a:lin ang="5400000" scaled="0"/>
              </a:gradFill>
            </a:endParaRPr>
          </a:p>
        </p:txBody>
      </p:sp>
      <p:sp>
        <p:nvSpPr>
          <p:cNvPr id="13" name="Rectangle 12"/>
          <p:cNvSpPr/>
          <p:nvPr/>
        </p:nvSpPr>
        <p:spPr bwMode="auto">
          <a:xfrm>
            <a:off x="2692348" y="2507124"/>
            <a:ext cx="864373" cy="482416"/>
          </a:xfrm>
          <a:prstGeom prst="roundRect">
            <a:avLst/>
          </a:prstGeom>
          <a:solidFill>
            <a:srgbClr val="006EB9"/>
          </a:solidFill>
          <a:ln w="3810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5" rIns="0" bIns="34975" numCol="1" rtlCol="0" anchor="ctr" anchorCtr="0" compatLnSpc="1">
            <a:prstTxWarp prst="textNoShape">
              <a:avLst/>
            </a:prstTxWarp>
          </a:bodyPr>
          <a:lstStyle/>
          <a:p>
            <a:pPr algn="ctr" defTabSz="699261" fontAlgn="base">
              <a:spcBef>
                <a:spcPct val="0"/>
              </a:spcBef>
              <a:spcAft>
                <a:spcPct val="0"/>
              </a:spcAft>
            </a:pPr>
            <a:r>
              <a:rPr lang="en-US" dirty="0">
                <a:solidFill>
                  <a:schemeClr val="bg1"/>
                </a:solidFill>
              </a:rPr>
              <a:t>logger</a:t>
            </a:r>
          </a:p>
        </p:txBody>
      </p:sp>
      <p:cxnSp>
        <p:nvCxnSpPr>
          <p:cNvPr id="6" name="Straight Connector 5"/>
          <p:cNvCxnSpPr/>
          <p:nvPr/>
        </p:nvCxnSpPr>
        <p:spPr>
          <a:xfrm>
            <a:off x="172742" y="2303501"/>
            <a:ext cx="4647137" cy="0"/>
          </a:xfrm>
          <a:prstGeom prst="line">
            <a:avLst/>
          </a:prstGeom>
          <a:ln w="38100">
            <a:solidFill>
              <a:srgbClr val="006EB9"/>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841009" y="1858671"/>
            <a:ext cx="918008" cy="544765"/>
          </a:xfrm>
          <a:prstGeom prst="rect">
            <a:avLst/>
          </a:prstGeom>
          <a:noFill/>
        </p:spPr>
        <p:txBody>
          <a:bodyPr wrap="non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FPGA</a:t>
            </a:r>
          </a:p>
        </p:txBody>
      </p:sp>
      <p:sp>
        <p:nvSpPr>
          <p:cNvPr id="16" name="TextBox 15"/>
          <p:cNvSpPr txBox="1"/>
          <p:nvPr/>
        </p:nvSpPr>
        <p:spPr>
          <a:xfrm>
            <a:off x="1841009" y="2219035"/>
            <a:ext cx="800540" cy="544765"/>
          </a:xfrm>
          <a:prstGeom prst="rect">
            <a:avLst/>
          </a:prstGeom>
          <a:noFill/>
        </p:spPr>
        <p:txBody>
          <a:bodyPr wrap="none" lIns="182880" tIns="146304" rIns="182880" bIns="146304" rtlCol="0">
            <a:spAutoFit/>
          </a:bodyPr>
          <a:lstStyle/>
          <a:p>
            <a:pPr>
              <a:lnSpc>
                <a:spcPct val="90000"/>
              </a:lnSpc>
              <a:spcAft>
                <a:spcPts val="600"/>
              </a:spcAft>
            </a:pPr>
            <a:r>
              <a:rPr lang="en-US" dirty="0">
                <a:solidFill>
                  <a:srgbClr val="006EB9"/>
                </a:solidFill>
              </a:rPr>
              <a:t>CPU</a:t>
            </a:r>
          </a:p>
        </p:txBody>
      </p:sp>
      <p:cxnSp>
        <p:nvCxnSpPr>
          <p:cNvPr id="14" name="Straight Arrow Connector 13"/>
          <p:cNvCxnSpPr/>
          <p:nvPr/>
        </p:nvCxnSpPr>
        <p:spPr>
          <a:xfrm>
            <a:off x="1145015" y="1703479"/>
            <a:ext cx="341480" cy="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350868" y="1703479"/>
            <a:ext cx="341480" cy="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124535" y="1944687"/>
            <a:ext cx="0" cy="562437"/>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556721" y="1703479"/>
            <a:ext cx="338234" cy="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4294967295"/>
          </p:nvPr>
        </p:nvSpPr>
        <p:spPr>
          <a:xfrm>
            <a:off x="6586538" y="6483350"/>
            <a:ext cx="2098675" cy="371475"/>
          </a:xfrm>
          <a:prstGeom prst="rect">
            <a:avLst/>
          </a:prstGeom>
        </p:spPr>
        <p:txBody>
          <a:bodyPr/>
          <a:lstStyle/>
          <a:p>
            <a:fld id="{368F0CB9-5443-48E8-ADD3-3F8A68C2523D}" type="slidenum">
              <a:rPr lang="en-US" smtClean="0"/>
              <a:t>66</a:t>
            </a:fld>
            <a:endParaRPr lang="en-US"/>
          </a:p>
        </p:txBody>
      </p:sp>
      <p:pic>
        <p:nvPicPr>
          <p:cNvPr id="18" name="Picture 2"/>
          <p:cNvPicPr>
            <a:picLocks noChangeAspect="1"/>
          </p:cNvPicPr>
          <p:nvPr/>
        </p:nvPicPr>
        <p:blipFill>
          <a:blip r:embed="rId4"/>
          <a:stretch>
            <a:fillRect/>
          </a:stretch>
        </p:blipFill>
        <p:spPr>
          <a:xfrm>
            <a:off x="4772673" y="1858671"/>
            <a:ext cx="4553890" cy="4623152"/>
          </a:xfrm>
          <a:prstGeom prst="rect">
            <a:avLst/>
          </a:prstGeom>
        </p:spPr>
      </p:pic>
      <p:sp>
        <p:nvSpPr>
          <p:cNvPr id="20" name="TextBox 22"/>
          <p:cNvSpPr txBox="1"/>
          <p:nvPr/>
        </p:nvSpPr>
        <p:spPr>
          <a:xfrm>
            <a:off x="5013383" y="1462271"/>
            <a:ext cx="1493807" cy="369332"/>
          </a:xfrm>
          <a:prstGeom prst="rect">
            <a:avLst/>
          </a:prstGeom>
          <a:noFill/>
        </p:spPr>
        <p:txBody>
          <a:bodyPr wrap="none" rtlCol="0">
            <a:spAutoFit/>
          </a:bodyPr>
          <a:lstStyle/>
          <a:p>
            <a:r>
              <a:rPr lang="en-US" dirty="0"/>
              <a:t>Count </a:t>
            </a:r>
            <a:r>
              <a:rPr lang="zh-CN" altLang="en-US" dirty="0"/>
              <a:t>元件：</a:t>
            </a:r>
            <a:endParaRPr lang="en-US" dirty="0"/>
          </a:p>
        </p:txBody>
      </p:sp>
    </p:spTree>
    <p:extLst>
      <p:ext uri="{BB962C8B-B14F-4D97-AF65-F5344CB8AC3E}">
        <p14:creationId xmlns:p14="http://schemas.microsoft.com/office/powerpoint/2010/main" val="2339874671"/>
      </p:ext>
    </p:extLst>
  </p:cSld>
  <p:clrMapOvr>
    <a:masterClrMapping/>
  </p:clrMapOvr>
  <p:transition advTm="71415">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ClickNP</a:t>
            </a:r>
            <a:r>
              <a:rPr lang="zh-CN" altLang="en-US" dirty="0"/>
              <a:t> 开发工具链</a:t>
            </a:r>
            <a:endParaRPr lang="en-US" dirty="0"/>
          </a:p>
        </p:txBody>
      </p:sp>
      <p:sp>
        <p:nvSpPr>
          <p:cNvPr id="4" name="Slide Number Placeholder 3"/>
          <p:cNvSpPr>
            <a:spLocks noGrp="1"/>
          </p:cNvSpPr>
          <p:nvPr>
            <p:ph type="sldNum" sz="quarter" idx="4294967295"/>
          </p:nvPr>
        </p:nvSpPr>
        <p:spPr/>
        <p:txBody>
          <a:bodyPr/>
          <a:lstStyle/>
          <a:p>
            <a:fld id="{368F0CB9-5443-48E8-ADD3-3F8A68C2523D}" type="slidenum">
              <a:rPr lang="en-US" smtClean="0"/>
              <a:t>67</a:t>
            </a:fld>
            <a:endParaRPr lang="en-US"/>
          </a:p>
        </p:txBody>
      </p:sp>
      <p:sp>
        <p:nvSpPr>
          <p:cNvPr id="54" name="Rectangle 53"/>
          <p:cNvSpPr/>
          <p:nvPr/>
        </p:nvSpPr>
        <p:spPr>
          <a:xfrm>
            <a:off x="1403059" y="3712817"/>
            <a:ext cx="3221372" cy="1518407"/>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endParaRPr>
          </a:p>
        </p:txBody>
      </p:sp>
      <p:sp>
        <p:nvSpPr>
          <p:cNvPr id="55" name="Rectangle 54"/>
          <p:cNvSpPr/>
          <p:nvPr/>
        </p:nvSpPr>
        <p:spPr>
          <a:xfrm>
            <a:off x="1702966" y="4114539"/>
            <a:ext cx="2873230" cy="1061207"/>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endParaRPr>
          </a:p>
        </p:txBody>
      </p:sp>
      <p:sp>
        <p:nvSpPr>
          <p:cNvPr id="56" name="TextBox 55"/>
          <p:cNvSpPr txBox="1"/>
          <p:nvPr/>
        </p:nvSpPr>
        <p:spPr>
          <a:xfrm>
            <a:off x="1391555" y="3711919"/>
            <a:ext cx="2012539" cy="369332"/>
          </a:xfrm>
          <a:prstGeom prst="rect">
            <a:avLst/>
          </a:prstGeom>
          <a:noFill/>
        </p:spPr>
        <p:txBody>
          <a:bodyPr wrap="none" rtlCol="0">
            <a:spAutoFit/>
          </a:bodyPr>
          <a:lstStyle/>
          <a:p>
            <a:r>
              <a:rPr lang="en-US" dirty="0">
                <a:solidFill>
                  <a:schemeClr val="bg1"/>
                </a:solidFill>
              </a:rPr>
              <a:t>Catapult </a:t>
            </a:r>
            <a:r>
              <a:rPr lang="en-US" altLang="zh-CN" dirty="0">
                <a:solidFill>
                  <a:schemeClr val="bg1"/>
                </a:solidFill>
              </a:rPr>
              <a:t>FPGA OS</a:t>
            </a:r>
            <a:endParaRPr lang="en-US" dirty="0">
              <a:solidFill>
                <a:schemeClr val="bg1"/>
              </a:solidFill>
            </a:endParaRPr>
          </a:p>
        </p:txBody>
      </p:sp>
      <p:sp>
        <p:nvSpPr>
          <p:cNvPr id="57" name="TextBox 56"/>
          <p:cNvSpPr txBox="1"/>
          <p:nvPr/>
        </p:nvSpPr>
        <p:spPr>
          <a:xfrm>
            <a:off x="1773544" y="4109316"/>
            <a:ext cx="965329" cy="369332"/>
          </a:xfrm>
          <a:prstGeom prst="rect">
            <a:avLst/>
          </a:prstGeom>
          <a:noFill/>
        </p:spPr>
        <p:txBody>
          <a:bodyPr wrap="none" rtlCol="0">
            <a:spAutoFit/>
          </a:bodyPr>
          <a:lstStyle/>
          <a:p>
            <a:r>
              <a:rPr lang="en-US" dirty="0" err="1">
                <a:solidFill>
                  <a:schemeClr val="bg1"/>
                </a:solidFill>
              </a:rPr>
              <a:t>ClickNP</a:t>
            </a:r>
            <a:endParaRPr lang="en-US" dirty="0">
              <a:solidFill>
                <a:schemeClr val="bg1"/>
              </a:solidFill>
            </a:endParaRPr>
          </a:p>
        </p:txBody>
      </p:sp>
      <p:cxnSp>
        <p:nvCxnSpPr>
          <p:cNvPr id="58" name="Straight Connector 57"/>
          <p:cNvCxnSpPr/>
          <p:nvPr/>
        </p:nvCxnSpPr>
        <p:spPr>
          <a:xfrm>
            <a:off x="783587" y="3545038"/>
            <a:ext cx="4134459" cy="8388"/>
          </a:xfrm>
          <a:prstGeom prst="lin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59" name="TextBox 58"/>
          <p:cNvSpPr txBox="1"/>
          <p:nvPr/>
        </p:nvSpPr>
        <p:spPr>
          <a:xfrm>
            <a:off x="685800" y="3589729"/>
            <a:ext cx="688009" cy="369332"/>
          </a:xfrm>
          <a:prstGeom prst="rect">
            <a:avLst/>
          </a:prstGeom>
          <a:noFill/>
        </p:spPr>
        <p:txBody>
          <a:bodyPr wrap="none" rtlCol="0">
            <a:spAutoFit/>
          </a:bodyPr>
          <a:lstStyle/>
          <a:p>
            <a:r>
              <a:rPr lang="en-US" dirty="0"/>
              <a:t>FPGA</a:t>
            </a:r>
          </a:p>
        </p:txBody>
      </p:sp>
      <p:sp>
        <p:nvSpPr>
          <p:cNvPr id="60" name="TextBox 59"/>
          <p:cNvSpPr txBox="1"/>
          <p:nvPr/>
        </p:nvSpPr>
        <p:spPr>
          <a:xfrm>
            <a:off x="722348" y="2999643"/>
            <a:ext cx="646331" cy="369332"/>
          </a:xfrm>
          <a:prstGeom prst="rect">
            <a:avLst/>
          </a:prstGeom>
          <a:noFill/>
        </p:spPr>
        <p:txBody>
          <a:bodyPr wrap="none" rtlCol="0">
            <a:spAutoFit/>
          </a:bodyPr>
          <a:lstStyle/>
          <a:p>
            <a:r>
              <a:rPr lang="zh-CN" altLang="en-US" dirty="0"/>
              <a:t>主机</a:t>
            </a:r>
            <a:endParaRPr lang="en-US" dirty="0"/>
          </a:p>
        </p:txBody>
      </p:sp>
      <p:sp>
        <p:nvSpPr>
          <p:cNvPr id="61" name="Rectangle 60"/>
          <p:cNvSpPr/>
          <p:nvPr/>
        </p:nvSpPr>
        <p:spPr>
          <a:xfrm>
            <a:off x="1429225" y="2978725"/>
            <a:ext cx="2889007" cy="411167"/>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endParaRPr>
          </a:p>
        </p:txBody>
      </p:sp>
      <p:sp>
        <p:nvSpPr>
          <p:cNvPr id="62" name="TextBox 61"/>
          <p:cNvSpPr txBox="1"/>
          <p:nvPr/>
        </p:nvSpPr>
        <p:spPr>
          <a:xfrm>
            <a:off x="1962431" y="3012062"/>
            <a:ext cx="2081019" cy="369332"/>
          </a:xfrm>
          <a:prstGeom prst="rect">
            <a:avLst/>
          </a:prstGeom>
          <a:noFill/>
        </p:spPr>
        <p:txBody>
          <a:bodyPr wrap="none" rtlCol="0">
            <a:spAutoFit/>
          </a:bodyPr>
          <a:lstStyle/>
          <a:p>
            <a:pPr algn="r"/>
            <a:r>
              <a:rPr lang="en-US" dirty="0">
                <a:solidFill>
                  <a:schemeClr val="bg1"/>
                </a:solidFill>
              </a:rPr>
              <a:t>Catapult PCIe </a:t>
            </a:r>
            <a:r>
              <a:rPr lang="zh-CN" altLang="en-US" dirty="0">
                <a:solidFill>
                  <a:schemeClr val="bg1"/>
                </a:solidFill>
              </a:rPr>
              <a:t>驱动</a:t>
            </a:r>
            <a:endParaRPr lang="en-US" dirty="0">
              <a:solidFill>
                <a:schemeClr val="bg1"/>
              </a:solidFill>
            </a:endParaRPr>
          </a:p>
        </p:txBody>
      </p:sp>
      <p:sp>
        <p:nvSpPr>
          <p:cNvPr id="63" name="Rectangle 62"/>
          <p:cNvSpPr/>
          <p:nvPr/>
        </p:nvSpPr>
        <p:spPr>
          <a:xfrm>
            <a:off x="1431999" y="2118362"/>
            <a:ext cx="2886234" cy="726819"/>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endParaRPr>
          </a:p>
        </p:txBody>
      </p:sp>
      <p:sp>
        <p:nvSpPr>
          <p:cNvPr id="64" name="TextBox 63"/>
          <p:cNvSpPr txBox="1"/>
          <p:nvPr/>
        </p:nvSpPr>
        <p:spPr>
          <a:xfrm>
            <a:off x="1429226" y="2146845"/>
            <a:ext cx="1720343" cy="369332"/>
          </a:xfrm>
          <a:prstGeom prst="rect">
            <a:avLst/>
          </a:prstGeom>
          <a:noFill/>
        </p:spPr>
        <p:txBody>
          <a:bodyPr wrap="none" rtlCol="0">
            <a:spAutoFit/>
          </a:bodyPr>
          <a:lstStyle/>
          <a:p>
            <a:r>
              <a:rPr lang="en-US" dirty="0" err="1">
                <a:solidFill>
                  <a:schemeClr val="bg1"/>
                </a:solidFill>
              </a:rPr>
              <a:t>ClickNP</a:t>
            </a:r>
            <a:r>
              <a:rPr lang="en-US" dirty="0">
                <a:solidFill>
                  <a:schemeClr val="bg1"/>
                </a:solidFill>
              </a:rPr>
              <a:t> </a:t>
            </a:r>
            <a:r>
              <a:rPr lang="zh-CN" altLang="en-US" dirty="0">
                <a:solidFill>
                  <a:schemeClr val="bg1"/>
                </a:solidFill>
              </a:rPr>
              <a:t>运行库</a:t>
            </a:r>
            <a:endParaRPr lang="en-US" dirty="0">
              <a:solidFill>
                <a:schemeClr val="bg1"/>
              </a:solidFill>
            </a:endParaRPr>
          </a:p>
        </p:txBody>
      </p:sp>
      <p:sp>
        <p:nvSpPr>
          <p:cNvPr id="65" name="Rectangle 64"/>
          <p:cNvSpPr/>
          <p:nvPr/>
        </p:nvSpPr>
        <p:spPr>
          <a:xfrm>
            <a:off x="1429226" y="1250102"/>
            <a:ext cx="2889007" cy="868367"/>
          </a:xfrm>
          <a:prstGeom prst="rect">
            <a:avLst/>
          </a:pr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endParaRPr>
          </a:p>
        </p:txBody>
      </p:sp>
      <p:sp>
        <p:nvSpPr>
          <p:cNvPr id="66" name="TextBox 65"/>
          <p:cNvSpPr txBox="1"/>
          <p:nvPr/>
        </p:nvSpPr>
        <p:spPr>
          <a:xfrm>
            <a:off x="1429225" y="1248006"/>
            <a:ext cx="1951175" cy="369332"/>
          </a:xfrm>
          <a:prstGeom prst="rect">
            <a:avLst/>
          </a:prstGeom>
          <a:noFill/>
        </p:spPr>
        <p:txBody>
          <a:bodyPr wrap="none" rtlCol="0">
            <a:spAutoFit/>
          </a:bodyPr>
          <a:lstStyle/>
          <a:p>
            <a:r>
              <a:rPr lang="en-US" dirty="0" err="1">
                <a:solidFill>
                  <a:schemeClr val="bg1"/>
                </a:solidFill>
              </a:rPr>
              <a:t>ClickNP</a:t>
            </a:r>
            <a:r>
              <a:rPr lang="en-US" dirty="0">
                <a:solidFill>
                  <a:schemeClr val="bg1"/>
                </a:solidFill>
              </a:rPr>
              <a:t> </a:t>
            </a:r>
            <a:r>
              <a:rPr lang="zh-CN" altLang="en-US" dirty="0">
                <a:solidFill>
                  <a:schemeClr val="bg1"/>
                </a:solidFill>
              </a:rPr>
              <a:t>主机进程</a:t>
            </a:r>
            <a:endParaRPr lang="en-US" dirty="0">
              <a:solidFill>
                <a:schemeClr val="bg1"/>
              </a:solidFill>
            </a:endParaRPr>
          </a:p>
        </p:txBody>
      </p:sp>
      <p:sp>
        <p:nvSpPr>
          <p:cNvPr id="67" name="Rounded Rectangle 66"/>
          <p:cNvSpPr/>
          <p:nvPr/>
        </p:nvSpPr>
        <p:spPr>
          <a:xfrm>
            <a:off x="1527371" y="1590071"/>
            <a:ext cx="1003846" cy="440422"/>
          </a:xfrm>
          <a:prstGeom prst="round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endParaRPr>
          </a:p>
        </p:txBody>
      </p:sp>
      <p:sp>
        <p:nvSpPr>
          <p:cNvPr id="68" name="TextBox 67"/>
          <p:cNvSpPr txBox="1"/>
          <p:nvPr/>
        </p:nvSpPr>
        <p:spPr>
          <a:xfrm>
            <a:off x="1559195" y="1645981"/>
            <a:ext cx="595035" cy="338554"/>
          </a:xfrm>
          <a:prstGeom prst="rect">
            <a:avLst/>
          </a:prstGeom>
          <a:noFill/>
        </p:spPr>
        <p:txBody>
          <a:bodyPr wrap="none" rtlCol="0">
            <a:spAutoFit/>
          </a:bodyPr>
          <a:lstStyle/>
          <a:p>
            <a:r>
              <a:rPr lang="zh-CN" altLang="en-US" sz="1600" dirty="0">
                <a:solidFill>
                  <a:schemeClr val="bg1"/>
                </a:solidFill>
              </a:rPr>
              <a:t>管程</a:t>
            </a:r>
            <a:endParaRPr lang="en-US" sz="1600" dirty="0">
              <a:solidFill>
                <a:schemeClr val="bg1"/>
              </a:solidFill>
            </a:endParaRPr>
          </a:p>
        </p:txBody>
      </p:sp>
      <p:sp>
        <p:nvSpPr>
          <p:cNvPr id="69" name="Rounded Rectangle 68"/>
          <p:cNvSpPr/>
          <p:nvPr/>
        </p:nvSpPr>
        <p:spPr>
          <a:xfrm>
            <a:off x="2749568" y="1593530"/>
            <a:ext cx="1003846" cy="440422"/>
          </a:xfrm>
          <a:prstGeom prst="round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endParaRPr>
          </a:p>
        </p:txBody>
      </p:sp>
      <p:sp>
        <p:nvSpPr>
          <p:cNvPr id="70" name="TextBox 69"/>
          <p:cNvSpPr txBox="1"/>
          <p:nvPr/>
        </p:nvSpPr>
        <p:spPr>
          <a:xfrm>
            <a:off x="2714998" y="1667183"/>
            <a:ext cx="1005403" cy="338554"/>
          </a:xfrm>
          <a:prstGeom prst="rect">
            <a:avLst/>
          </a:prstGeom>
          <a:noFill/>
        </p:spPr>
        <p:txBody>
          <a:bodyPr wrap="none" rtlCol="0">
            <a:spAutoFit/>
          </a:bodyPr>
          <a:lstStyle/>
          <a:p>
            <a:r>
              <a:rPr lang="zh-CN" altLang="en-US" sz="1600" dirty="0">
                <a:solidFill>
                  <a:schemeClr val="bg1"/>
                </a:solidFill>
              </a:rPr>
              <a:t>工作线程</a:t>
            </a:r>
            <a:endParaRPr lang="en-US" sz="1600" dirty="0">
              <a:solidFill>
                <a:schemeClr val="bg1"/>
              </a:solidFill>
            </a:endParaRPr>
          </a:p>
        </p:txBody>
      </p:sp>
      <p:sp>
        <p:nvSpPr>
          <p:cNvPr id="71" name="Up-Down Arrow 70"/>
          <p:cNvSpPr/>
          <p:nvPr/>
        </p:nvSpPr>
        <p:spPr>
          <a:xfrm>
            <a:off x="2912997" y="3360479"/>
            <a:ext cx="274819" cy="440419"/>
          </a:xfrm>
          <a:prstGeom prst="upDownArrow">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tx1"/>
              </a:solidFill>
            </a:endParaRPr>
          </a:p>
        </p:txBody>
      </p:sp>
      <p:sp>
        <p:nvSpPr>
          <p:cNvPr id="72" name="Up-Down Arrow 71"/>
          <p:cNvSpPr/>
          <p:nvPr/>
        </p:nvSpPr>
        <p:spPr>
          <a:xfrm>
            <a:off x="2911425" y="2752278"/>
            <a:ext cx="228156" cy="326782"/>
          </a:xfrm>
          <a:prstGeom prst="upDownArrow">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tx1"/>
              </a:solidFill>
            </a:endParaRPr>
          </a:p>
        </p:txBody>
      </p:sp>
      <p:sp>
        <p:nvSpPr>
          <p:cNvPr id="73" name="Snip Single Corner Rectangle 72"/>
          <p:cNvSpPr/>
          <p:nvPr/>
        </p:nvSpPr>
        <p:spPr>
          <a:xfrm>
            <a:off x="7055673" y="1208412"/>
            <a:ext cx="847288" cy="427838"/>
          </a:xfrm>
          <a:prstGeom prst="snip1Rect">
            <a:avLst/>
          </a:prstGeom>
          <a:solidFill>
            <a:srgbClr val="006EB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tx1"/>
              </a:solidFill>
            </a:endParaRPr>
          </a:p>
        </p:txBody>
      </p:sp>
      <p:sp>
        <p:nvSpPr>
          <p:cNvPr id="74" name="Snip Single Corner Rectangle 73"/>
          <p:cNvSpPr/>
          <p:nvPr/>
        </p:nvSpPr>
        <p:spPr>
          <a:xfrm>
            <a:off x="6971783" y="1308864"/>
            <a:ext cx="847288" cy="427838"/>
          </a:xfrm>
          <a:prstGeom prst="snip1Rect">
            <a:avLst/>
          </a:prstGeom>
          <a:solidFill>
            <a:srgbClr val="006EB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tx1"/>
              </a:solidFill>
            </a:endParaRPr>
          </a:p>
        </p:txBody>
      </p:sp>
      <p:sp>
        <p:nvSpPr>
          <p:cNvPr id="75" name="Snip Single Corner Rectangle 74"/>
          <p:cNvSpPr/>
          <p:nvPr/>
        </p:nvSpPr>
        <p:spPr>
          <a:xfrm>
            <a:off x="6887893" y="1409316"/>
            <a:ext cx="847288" cy="427838"/>
          </a:xfrm>
          <a:prstGeom prst="snip1Rect">
            <a:avLst/>
          </a:prstGeom>
          <a:solidFill>
            <a:srgbClr val="006EB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tx1"/>
              </a:solidFill>
            </a:endParaRPr>
          </a:p>
        </p:txBody>
      </p:sp>
      <p:sp>
        <p:nvSpPr>
          <p:cNvPr id="76" name="TextBox 75"/>
          <p:cNvSpPr txBox="1"/>
          <p:nvPr/>
        </p:nvSpPr>
        <p:spPr>
          <a:xfrm>
            <a:off x="6873497" y="1361625"/>
            <a:ext cx="947955" cy="523220"/>
          </a:xfrm>
          <a:prstGeom prst="rect">
            <a:avLst/>
          </a:prstGeom>
          <a:noFill/>
        </p:spPr>
        <p:txBody>
          <a:bodyPr wrap="square" rtlCol="0">
            <a:spAutoFit/>
          </a:bodyPr>
          <a:lstStyle/>
          <a:p>
            <a:r>
              <a:rPr lang="en-US" sz="1400" dirty="0" err="1">
                <a:solidFill>
                  <a:schemeClr val="bg1"/>
                </a:solidFill>
              </a:rPr>
              <a:t>ClickNP</a:t>
            </a:r>
            <a:r>
              <a:rPr lang="en-US" sz="1400" dirty="0">
                <a:solidFill>
                  <a:schemeClr val="bg1"/>
                </a:solidFill>
              </a:rPr>
              <a:t> </a:t>
            </a:r>
            <a:r>
              <a:rPr lang="zh-CN" altLang="en-US" sz="1400" dirty="0">
                <a:solidFill>
                  <a:schemeClr val="bg1"/>
                </a:solidFill>
              </a:rPr>
              <a:t>元件</a:t>
            </a:r>
            <a:endParaRPr lang="en-US" sz="1400" dirty="0">
              <a:solidFill>
                <a:schemeClr val="bg1"/>
              </a:solidFill>
            </a:endParaRPr>
          </a:p>
        </p:txBody>
      </p:sp>
      <p:sp>
        <p:nvSpPr>
          <p:cNvPr id="77" name="Rounded Rectangle 76"/>
          <p:cNvSpPr/>
          <p:nvPr/>
        </p:nvSpPr>
        <p:spPr>
          <a:xfrm>
            <a:off x="6887893" y="2257607"/>
            <a:ext cx="1065401" cy="628409"/>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tx1"/>
              </a:solidFill>
            </a:endParaRPr>
          </a:p>
        </p:txBody>
      </p:sp>
      <p:sp>
        <p:nvSpPr>
          <p:cNvPr id="78" name="Rounded Rectangle 77"/>
          <p:cNvSpPr/>
          <p:nvPr/>
        </p:nvSpPr>
        <p:spPr>
          <a:xfrm>
            <a:off x="5684074" y="2001171"/>
            <a:ext cx="1065401" cy="914533"/>
          </a:xfrm>
          <a:prstGeom prst="roundRect">
            <a:avLst/>
          </a:prstGeom>
          <a:solidFill>
            <a:srgbClr val="006EB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tx1"/>
              </a:solidFill>
            </a:endParaRPr>
          </a:p>
        </p:txBody>
      </p:sp>
      <p:sp>
        <p:nvSpPr>
          <p:cNvPr id="79" name="TextBox 78"/>
          <p:cNvSpPr txBox="1"/>
          <p:nvPr/>
        </p:nvSpPr>
        <p:spPr>
          <a:xfrm>
            <a:off x="5637934" y="2120427"/>
            <a:ext cx="1157680" cy="646331"/>
          </a:xfrm>
          <a:prstGeom prst="rect">
            <a:avLst/>
          </a:prstGeom>
          <a:noFill/>
        </p:spPr>
        <p:txBody>
          <a:bodyPr wrap="square" rtlCol="0">
            <a:spAutoFit/>
          </a:bodyPr>
          <a:lstStyle/>
          <a:p>
            <a:pPr algn="ctr"/>
            <a:r>
              <a:rPr lang="en-US" dirty="0" err="1">
                <a:solidFill>
                  <a:schemeClr val="bg1"/>
                </a:solidFill>
              </a:rPr>
              <a:t>ClickNP</a:t>
            </a:r>
            <a:r>
              <a:rPr lang="en-US" dirty="0">
                <a:solidFill>
                  <a:schemeClr val="bg1"/>
                </a:solidFill>
              </a:rPr>
              <a:t> </a:t>
            </a:r>
            <a:r>
              <a:rPr lang="zh-CN" altLang="en-US" dirty="0">
                <a:solidFill>
                  <a:schemeClr val="bg1"/>
                </a:solidFill>
              </a:rPr>
              <a:t>管程</a:t>
            </a:r>
            <a:endParaRPr lang="en-US" dirty="0">
              <a:solidFill>
                <a:schemeClr val="bg1"/>
              </a:solidFill>
            </a:endParaRPr>
          </a:p>
        </p:txBody>
      </p:sp>
      <p:sp>
        <p:nvSpPr>
          <p:cNvPr id="80" name="Rectangle 79"/>
          <p:cNvSpPr/>
          <p:nvPr/>
        </p:nvSpPr>
        <p:spPr>
          <a:xfrm>
            <a:off x="6010074" y="3154658"/>
            <a:ext cx="1901688" cy="448726"/>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err="1">
                <a:solidFill>
                  <a:schemeClr val="bg1"/>
                </a:solidFill>
              </a:rPr>
              <a:t>ClickNP</a:t>
            </a:r>
            <a:r>
              <a:rPr lang="en-US" dirty="0">
                <a:solidFill>
                  <a:schemeClr val="bg1"/>
                </a:solidFill>
              </a:rPr>
              <a:t> </a:t>
            </a:r>
            <a:r>
              <a:rPr lang="zh-CN" altLang="en-US" dirty="0">
                <a:solidFill>
                  <a:schemeClr val="bg1"/>
                </a:solidFill>
              </a:rPr>
              <a:t>编译器</a:t>
            </a:r>
            <a:endParaRPr lang="en-US" dirty="0">
              <a:solidFill>
                <a:schemeClr val="bg1"/>
              </a:solidFill>
            </a:endParaRPr>
          </a:p>
        </p:txBody>
      </p:sp>
      <p:cxnSp>
        <p:nvCxnSpPr>
          <p:cNvPr id="81" name="Straight Arrow Connector 80"/>
          <p:cNvCxnSpPr>
            <a:endCxn id="77" idx="0"/>
          </p:cNvCxnSpPr>
          <p:nvPr/>
        </p:nvCxnSpPr>
        <p:spPr>
          <a:xfrm>
            <a:off x="7143757" y="1855958"/>
            <a:ext cx="276837" cy="401649"/>
          </a:xfrm>
          <a:prstGeom prst="straightConnector1">
            <a:avLst/>
          </a:prstGeom>
          <a:solidFill>
            <a:schemeClr val="bg1"/>
          </a:solidFill>
          <a:ln w="28575">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cxnSp>
        <p:nvCxnSpPr>
          <p:cNvPr id="82" name="Straight Arrow Connector 81"/>
          <p:cNvCxnSpPr/>
          <p:nvPr/>
        </p:nvCxnSpPr>
        <p:spPr>
          <a:xfrm flipH="1">
            <a:off x="7548525" y="1787705"/>
            <a:ext cx="255864" cy="481668"/>
          </a:xfrm>
          <a:prstGeom prst="straightConnector1">
            <a:avLst/>
          </a:prstGeom>
          <a:solidFill>
            <a:schemeClr val="bg1"/>
          </a:solidFill>
          <a:ln w="28575">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cxnSp>
        <p:nvCxnSpPr>
          <p:cNvPr id="83" name="Straight Arrow Connector 82"/>
          <p:cNvCxnSpPr/>
          <p:nvPr/>
        </p:nvCxnSpPr>
        <p:spPr>
          <a:xfrm flipH="1">
            <a:off x="7143757" y="2915704"/>
            <a:ext cx="276836" cy="251373"/>
          </a:xfrm>
          <a:prstGeom prst="straightConnector1">
            <a:avLst/>
          </a:prstGeom>
          <a:solidFill>
            <a:schemeClr val="bg1"/>
          </a:solidFill>
          <a:ln w="28575">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cxnSp>
        <p:nvCxnSpPr>
          <p:cNvPr id="84" name="Straight Arrow Connector 83"/>
          <p:cNvCxnSpPr>
            <a:endCxn id="80" idx="0"/>
          </p:cNvCxnSpPr>
          <p:nvPr/>
        </p:nvCxnSpPr>
        <p:spPr>
          <a:xfrm>
            <a:off x="6233550" y="2886014"/>
            <a:ext cx="727368" cy="268644"/>
          </a:xfrm>
          <a:prstGeom prst="straightConnector1">
            <a:avLst/>
          </a:prstGeom>
          <a:solidFill>
            <a:schemeClr val="bg1"/>
          </a:solidFill>
          <a:ln w="28575">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sp>
        <p:nvSpPr>
          <p:cNvPr id="85" name="Left Arrow 84"/>
          <p:cNvSpPr/>
          <p:nvPr/>
        </p:nvSpPr>
        <p:spPr>
          <a:xfrm rot="3600000">
            <a:off x="3766160" y="2765373"/>
            <a:ext cx="2483268" cy="186460"/>
          </a:xfrm>
          <a:prstGeom prst="leftArrow">
            <a:avLst>
              <a:gd name="adj1" fmla="val 50000"/>
              <a:gd name="adj2" fmla="val 221004"/>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tx1"/>
              </a:solidFill>
            </a:endParaRPr>
          </a:p>
        </p:txBody>
      </p:sp>
      <p:sp>
        <p:nvSpPr>
          <p:cNvPr id="86" name="Rectangle 85"/>
          <p:cNvSpPr/>
          <p:nvPr/>
        </p:nvSpPr>
        <p:spPr>
          <a:xfrm>
            <a:off x="3118256" y="2440185"/>
            <a:ext cx="1145025" cy="358903"/>
          </a:xfrm>
          <a:prstGeom prst="rect">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endParaRPr>
          </a:p>
        </p:txBody>
      </p:sp>
      <p:sp>
        <p:nvSpPr>
          <p:cNvPr id="87" name="TextBox 86"/>
          <p:cNvSpPr txBox="1"/>
          <p:nvPr/>
        </p:nvSpPr>
        <p:spPr>
          <a:xfrm>
            <a:off x="3075299" y="2461897"/>
            <a:ext cx="1234121" cy="276999"/>
          </a:xfrm>
          <a:prstGeom prst="rect">
            <a:avLst/>
          </a:prstGeom>
          <a:noFill/>
          <a:ln>
            <a:noFill/>
          </a:ln>
        </p:spPr>
        <p:txBody>
          <a:bodyPr wrap="square" rtlCol="0">
            <a:spAutoFit/>
          </a:bodyPr>
          <a:lstStyle/>
          <a:p>
            <a:pPr algn="ctr"/>
            <a:r>
              <a:rPr lang="en-US" sz="1200" dirty="0">
                <a:solidFill>
                  <a:schemeClr val="bg1"/>
                </a:solidFill>
              </a:rPr>
              <a:t> </a:t>
            </a:r>
            <a:r>
              <a:rPr lang="en-US" altLang="zh-CN" sz="1200" dirty="0">
                <a:solidFill>
                  <a:schemeClr val="bg1"/>
                </a:solidFill>
              </a:rPr>
              <a:t>HLS </a:t>
            </a:r>
            <a:r>
              <a:rPr lang="zh-CN" altLang="en-US" sz="1200" dirty="0">
                <a:solidFill>
                  <a:schemeClr val="bg1"/>
                </a:solidFill>
              </a:rPr>
              <a:t>运行库</a:t>
            </a:r>
            <a:endParaRPr lang="en-US" sz="1200" dirty="0">
              <a:solidFill>
                <a:schemeClr val="bg1"/>
              </a:solidFill>
            </a:endParaRPr>
          </a:p>
        </p:txBody>
      </p:sp>
      <p:cxnSp>
        <p:nvCxnSpPr>
          <p:cNvPr id="89" name="Straight Arrow Connector 88"/>
          <p:cNvCxnSpPr>
            <a:cxnSpLocks/>
            <a:stCxn id="80" idx="2"/>
          </p:cNvCxnSpPr>
          <p:nvPr/>
        </p:nvCxnSpPr>
        <p:spPr>
          <a:xfrm>
            <a:off x="6960918" y="3603384"/>
            <a:ext cx="672334" cy="437924"/>
          </a:xfrm>
          <a:prstGeom prst="straightConnector1">
            <a:avLst/>
          </a:prstGeom>
          <a:solidFill>
            <a:schemeClr val="bg1"/>
          </a:solidFill>
          <a:ln w="28575">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sp>
        <p:nvSpPr>
          <p:cNvPr id="90" name="Left Arrow 89"/>
          <p:cNvSpPr/>
          <p:nvPr/>
        </p:nvSpPr>
        <p:spPr>
          <a:xfrm rot="-300000">
            <a:off x="4713369" y="4823338"/>
            <a:ext cx="2430806" cy="192773"/>
          </a:xfrm>
          <a:prstGeom prst="leftArrow">
            <a:avLst>
              <a:gd name="adj1" fmla="val 50000"/>
              <a:gd name="adj2" fmla="val 24245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tx1"/>
              </a:solidFill>
            </a:endParaRPr>
          </a:p>
        </p:txBody>
      </p:sp>
      <p:sp>
        <p:nvSpPr>
          <p:cNvPr id="91" name="Rectangle 90"/>
          <p:cNvSpPr/>
          <p:nvPr/>
        </p:nvSpPr>
        <p:spPr>
          <a:xfrm>
            <a:off x="1751201" y="2458438"/>
            <a:ext cx="1170315" cy="337021"/>
          </a:xfrm>
          <a:prstGeom prst="rect">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endParaRPr>
          </a:p>
        </p:txBody>
      </p:sp>
      <p:sp>
        <p:nvSpPr>
          <p:cNvPr id="92" name="TextBox 91"/>
          <p:cNvSpPr txBox="1"/>
          <p:nvPr/>
        </p:nvSpPr>
        <p:spPr>
          <a:xfrm>
            <a:off x="1752807" y="2515394"/>
            <a:ext cx="1016625" cy="261610"/>
          </a:xfrm>
          <a:prstGeom prst="rect">
            <a:avLst/>
          </a:prstGeom>
          <a:noFill/>
          <a:ln w="19050">
            <a:solidFill>
              <a:schemeClr val="bg1"/>
            </a:solidFill>
          </a:ln>
        </p:spPr>
        <p:txBody>
          <a:bodyPr wrap="none" rtlCol="0">
            <a:spAutoFit/>
          </a:bodyPr>
          <a:lstStyle/>
          <a:p>
            <a:r>
              <a:rPr lang="en-US" sz="1100" dirty="0">
                <a:solidFill>
                  <a:schemeClr val="bg1"/>
                </a:solidFill>
              </a:rPr>
              <a:t>PCIe I/O </a:t>
            </a:r>
            <a:r>
              <a:rPr lang="zh-CN" altLang="en-US" sz="1100" dirty="0">
                <a:solidFill>
                  <a:schemeClr val="bg1"/>
                </a:solidFill>
              </a:rPr>
              <a:t>管道</a:t>
            </a:r>
            <a:endParaRPr lang="en-US" sz="1100" dirty="0">
              <a:solidFill>
                <a:schemeClr val="bg1"/>
              </a:solidFill>
            </a:endParaRPr>
          </a:p>
        </p:txBody>
      </p:sp>
      <p:sp>
        <p:nvSpPr>
          <p:cNvPr id="93" name="TextBox 92"/>
          <p:cNvSpPr txBox="1"/>
          <p:nvPr/>
        </p:nvSpPr>
        <p:spPr>
          <a:xfrm>
            <a:off x="1816302" y="4795007"/>
            <a:ext cx="1968917" cy="276999"/>
          </a:xfrm>
          <a:prstGeom prst="rect">
            <a:avLst/>
          </a:prstGeom>
          <a:ln w="28575">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1200" dirty="0">
                <a:solidFill>
                  <a:schemeClr val="bg1"/>
                </a:solidFill>
              </a:rPr>
              <a:t> </a:t>
            </a:r>
            <a:r>
              <a:rPr lang="en-US" altLang="zh-CN" sz="1200" dirty="0">
                <a:solidFill>
                  <a:schemeClr val="bg1"/>
                </a:solidFill>
              </a:rPr>
              <a:t>FPGA </a:t>
            </a:r>
            <a:r>
              <a:rPr lang="zh-CN" altLang="en-US" sz="1200" dirty="0">
                <a:solidFill>
                  <a:schemeClr val="bg1"/>
                </a:solidFill>
              </a:rPr>
              <a:t>上的 </a:t>
            </a:r>
            <a:r>
              <a:rPr lang="en-US" altLang="zh-CN" sz="1200" dirty="0">
                <a:solidFill>
                  <a:schemeClr val="bg1"/>
                </a:solidFill>
              </a:rPr>
              <a:t>HLS </a:t>
            </a:r>
            <a:r>
              <a:rPr lang="zh-CN" altLang="en-US" sz="1200" dirty="0">
                <a:solidFill>
                  <a:schemeClr val="bg1"/>
                </a:solidFill>
              </a:rPr>
              <a:t>运行库</a:t>
            </a:r>
            <a:endParaRPr lang="en-US" sz="1200" dirty="0">
              <a:solidFill>
                <a:schemeClr val="bg1"/>
              </a:solidFill>
            </a:endParaRPr>
          </a:p>
        </p:txBody>
      </p:sp>
      <p:sp>
        <p:nvSpPr>
          <p:cNvPr id="94" name="Rounded Rectangle 93"/>
          <p:cNvSpPr/>
          <p:nvPr/>
        </p:nvSpPr>
        <p:spPr>
          <a:xfrm>
            <a:off x="6887893" y="2257607"/>
            <a:ext cx="1065401" cy="628409"/>
          </a:xfrm>
          <a:prstGeom prst="roundRect">
            <a:avLst/>
          </a:prstGeom>
          <a:solidFill>
            <a:srgbClr val="006EB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tx1"/>
              </a:solidFill>
            </a:endParaRPr>
          </a:p>
        </p:txBody>
      </p:sp>
      <p:sp>
        <p:nvSpPr>
          <p:cNvPr id="95" name="TextBox 94"/>
          <p:cNvSpPr txBox="1"/>
          <p:nvPr/>
        </p:nvSpPr>
        <p:spPr>
          <a:xfrm>
            <a:off x="6841753" y="2269373"/>
            <a:ext cx="1157680" cy="646331"/>
          </a:xfrm>
          <a:prstGeom prst="rect">
            <a:avLst/>
          </a:prstGeom>
          <a:noFill/>
        </p:spPr>
        <p:txBody>
          <a:bodyPr wrap="square" rtlCol="0">
            <a:spAutoFit/>
          </a:bodyPr>
          <a:lstStyle/>
          <a:p>
            <a:pPr algn="ctr"/>
            <a:r>
              <a:rPr lang="en-US" dirty="0" err="1">
                <a:solidFill>
                  <a:schemeClr val="bg1"/>
                </a:solidFill>
              </a:rPr>
              <a:t>ClickNP</a:t>
            </a:r>
            <a:r>
              <a:rPr lang="en-US" dirty="0">
                <a:solidFill>
                  <a:schemeClr val="bg1"/>
                </a:solidFill>
              </a:rPr>
              <a:t> </a:t>
            </a:r>
            <a:r>
              <a:rPr lang="zh-CN" altLang="en-US" dirty="0">
                <a:solidFill>
                  <a:schemeClr val="bg1"/>
                </a:solidFill>
              </a:rPr>
              <a:t>脚本</a:t>
            </a:r>
            <a:endParaRPr lang="en-US" dirty="0">
              <a:solidFill>
                <a:schemeClr val="bg1"/>
              </a:solidFill>
            </a:endParaRPr>
          </a:p>
        </p:txBody>
      </p:sp>
      <p:cxnSp>
        <p:nvCxnSpPr>
          <p:cNvPr id="97" name="Straight Arrow Connector 96"/>
          <p:cNvCxnSpPr>
            <a:cxnSpLocks/>
            <a:stCxn id="80" idx="2"/>
          </p:cNvCxnSpPr>
          <p:nvPr/>
        </p:nvCxnSpPr>
        <p:spPr>
          <a:xfrm flipH="1">
            <a:off x="6194974" y="3603384"/>
            <a:ext cx="765944" cy="437924"/>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244038" y="3522566"/>
            <a:ext cx="1999564" cy="544765"/>
          </a:xfrm>
          <a:prstGeom prst="rect">
            <a:avLst/>
          </a:prstGeom>
          <a:noFill/>
        </p:spPr>
        <p:txBody>
          <a:bodyPr wrap="square" lIns="182880" tIns="146304" rIns="182880" bIns="146304" rtlCol="0">
            <a:spAutoFit/>
          </a:bodyPr>
          <a:lstStyle/>
          <a:p>
            <a:pPr algn="r">
              <a:lnSpc>
                <a:spcPct val="90000"/>
              </a:lnSpc>
              <a:spcAft>
                <a:spcPts val="600"/>
              </a:spcAft>
            </a:pPr>
            <a:r>
              <a:rPr lang="zh-CN" altLang="en-US" dirty="0">
                <a:gradFill>
                  <a:gsLst>
                    <a:gs pos="2917">
                      <a:schemeClr val="tx1"/>
                    </a:gs>
                    <a:gs pos="30000">
                      <a:schemeClr val="tx1"/>
                    </a:gs>
                  </a:gsLst>
                  <a:lin ang="5400000" scaled="0"/>
                </a:gradFill>
              </a:rPr>
              <a:t>中间 </a:t>
            </a:r>
            <a:r>
              <a:rPr lang="en-US" altLang="zh-CN" dirty="0">
                <a:gradFill>
                  <a:gsLst>
                    <a:gs pos="2917">
                      <a:schemeClr val="tx1"/>
                    </a:gs>
                    <a:gs pos="30000">
                      <a:schemeClr val="tx1"/>
                    </a:gs>
                  </a:gsLst>
                  <a:lin ang="5400000" scaled="0"/>
                </a:gradFill>
              </a:rPr>
              <a:t>C </a:t>
            </a:r>
            <a:r>
              <a:rPr lang="zh-CN" altLang="en-US" dirty="0">
                <a:gradFill>
                  <a:gsLst>
                    <a:gs pos="2917">
                      <a:schemeClr val="tx1"/>
                    </a:gs>
                    <a:gs pos="30000">
                      <a:schemeClr val="tx1"/>
                    </a:gs>
                  </a:gsLst>
                  <a:lin ang="5400000" scaled="0"/>
                </a:gradFill>
              </a:rPr>
              <a:t>代码</a:t>
            </a:r>
            <a:endParaRPr lang="en-US" dirty="0">
              <a:gradFill>
                <a:gsLst>
                  <a:gs pos="2917">
                    <a:schemeClr val="tx1"/>
                  </a:gs>
                  <a:gs pos="30000">
                    <a:schemeClr val="tx1"/>
                  </a:gs>
                </a:gsLst>
                <a:lin ang="5400000" scaled="0"/>
              </a:gradFill>
            </a:endParaRPr>
          </a:p>
        </p:txBody>
      </p:sp>
      <p:sp>
        <p:nvSpPr>
          <p:cNvPr id="51" name="文本框 50"/>
          <p:cNvSpPr txBox="1"/>
          <p:nvPr/>
        </p:nvSpPr>
        <p:spPr>
          <a:xfrm>
            <a:off x="7039682" y="4630981"/>
            <a:ext cx="1080937" cy="544765"/>
          </a:xfrm>
          <a:prstGeom prst="rect">
            <a:avLst/>
          </a:prstGeom>
          <a:noFill/>
        </p:spPr>
        <p:txBody>
          <a:bodyPr wrap="none" lIns="182880" tIns="146304" rIns="182880" bIns="146304" rtlCol="0">
            <a:spAutoFit/>
          </a:bodyPr>
          <a:lstStyle/>
          <a:p>
            <a:pPr>
              <a:lnSpc>
                <a:spcPct val="90000"/>
              </a:lnSpc>
              <a:spcAft>
                <a:spcPts val="600"/>
              </a:spcAft>
            </a:pPr>
            <a:r>
              <a:rPr lang="en-US" altLang="zh-CN" dirty="0">
                <a:gradFill>
                  <a:gsLst>
                    <a:gs pos="2917">
                      <a:schemeClr val="tx1"/>
                    </a:gs>
                    <a:gs pos="30000">
                      <a:schemeClr val="tx1"/>
                    </a:gs>
                  </a:gsLst>
                  <a:lin ang="5400000" scaled="0"/>
                </a:gradFill>
              </a:rPr>
              <a:t>Verilog</a:t>
            </a:r>
            <a:endParaRPr lang="en-US" dirty="0">
              <a:gradFill>
                <a:gsLst>
                  <a:gs pos="2917">
                    <a:schemeClr val="tx1"/>
                  </a:gs>
                  <a:gs pos="30000">
                    <a:schemeClr val="tx1"/>
                  </a:gs>
                </a:gsLst>
                <a:lin ang="5400000" scaled="0"/>
              </a:gradFill>
            </a:endParaRPr>
          </a:p>
        </p:txBody>
      </p:sp>
      <p:sp>
        <p:nvSpPr>
          <p:cNvPr id="50" name="Rectangle 49">
            <a:extLst>
              <a:ext uri="{FF2B5EF4-FFF2-40B4-BE49-F238E27FC236}">
                <a16:creationId xmlns:a16="http://schemas.microsoft.com/office/drawing/2014/main" id="{5A7BDA0D-B0DB-48E7-8B1D-14BE834AD49D}"/>
              </a:ext>
            </a:extLst>
          </p:cNvPr>
          <p:cNvSpPr/>
          <p:nvPr/>
        </p:nvSpPr>
        <p:spPr>
          <a:xfrm>
            <a:off x="5617395" y="4041308"/>
            <a:ext cx="1155158" cy="650342"/>
          </a:xfrm>
          <a:prstGeom prst="rect">
            <a:avLst/>
          </a:prstGeom>
          <a:solidFill>
            <a:srgbClr val="C0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C </a:t>
            </a:r>
            <a:r>
              <a:rPr lang="zh-CN" altLang="en-US" dirty="0">
                <a:solidFill>
                  <a:schemeClr val="bg1"/>
                </a:solidFill>
              </a:rPr>
              <a:t>编译器</a:t>
            </a:r>
            <a:endParaRPr lang="en-US" dirty="0">
              <a:solidFill>
                <a:schemeClr val="bg1"/>
              </a:solidFill>
            </a:endParaRPr>
          </a:p>
        </p:txBody>
      </p:sp>
      <p:sp>
        <p:nvSpPr>
          <p:cNvPr id="52" name="Rectangle 51">
            <a:extLst>
              <a:ext uri="{FF2B5EF4-FFF2-40B4-BE49-F238E27FC236}">
                <a16:creationId xmlns:a16="http://schemas.microsoft.com/office/drawing/2014/main" id="{4ADD068B-A764-4DFD-928F-9EF7E679599A}"/>
              </a:ext>
            </a:extLst>
          </p:cNvPr>
          <p:cNvSpPr/>
          <p:nvPr/>
        </p:nvSpPr>
        <p:spPr>
          <a:xfrm>
            <a:off x="7046018" y="4036997"/>
            <a:ext cx="1155158" cy="650342"/>
          </a:xfrm>
          <a:prstGeom prst="rect">
            <a:avLst/>
          </a:prstGeom>
          <a:solidFill>
            <a:srgbClr val="C0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solidFill>
                  <a:schemeClr val="bg1"/>
                </a:solidFill>
              </a:rPr>
              <a:t>HLS </a:t>
            </a:r>
            <a:r>
              <a:rPr lang="zh-CN" altLang="en-US" dirty="0">
                <a:solidFill>
                  <a:schemeClr val="bg1"/>
                </a:solidFill>
              </a:rPr>
              <a:t>工具</a:t>
            </a:r>
            <a:endParaRPr lang="en-US" dirty="0">
              <a:solidFill>
                <a:schemeClr val="bg1"/>
              </a:solidFill>
            </a:endParaRPr>
          </a:p>
        </p:txBody>
      </p:sp>
    </p:spTree>
    <p:extLst>
      <p:ext uri="{BB962C8B-B14F-4D97-AF65-F5344CB8AC3E}">
        <p14:creationId xmlns:p14="http://schemas.microsoft.com/office/powerpoint/2010/main" val="333574147"/>
      </p:ext>
    </p:extLst>
  </p:cSld>
  <p:clrMapOvr>
    <a:masterClrMapping/>
  </p:clrMapOvr>
  <p:transition advTm="10745">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优化：利用 </a:t>
            </a:r>
            <a:r>
              <a:rPr lang="en-US" altLang="zh-CN" dirty="0"/>
              <a:t>FPGA </a:t>
            </a:r>
            <a:r>
              <a:rPr lang="zh-CN" altLang="en-US" dirty="0"/>
              <a:t>并行性</a:t>
            </a:r>
            <a:endParaRPr lang="en-US" dirty="0"/>
          </a:p>
        </p:txBody>
      </p:sp>
      <p:sp>
        <p:nvSpPr>
          <p:cNvPr id="3" name="Text Placeholder 2"/>
          <p:cNvSpPr>
            <a:spLocks noGrp="1"/>
          </p:cNvSpPr>
          <p:nvPr>
            <p:ph type="body" sz="quarter" idx="10"/>
          </p:nvPr>
        </p:nvSpPr>
        <p:spPr>
          <a:xfrm>
            <a:off x="274638" y="1212851"/>
            <a:ext cx="8777288" cy="5355312"/>
          </a:xfrm>
        </p:spPr>
        <p:txBody>
          <a:bodyPr/>
          <a:lstStyle/>
          <a:p>
            <a:r>
              <a:rPr lang="zh-CN" altLang="en-US" dirty="0"/>
              <a:t>组件间并行</a:t>
            </a:r>
            <a:endParaRPr lang="en-US" dirty="0"/>
          </a:p>
          <a:p>
            <a:pPr lvl="1"/>
            <a:r>
              <a:rPr lang="zh-CN" altLang="en-US" sz="2400" dirty="0">
                <a:gradFill>
                  <a:gsLst>
                    <a:gs pos="2917">
                      <a:schemeClr val="tx1"/>
                    </a:gs>
                    <a:gs pos="30000">
                      <a:schemeClr val="tx1"/>
                    </a:gs>
                  </a:gsLst>
                  <a:lin ang="5400000" scaled="0"/>
                </a:gradFill>
              </a:rPr>
              <a:t>流水线并行</a:t>
            </a:r>
            <a:endParaRPr lang="en-US" altLang="zh-CN" sz="2400" dirty="0">
              <a:gradFill>
                <a:gsLst>
                  <a:gs pos="2917">
                    <a:schemeClr val="tx1"/>
                  </a:gs>
                  <a:gs pos="30000">
                    <a:schemeClr val="tx1"/>
                  </a:gs>
                </a:gsLst>
                <a:lin ang="5400000" scaled="0"/>
              </a:gradFill>
            </a:endParaRPr>
          </a:p>
          <a:p>
            <a:pPr lvl="1"/>
            <a:r>
              <a:rPr lang="zh-CN" altLang="en-US" sz="2400" dirty="0">
                <a:gradFill>
                  <a:gsLst>
                    <a:gs pos="2917">
                      <a:schemeClr val="tx1"/>
                    </a:gs>
                    <a:gs pos="30000">
                      <a:schemeClr val="tx1"/>
                    </a:gs>
                  </a:gsLst>
                  <a:lin ang="5400000" scaled="0"/>
                </a:gradFill>
              </a:rPr>
              <a:t>数据并行</a:t>
            </a:r>
            <a:endParaRPr lang="en-US" sz="2400" dirty="0">
              <a:gradFill>
                <a:gsLst>
                  <a:gs pos="2917">
                    <a:schemeClr val="tx1"/>
                  </a:gs>
                  <a:gs pos="30000">
                    <a:schemeClr val="tx1"/>
                  </a:gs>
                </a:gsLst>
                <a:lin ang="5400000" scaled="0"/>
              </a:gradFill>
            </a:endParaRPr>
          </a:p>
          <a:p>
            <a:r>
              <a:rPr lang="zh-CN" altLang="en-US" dirty="0"/>
              <a:t>组件内并行</a:t>
            </a:r>
            <a:endParaRPr lang="en-US" altLang="zh-CN" dirty="0"/>
          </a:p>
          <a:p>
            <a:pPr lvl="1"/>
            <a:r>
              <a:rPr lang="zh-CN" altLang="en-US" sz="2400" b="1" dirty="0">
                <a:gradFill>
                  <a:gsLst>
                    <a:gs pos="2917">
                      <a:schemeClr val="tx1"/>
                    </a:gs>
                    <a:gs pos="30000">
                      <a:schemeClr val="tx1"/>
                    </a:gs>
                  </a:gsLst>
                  <a:lin ang="5400000" scaled="0"/>
                </a:gradFill>
              </a:rPr>
              <a:t>原则</a:t>
            </a:r>
            <a:r>
              <a:rPr lang="en-US" altLang="zh-CN" sz="2400" b="1" dirty="0">
                <a:gradFill>
                  <a:gsLst>
                    <a:gs pos="2917">
                      <a:schemeClr val="tx1"/>
                    </a:gs>
                    <a:gs pos="30000">
                      <a:schemeClr val="tx1"/>
                    </a:gs>
                  </a:gsLst>
                  <a:lin ang="5400000" scaled="0"/>
                </a:gradFill>
              </a:rPr>
              <a:t>1</a:t>
            </a:r>
            <a:r>
              <a:rPr lang="en-US" sz="2400" b="1" dirty="0">
                <a:gradFill>
                  <a:gsLst>
                    <a:gs pos="2917">
                      <a:schemeClr val="tx1"/>
                    </a:gs>
                    <a:gs pos="30000">
                      <a:schemeClr val="tx1"/>
                    </a:gs>
                  </a:gsLst>
                  <a:lin ang="5400000" scaled="0"/>
                </a:gradFill>
              </a:rPr>
              <a:t>: </a:t>
            </a:r>
            <a:r>
              <a:rPr lang="zh-CN" altLang="en-US" sz="2400" b="1" dirty="0">
                <a:gradFill>
                  <a:gsLst>
                    <a:gs pos="2917">
                      <a:schemeClr val="tx1"/>
                    </a:gs>
                    <a:gs pos="30000">
                      <a:schemeClr val="tx1"/>
                    </a:gs>
                  </a:gsLst>
                  <a:lin ang="5400000" scaled="0"/>
                </a:gradFill>
              </a:rPr>
              <a:t>最小化内存依赖</a:t>
            </a:r>
            <a:endParaRPr lang="en-US" sz="2400" b="1" dirty="0">
              <a:gradFill>
                <a:gsLst>
                  <a:gs pos="2917">
                    <a:schemeClr val="tx1"/>
                  </a:gs>
                  <a:gs pos="30000">
                    <a:schemeClr val="tx1"/>
                  </a:gs>
                </a:gsLst>
                <a:lin ang="5400000" scaled="0"/>
              </a:gradFill>
            </a:endParaRPr>
          </a:p>
          <a:p>
            <a:pPr lvl="1"/>
            <a:r>
              <a:rPr lang="en-US" sz="2400" dirty="0">
                <a:gradFill>
                  <a:gsLst>
                    <a:gs pos="2917">
                      <a:schemeClr val="tx1"/>
                    </a:gs>
                    <a:gs pos="30000">
                      <a:schemeClr val="tx1"/>
                    </a:gs>
                  </a:gsLst>
                  <a:lin ang="5400000" scaled="0"/>
                </a:gradFill>
              </a:rPr>
              <a:t>	</a:t>
            </a:r>
            <a:r>
              <a:rPr lang="zh-CN" altLang="en-US" sz="2400" dirty="0">
                <a:gradFill>
                  <a:gsLst>
                    <a:gs pos="2917">
                      <a:schemeClr val="tx1"/>
                    </a:gs>
                    <a:gs pos="30000">
                      <a:schemeClr val="tx1"/>
                    </a:gs>
                  </a:gsLst>
                  <a:lin ang="5400000" scaled="0"/>
                </a:gradFill>
              </a:rPr>
              <a:t>使用寄存器取代片上内存</a:t>
            </a:r>
            <a:endParaRPr lang="en-US" sz="2400" dirty="0">
              <a:gradFill>
                <a:gsLst>
                  <a:gs pos="2917">
                    <a:schemeClr val="tx1"/>
                  </a:gs>
                  <a:gs pos="30000">
                    <a:schemeClr val="tx1"/>
                  </a:gs>
                </a:gsLst>
                <a:lin ang="5400000" scaled="0"/>
              </a:gradFill>
            </a:endParaRPr>
          </a:p>
          <a:p>
            <a:pPr lvl="1"/>
            <a:r>
              <a:rPr lang="en-US" sz="2400" dirty="0">
                <a:gradFill>
                  <a:gsLst>
                    <a:gs pos="2917">
                      <a:schemeClr val="tx1"/>
                    </a:gs>
                    <a:gs pos="30000">
                      <a:schemeClr val="tx1"/>
                    </a:gs>
                  </a:gsLst>
                  <a:lin ang="5400000" scaled="0"/>
                </a:gradFill>
              </a:rPr>
              <a:t>	</a:t>
            </a:r>
            <a:r>
              <a:rPr lang="zh-CN" altLang="en-US" sz="2400" dirty="0">
                <a:gradFill>
                  <a:gsLst>
                    <a:gs pos="2917">
                      <a:schemeClr val="tx1"/>
                    </a:gs>
                    <a:gs pos="30000">
                      <a:schemeClr val="tx1"/>
                    </a:gs>
                  </a:gsLst>
                  <a:lin ang="5400000" scaled="0"/>
                </a:gradFill>
              </a:rPr>
              <a:t>延迟写入内存</a:t>
            </a:r>
            <a:endParaRPr lang="en-US" sz="2400" dirty="0">
              <a:gradFill>
                <a:gsLst>
                  <a:gs pos="2917">
                    <a:schemeClr val="tx1"/>
                  </a:gs>
                  <a:gs pos="30000">
                    <a:schemeClr val="tx1"/>
                  </a:gs>
                </a:gsLst>
                <a:lin ang="5400000" scaled="0"/>
              </a:gradFill>
            </a:endParaRPr>
          </a:p>
          <a:p>
            <a:pPr lvl="1"/>
            <a:r>
              <a:rPr lang="en-US" sz="2400" dirty="0">
                <a:gradFill>
                  <a:gsLst>
                    <a:gs pos="2917">
                      <a:schemeClr val="tx1"/>
                    </a:gs>
                    <a:gs pos="30000">
                      <a:schemeClr val="tx1"/>
                    </a:gs>
                  </a:gsLst>
                  <a:lin ang="5400000" scaled="0"/>
                </a:gradFill>
              </a:rPr>
              <a:t>	</a:t>
            </a:r>
            <a:r>
              <a:rPr lang="zh-CN" altLang="en-US" sz="2400" dirty="0">
                <a:gradFill>
                  <a:gsLst>
                    <a:gs pos="2917">
                      <a:schemeClr val="tx1"/>
                    </a:gs>
                    <a:gs pos="30000">
                      <a:schemeClr val="tx1"/>
                    </a:gs>
                  </a:gsLst>
                  <a:lin ang="5400000" scaled="0"/>
                </a:gradFill>
              </a:rPr>
              <a:t>内存分片</a:t>
            </a:r>
            <a:endParaRPr lang="en-US" sz="2400" dirty="0">
              <a:gradFill>
                <a:gsLst>
                  <a:gs pos="2917">
                    <a:schemeClr val="tx1"/>
                  </a:gs>
                  <a:gs pos="30000">
                    <a:schemeClr val="tx1"/>
                  </a:gs>
                </a:gsLst>
                <a:lin ang="5400000" scaled="0"/>
              </a:gradFill>
            </a:endParaRPr>
          </a:p>
          <a:p>
            <a:pPr lvl="1"/>
            <a:r>
              <a:rPr lang="zh-CN" altLang="en-US" sz="2400" b="1" dirty="0">
                <a:gradFill>
                  <a:gsLst>
                    <a:gs pos="2917">
                      <a:schemeClr val="tx1"/>
                    </a:gs>
                    <a:gs pos="30000">
                      <a:schemeClr val="tx1"/>
                    </a:gs>
                  </a:gsLst>
                  <a:lin ang="5400000" scaled="0"/>
                </a:gradFill>
              </a:rPr>
              <a:t>原则</a:t>
            </a:r>
            <a:r>
              <a:rPr lang="en-US" sz="2400" b="1" dirty="0">
                <a:gradFill>
                  <a:gsLst>
                    <a:gs pos="2917">
                      <a:schemeClr val="tx1"/>
                    </a:gs>
                    <a:gs pos="30000">
                      <a:schemeClr val="tx1"/>
                    </a:gs>
                  </a:gsLst>
                  <a:lin ang="5400000" scaled="0"/>
                </a:gradFill>
              </a:rPr>
              <a:t>2: </a:t>
            </a:r>
            <a:r>
              <a:rPr lang="zh-CN" altLang="en-US" sz="2400" b="1" dirty="0">
                <a:gradFill>
                  <a:gsLst>
                    <a:gs pos="2917">
                      <a:schemeClr val="tx1"/>
                    </a:gs>
                    <a:gs pos="30000">
                      <a:schemeClr val="tx1"/>
                    </a:gs>
                  </a:gsLst>
                  <a:lin ang="5400000" scaled="0"/>
                </a:gradFill>
              </a:rPr>
              <a:t>平衡流水线各级延迟</a:t>
            </a:r>
            <a:endParaRPr lang="en-US" sz="2400" b="1" dirty="0">
              <a:gradFill>
                <a:gsLst>
                  <a:gs pos="2917">
                    <a:schemeClr val="tx1"/>
                  </a:gs>
                  <a:gs pos="30000">
                    <a:schemeClr val="tx1"/>
                  </a:gs>
                </a:gsLst>
                <a:lin ang="5400000" scaled="0"/>
              </a:gradFill>
            </a:endParaRPr>
          </a:p>
          <a:p>
            <a:pPr lvl="1"/>
            <a:r>
              <a:rPr lang="en-US" sz="2400" dirty="0">
                <a:gradFill>
                  <a:gsLst>
                    <a:gs pos="2917">
                      <a:schemeClr val="tx1"/>
                    </a:gs>
                    <a:gs pos="30000">
                      <a:schemeClr val="tx1"/>
                    </a:gs>
                  </a:gsLst>
                  <a:lin ang="5400000" scaled="0"/>
                </a:gradFill>
              </a:rPr>
              <a:t>	</a:t>
            </a:r>
            <a:r>
              <a:rPr lang="zh-CN" altLang="en-US" sz="2400" dirty="0">
                <a:gradFill>
                  <a:gsLst>
                    <a:gs pos="2917">
                      <a:schemeClr val="tx1"/>
                    </a:gs>
                    <a:gs pos="30000">
                      <a:schemeClr val="tx1"/>
                    </a:gs>
                  </a:gsLst>
                  <a:lin ang="5400000" scaled="0"/>
                </a:gradFill>
              </a:rPr>
              <a:t>循环展开</a:t>
            </a:r>
            <a:endParaRPr lang="en-US" sz="2400" dirty="0">
              <a:gradFill>
                <a:gsLst>
                  <a:gs pos="2917">
                    <a:schemeClr val="tx1"/>
                  </a:gs>
                  <a:gs pos="30000">
                    <a:schemeClr val="tx1"/>
                  </a:gs>
                </a:gsLst>
                <a:lin ang="5400000" scaled="0"/>
              </a:gradFill>
            </a:endParaRPr>
          </a:p>
          <a:p>
            <a:pPr lvl="1"/>
            <a:r>
              <a:rPr lang="en-US" sz="2400" dirty="0">
                <a:gradFill>
                  <a:gsLst>
                    <a:gs pos="2917">
                      <a:schemeClr val="tx1"/>
                    </a:gs>
                    <a:gs pos="30000">
                      <a:schemeClr val="tx1"/>
                    </a:gs>
                  </a:gsLst>
                  <a:lin ang="5400000" scaled="0"/>
                </a:gradFill>
              </a:rPr>
              <a:t>	</a:t>
            </a:r>
            <a:r>
              <a:rPr lang="zh-CN" altLang="en-US" sz="2400" dirty="0">
                <a:gradFill>
                  <a:gsLst>
                    <a:gs pos="2917">
                      <a:schemeClr val="tx1"/>
                    </a:gs>
                    <a:gs pos="30000">
                      <a:schemeClr val="tx1"/>
                    </a:gs>
                  </a:gsLst>
                  <a:lin ang="5400000" scaled="0"/>
                </a:gradFill>
              </a:rPr>
              <a:t>把慢路径卸载到另一个组件异步执行</a:t>
            </a:r>
            <a:endParaRPr lang="en-US" sz="2400" dirty="0">
              <a:gradFill>
                <a:gsLst>
                  <a:gs pos="2917">
                    <a:schemeClr val="tx1"/>
                  </a:gs>
                  <a:gs pos="30000">
                    <a:schemeClr val="tx1"/>
                  </a:gs>
                </a:gsLst>
                <a:lin ang="5400000" scaled="0"/>
              </a:gradFill>
            </a:endParaRPr>
          </a:p>
          <a:p>
            <a:pPr lvl="1"/>
            <a:endParaRPr lang="en-US" sz="2400" dirty="0">
              <a:gradFill>
                <a:gsLst>
                  <a:gs pos="2917">
                    <a:schemeClr val="tx1"/>
                  </a:gs>
                  <a:gs pos="30000">
                    <a:schemeClr val="tx1"/>
                  </a:gs>
                </a:gsLst>
                <a:lin ang="5400000" scaled="0"/>
              </a:gradFill>
            </a:endParaRPr>
          </a:p>
        </p:txBody>
      </p:sp>
      <p:sp>
        <p:nvSpPr>
          <p:cNvPr id="4" name="Slide Number Placeholder 3"/>
          <p:cNvSpPr>
            <a:spLocks noGrp="1"/>
          </p:cNvSpPr>
          <p:nvPr>
            <p:ph type="sldNum" sz="quarter" idx="4294967295"/>
          </p:nvPr>
        </p:nvSpPr>
        <p:spPr/>
        <p:txBody>
          <a:bodyPr/>
          <a:lstStyle/>
          <a:p>
            <a:fld id="{368F0CB9-5443-48E8-ADD3-3F8A68C2523D}" type="slidenum">
              <a:rPr lang="en-US" smtClean="0"/>
              <a:t>68</a:t>
            </a:fld>
            <a:endParaRPr lang="en-US"/>
          </a:p>
        </p:txBody>
      </p:sp>
    </p:spTree>
    <p:extLst>
      <p:ext uri="{BB962C8B-B14F-4D97-AF65-F5344CB8AC3E}">
        <p14:creationId xmlns:p14="http://schemas.microsoft.com/office/powerpoint/2010/main" val="1393493675"/>
      </p:ext>
    </p:extLst>
  </p:cSld>
  <p:clrMapOvr>
    <a:masterClrMapping/>
  </p:clrMapOvr>
  <p:transition advTm="21304">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813245-26B8-4D70-932C-9D5E86C93903}"/>
              </a:ext>
            </a:extLst>
          </p:cNvPr>
          <p:cNvSpPr>
            <a:spLocks noGrp="1"/>
          </p:cNvSpPr>
          <p:nvPr>
            <p:ph type="title"/>
          </p:nvPr>
        </p:nvSpPr>
        <p:spPr/>
        <p:txBody>
          <a:bodyPr/>
          <a:lstStyle/>
          <a:p>
            <a:r>
              <a:rPr lang="en-US" dirty="0" err="1"/>
              <a:t>ClickNP</a:t>
            </a:r>
            <a:r>
              <a:rPr lang="en-US" dirty="0"/>
              <a:t> </a:t>
            </a:r>
            <a:r>
              <a:rPr lang="zh-CN" altLang="en-US" dirty="0"/>
              <a:t>开发效率与性能</a:t>
            </a:r>
            <a:endParaRPr lang="en-US" dirty="0"/>
          </a:p>
        </p:txBody>
      </p:sp>
      <p:graphicFrame>
        <p:nvGraphicFramePr>
          <p:cNvPr id="4" name="Table 3">
            <a:extLst>
              <a:ext uri="{FF2B5EF4-FFF2-40B4-BE49-F238E27FC236}">
                <a16:creationId xmlns:a16="http://schemas.microsoft.com/office/drawing/2014/main" id="{3C28CEA8-F33C-4A5C-9D13-F5CB92AAB77D}"/>
              </a:ext>
            </a:extLst>
          </p:cNvPr>
          <p:cNvGraphicFramePr>
            <a:graphicFrameLocks noGrp="1"/>
          </p:cNvGraphicFramePr>
          <p:nvPr>
            <p:extLst>
              <p:ext uri="{D42A27DB-BD31-4B8C-83A1-F6EECF244321}">
                <p14:modId xmlns:p14="http://schemas.microsoft.com/office/powerpoint/2010/main" val="1776126293"/>
              </p:ext>
            </p:extLst>
          </p:nvPr>
        </p:nvGraphicFramePr>
        <p:xfrm>
          <a:off x="274638" y="1744662"/>
          <a:ext cx="8382000" cy="2834640"/>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1199779279"/>
                    </a:ext>
                  </a:extLst>
                </a:gridCol>
                <a:gridCol w="1447800">
                  <a:extLst>
                    <a:ext uri="{9D8B030D-6E8A-4147-A177-3AD203B41FA5}">
                      <a16:colId xmlns:a16="http://schemas.microsoft.com/office/drawing/2014/main" val="3845366726"/>
                    </a:ext>
                  </a:extLst>
                </a:gridCol>
                <a:gridCol w="1676400">
                  <a:extLst>
                    <a:ext uri="{9D8B030D-6E8A-4147-A177-3AD203B41FA5}">
                      <a16:colId xmlns:a16="http://schemas.microsoft.com/office/drawing/2014/main" val="668612349"/>
                    </a:ext>
                  </a:extLst>
                </a:gridCol>
                <a:gridCol w="1676400">
                  <a:extLst>
                    <a:ext uri="{9D8B030D-6E8A-4147-A177-3AD203B41FA5}">
                      <a16:colId xmlns:a16="http://schemas.microsoft.com/office/drawing/2014/main" val="4130974382"/>
                    </a:ext>
                  </a:extLst>
                </a:gridCol>
                <a:gridCol w="1676400">
                  <a:extLst>
                    <a:ext uri="{9D8B030D-6E8A-4147-A177-3AD203B41FA5}">
                      <a16:colId xmlns:a16="http://schemas.microsoft.com/office/drawing/2014/main" val="1064448093"/>
                    </a:ext>
                  </a:extLst>
                </a:gridCol>
              </a:tblGrid>
              <a:tr h="576091">
                <a:tc>
                  <a:txBody>
                    <a:bodyPr/>
                    <a:lstStyle/>
                    <a:p>
                      <a:r>
                        <a:rPr lang="zh-CN" altLang="en-US" sz="1800" dirty="0"/>
                        <a:t>网络应用</a:t>
                      </a:r>
                      <a:endParaRPr lang="en-US" sz="1800" dirty="0"/>
                    </a:p>
                  </a:txBody>
                  <a:tcPr/>
                </a:tc>
                <a:tc>
                  <a:txBody>
                    <a:bodyPr/>
                    <a:lstStyle/>
                    <a:p>
                      <a:r>
                        <a:rPr lang="zh-CN" altLang="en-US" sz="1800" dirty="0"/>
                        <a:t>代码行数</a:t>
                      </a:r>
                      <a:endParaRPr lang="en-US" sz="1800" dirty="0"/>
                    </a:p>
                  </a:txBody>
                  <a:tcPr/>
                </a:tc>
                <a:tc>
                  <a:txBody>
                    <a:bodyPr/>
                    <a:lstStyle/>
                    <a:p>
                      <a:r>
                        <a:rPr lang="zh-CN" altLang="en-US" sz="1800" dirty="0"/>
                        <a:t>资源开销（占芯片面积比例）</a:t>
                      </a:r>
                      <a:endParaRPr lang="en-US" sz="1800" dirty="0"/>
                    </a:p>
                  </a:txBody>
                  <a:tcPr/>
                </a:tc>
                <a:tc>
                  <a:txBody>
                    <a:bodyPr/>
                    <a:lstStyle/>
                    <a:p>
                      <a:r>
                        <a:rPr lang="zh-CN" altLang="en-US" sz="1800" dirty="0"/>
                        <a:t>吞吐量（相比</a:t>
                      </a:r>
                      <a:r>
                        <a:rPr lang="en-US" altLang="zh-CN" sz="1800" dirty="0"/>
                        <a:t>CPU</a:t>
                      </a:r>
                      <a:r>
                        <a:rPr lang="zh-CN" altLang="en-US" sz="1800" dirty="0"/>
                        <a:t>软件）</a:t>
                      </a:r>
                      <a:endParaRPr lang="en-US" sz="1800" dirty="0"/>
                    </a:p>
                  </a:txBody>
                  <a:tcPr/>
                </a:tc>
                <a:tc>
                  <a:txBody>
                    <a:bodyPr/>
                    <a:lstStyle/>
                    <a:p>
                      <a:r>
                        <a:rPr lang="zh-CN" altLang="en-US" sz="1800" dirty="0"/>
                        <a:t>平均延迟（相比</a:t>
                      </a:r>
                      <a:r>
                        <a:rPr lang="en-US" altLang="zh-CN" sz="1800" dirty="0"/>
                        <a:t>CPU</a:t>
                      </a:r>
                      <a:r>
                        <a:rPr lang="zh-CN" altLang="en-US" sz="1800" dirty="0"/>
                        <a:t>软件）</a:t>
                      </a:r>
                      <a:endParaRPr lang="en-US" sz="1800" dirty="0"/>
                    </a:p>
                  </a:txBody>
                  <a:tcPr/>
                </a:tc>
                <a:extLst>
                  <a:ext uri="{0D108BD9-81ED-4DB2-BD59-A6C34878D82A}">
                    <a16:rowId xmlns:a16="http://schemas.microsoft.com/office/drawing/2014/main" val="3933131761"/>
                  </a:ext>
                </a:extLst>
              </a:tr>
              <a:tr h="325288">
                <a:tc>
                  <a:txBody>
                    <a:bodyPr/>
                    <a:lstStyle/>
                    <a:p>
                      <a:r>
                        <a:rPr lang="zh-CN" altLang="en-US" sz="1800" dirty="0"/>
                        <a:t>数据包生成器</a:t>
                      </a:r>
                      <a:endParaRPr lang="en-US" sz="1800" dirty="0"/>
                    </a:p>
                  </a:txBody>
                  <a:tcPr/>
                </a:tc>
                <a:tc>
                  <a:txBody>
                    <a:bodyPr/>
                    <a:lstStyle/>
                    <a:p>
                      <a:r>
                        <a:rPr lang="en-US" altLang="zh-CN" sz="1800" dirty="0"/>
                        <a:t>665</a:t>
                      </a:r>
                      <a:endParaRPr lang="en-US" sz="1800" dirty="0"/>
                    </a:p>
                  </a:txBody>
                  <a:tcPr/>
                </a:tc>
                <a:tc>
                  <a:txBody>
                    <a:bodyPr/>
                    <a:lstStyle/>
                    <a:p>
                      <a:r>
                        <a:rPr lang="en-US" altLang="zh-CN" sz="1800" dirty="0"/>
                        <a:t>16%</a:t>
                      </a:r>
                      <a:endParaRPr lang="en-US" sz="1800" dirty="0"/>
                    </a:p>
                  </a:txBody>
                  <a:tcPr/>
                </a:tc>
                <a:tc>
                  <a:txBody>
                    <a:bodyPr/>
                    <a:lstStyle/>
                    <a:p>
                      <a:r>
                        <a:rPr lang="en-US" altLang="zh-CN" sz="1800" dirty="0"/>
                        <a:t>18x</a:t>
                      </a:r>
                      <a:endParaRPr lang="en-US" sz="1800" dirty="0"/>
                    </a:p>
                  </a:txBody>
                  <a:tcPr/>
                </a:tc>
                <a:tc>
                  <a:txBody>
                    <a:bodyPr/>
                    <a:lstStyle/>
                    <a:p>
                      <a:r>
                        <a:rPr lang="en-US" altLang="zh-CN" sz="1800" dirty="0"/>
                        <a:t>25x</a:t>
                      </a:r>
                      <a:endParaRPr lang="en-US" sz="1800" dirty="0"/>
                    </a:p>
                  </a:txBody>
                  <a:tcPr/>
                </a:tc>
                <a:extLst>
                  <a:ext uri="{0D108BD9-81ED-4DB2-BD59-A6C34878D82A}">
                    <a16:rowId xmlns:a16="http://schemas.microsoft.com/office/drawing/2014/main" val="772617614"/>
                  </a:ext>
                </a:extLst>
              </a:tr>
              <a:tr h="325288">
                <a:tc>
                  <a:txBody>
                    <a:bodyPr/>
                    <a:lstStyle/>
                    <a:p>
                      <a:r>
                        <a:rPr lang="zh-CN" altLang="en-US" sz="1800" dirty="0"/>
                        <a:t>抓包工具</a:t>
                      </a:r>
                      <a:endParaRPr lang="en-US" sz="1800" dirty="0"/>
                    </a:p>
                  </a:txBody>
                  <a:tcPr/>
                </a:tc>
                <a:tc>
                  <a:txBody>
                    <a:bodyPr/>
                    <a:lstStyle/>
                    <a:p>
                      <a:r>
                        <a:rPr lang="en-US" altLang="zh-CN" sz="1800" dirty="0"/>
                        <a:t>250</a:t>
                      </a:r>
                      <a:endParaRPr lang="en-US" sz="1800" dirty="0"/>
                    </a:p>
                  </a:txBody>
                  <a:tcPr/>
                </a:tc>
                <a:tc>
                  <a:txBody>
                    <a:bodyPr/>
                    <a:lstStyle/>
                    <a:p>
                      <a:r>
                        <a:rPr lang="en-US" altLang="zh-CN" sz="1800" dirty="0"/>
                        <a:t>8%</a:t>
                      </a:r>
                      <a:endParaRPr lang="en-US" sz="1800" dirty="0"/>
                    </a:p>
                  </a:txBody>
                  <a:tcPr/>
                </a:tc>
                <a:tc>
                  <a:txBody>
                    <a:bodyPr/>
                    <a:lstStyle/>
                    <a:p>
                      <a:r>
                        <a:rPr lang="en-US" altLang="zh-CN" sz="1800" dirty="0"/>
                        <a:t>17x</a:t>
                      </a:r>
                      <a:endParaRPr lang="en-US" sz="1800" dirty="0"/>
                    </a:p>
                  </a:txBody>
                  <a:tcPr/>
                </a:tc>
                <a:tc>
                  <a:txBody>
                    <a:bodyPr/>
                    <a:lstStyle/>
                    <a:p>
                      <a:r>
                        <a:rPr lang="en-US" altLang="zh-CN" sz="1800" dirty="0"/>
                        <a:t>18x</a:t>
                      </a:r>
                      <a:endParaRPr lang="en-US" sz="1800" dirty="0"/>
                    </a:p>
                  </a:txBody>
                  <a:tcPr/>
                </a:tc>
                <a:extLst>
                  <a:ext uri="{0D108BD9-81ED-4DB2-BD59-A6C34878D82A}">
                    <a16:rowId xmlns:a16="http://schemas.microsoft.com/office/drawing/2014/main" val="234236149"/>
                  </a:ext>
                </a:extLst>
              </a:tr>
              <a:tr h="325288">
                <a:tc>
                  <a:txBody>
                    <a:bodyPr/>
                    <a:lstStyle/>
                    <a:p>
                      <a:r>
                        <a:rPr lang="zh-CN" altLang="en-US" sz="1800" dirty="0"/>
                        <a:t>防火墙</a:t>
                      </a:r>
                      <a:endParaRPr lang="en-US" sz="1800" dirty="0"/>
                    </a:p>
                  </a:txBody>
                  <a:tcPr/>
                </a:tc>
                <a:tc>
                  <a:txBody>
                    <a:bodyPr/>
                    <a:lstStyle/>
                    <a:p>
                      <a:r>
                        <a:rPr lang="en-US" altLang="zh-CN" sz="1800" dirty="0"/>
                        <a:t>538</a:t>
                      </a:r>
                      <a:endParaRPr lang="en-US" sz="1800" dirty="0"/>
                    </a:p>
                  </a:txBody>
                  <a:tcPr/>
                </a:tc>
                <a:tc>
                  <a:txBody>
                    <a:bodyPr/>
                    <a:lstStyle/>
                    <a:p>
                      <a:r>
                        <a:rPr lang="en-US" altLang="zh-CN" sz="1800" dirty="0"/>
                        <a:t>32%</a:t>
                      </a:r>
                      <a:endParaRPr lang="en-US" sz="1800" dirty="0"/>
                    </a:p>
                  </a:txBody>
                  <a:tcPr/>
                </a:tc>
                <a:tc>
                  <a:txBody>
                    <a:bodyPr/>
                    <a:lstStyle/>
                    <a:p>
                      <a:r>
                        <a:rPr lang="en-US" altLang="zh-CN" sz="1800" dirty="0"/>
                        <a:t>22x</a:t>
                      </a:r>
                      <a:endParaRPr lang="en-US" sz="1800" dirty="0"/>
                    </a:p>
                  </a:txBody>
                  <a:tcPr/>
                </a:tc>
                <a:tc>
                  <a:txBody>
                    <a:bodyPr/>
                    <a:lstStyle/>
                    <a:p>
                      <a:r>
                        <a:rPr lang="en-US" altLang="zh-CN" sz="1800" dirty="0"/>
                        <a:t>40x</a:t>
                      </a:r>
                      <a:endParaRPr lang="en-US" sz="1800" dirty="0"/>
                    </a:p>
                  </a:txBody>
                  <a:tcPr/>
                </a:tc>
                <a:extLst>
                  <a:ext uri="{0D108BD9-81ED-4DB2-BD59-A6C34878D82A}">
                    <a16:rowId xmlns:a16="http://schemas.microsoft.com/office/drawing/2014/main" val="3719055456"/>
                  </a:ext>
                </a:extLst>
              </a:tr>
              <a:tr h="325288">
                <a:tc>
                  <a:txBody>
                    <a:bodyPr/>
                    <a:lstStyle/>
                    <a:p>
                      <a:r>
                        <a:rPr lang="en-US" altLang="zh-CN" sz="1800" dirty="0"/>
                        <a:t>IPSec </a:t>
                      </a:r>
                      <a:r>
                        <a:rPr lang="zh-CN" altLang="en-US" sz="1800" dirty="0"/>
                        <a:t>网关</a:t>
                      </a:r>
                      <a:endParaRPr lang="en-US" sz="1800" dirty="0"/>
                    </a:p>
                  </a:txBody>
                  <a:tcPr/>
                </a:tc>
                <a:tc>
                  <a:txBody>
                    <a:bodyPr/>
                    <a:lstStyle/>
                    <a:p>
                      <a:r>
                        <a:rPr lang="en-US" altLang="zh-CN" sz="1800" dirty="0"/>
                        <a:t>695</a:t>
                      </a:r>
                      <a:endParaRPr lang="en-US" sz="1800" dirty="0"/>
                    </a:p>
                  </a:txBody>
                  <a:tcPr/>
                </a:tc>
                <a:tc>
                  <a:txBody>
                    <a:bodyPr/>
                    <a:lstStyle/>
                    <a:p>
                      <a:r>
                        <a:rPr lang="en-US" altLang="zh-CN" sz="1800" dirty="0"/>
                        <a:t>35%</a:t>
                      </a:r>
                      <a:endParaRPr lang="en-US" sz="1800" dirty="0"/>
                    </a:p>
                  </a:txBody>
                  <a:tcPr/>
                </a:tc>
                <a:tc>
                  <a:txBody>
                    <a:bodyPr/>
                    <a:lstStyle/>
                    <a:p>
                      <a:r>
                        <a:rPr lang="en-US" altLang="zh-CN" sz="1800" dirty="0"/>
                        <a:t>60x</a:t>
                      </a:r>
                      <a:endParaRPr lang="en-US" sz="1800" dirty="0"/>
                    </a:p>
                  </a:txBody>
                  <a:tcPr/>
                </a:tc>
                <a:tc>
                  <a:txBody>
                    <a:bodyPr/>
                    <a:lstStyle/>
                    <a:p>
                      <a:r>
                        <a:rPr lang="en-US" altLang="zh-CN" sz="1800" dirty="0"/>
                        <a:t>3x</a:t>
                      </a:r>
                      <a:endParaRPr lang="en-US" sz="1800" dirty="0"/>
                    </a:p>
                  </a:txBody>
                  <a:tcPr/>
                </a:tc>
                <a:extLst>
                  <a:ext uri="{0D108BD9-81ED-4DB2-BD59-A6C34878D82A}">
                    <a16:rowId xmlns:a16="http://schemas.microsoft.com/office/drawing/2014/main" val="1434098502"/>
                  </a:ext>
                </a:extLst>
              </a:tr>
              <a:tr h="325288">
                <a:tc>
                  <a:txBody>
                    <a:bodyPr/>
                    <a:lstStyle/>
                    <a:p>
                      <a:r>
                        <a:rPr lang="zh-CN" altLang="en-US" sz="1800" dirty="0"/>
                        <a:t>负载均衡器</a:t>
                      </a:r>
                      <a:endParaRPr lang="en-US" sz="1800" dirty="0"/>
                    </a:p>
                  </a:txBody>
                  <a:tcPr/>
                </a:tc>
                <a:tc>
                  <a:txBody>
                    <a:bodyPr/>
                    <a:lstStyle/>
                    <a:p>
                      <a:r>
                        <a:rPr lang="en-US" altLang="zh-CN" sz="1800" dirty="0"/>
                        <a:t>860</a:t>
                      </a:r>
                      <a:endParaRPr lang="en-US" sz="1800" dirty="0"/>
                    </a:p>
                  </a:txBody>
                  <a:tcPr/>
                </a:tc>
                <a:tc>
                  <a:txBody>
                    <a:bodyPr/>
                    <a:lstStyle/>
                    <a:p>
                      <a:r>
                        <a:rPr lang="en-US" altLang="zh-CN" sz="1800" dirty="0"/>
                        <a:t>36%</a:t>
                      </a:r>
                      <a:endParaRPr lang="en-US" sz="1800" dirty="0"/>
                    </a:p>
                  </a:txBody>
                  <a:tcPr/>
                </a:tc>
                <a:tc>
                  <a:txBody>
                    <a:bodyPr/>
                    <a:lstStyle/>
                    <a:p>
                      <a:r>
                        <a:rPr lang="en-US" altLang="zh-CN" sz="1800" dirty="0"/>
                        <a:t>55x</a:t>
                      </a:r>
                      <a:endParaRPr lang="en-US" sz="1800" dirty="0"/>
                    </a:p>
                  </a:txBody>
                  <a:tcPr/>
                </a:tc>
                <a:tc>
                  <a:txBody>
                    <a:bodyPr/>
                    <a:lstStyle/>
                    <a:p>
                      <a:r>
                        <a:rPr lang="en-US" altLang="zh-CN" sz="1800" dirty="0"/>
                        <a:t>12x</a:t>
                      </a:r>
                      <a:endParaRPr lang="en-US" sz="1800" dirty="0"/>
                    </a:p>
                  </a:txBody>
                  <a:tcPr/>
                </a:tc>
                <a:extLst>
                  <a:ext uri="{0D108BD9-81ED-4DB2-BD59-A6C34878D82A}">
                    <a16:rowId xmlns:a16="http://schemas.microsoft.com/office/drawing/2014/main" val="3241077139"/>
                  </a:ext>
                </a:extLst>
              </a:tr>
              <a:tr h="325288">
                <a:tc>
                  <a:txBody>
                    <a:bodyPr/>
                    <a:lstStyle/>
                    <a:p>
                      <a:r>
                        <a:rPr lang="zh-CN" altLang="en-US" sz="1800" dirty="0"/>
                        <a:t>数据包调度器</a:t>
                      </a:r>
                      <a:endParaRPr lang="en-US" sz="1800" dirty="0"/>
                    </a:p>
                  </a:txBody>
                  <a:tcPr/>
                </a:tc>
                <a:tc>
                  <a:txBody>
                    <a:bodyPr/>
                    <a:lstStyle/>
                    <a:p>
                      <a:r>
                        <a:rPr lang="en-US" altLang="zh-CN" sz="1800" dirty="0"/>
                        <a:t>584</a:t>
                      </a:r>
                      <a:endParaRPr lang="en-US" sz="1800" dirty="0"/>
                    </a:p>
                  </a:txBody>
                  <a:tcPr/>
                </a:tc>
                <a:tc>
                  <a:txBody>
                    <a:bodyPr/>
                    <a:lstStyle/>
                    <a:p>
                      <a:r>
                        <a:rPr lang="en-US" altLang="zh-CN" sz="1800" dirty="0"/>
                        <a:t>11%</a:t>
                      </a:r>
                      <a:endParaRPr lang="en-US" sz="1800" dirty="0"/>
                    </a:p>
                  </a:txBody>
                  <a:tcPr/>
                </a:tc>
                <a:tc>
                  <a:txBody>
                    <a:bodyPr/>
                    <a:lstStyle/>
                    <a:p>
                      <a:r>
                        <a:rPr lang="en-US" altLang="zh-CN" sz="1800" dirty="0"/>
                        <a:t>32x</a:t>
                      </a:r>
                      <a:endParaRPr lang="en-US" sz="1800" dirty="0"/>
                    </a:p>
                  </a:txBody>
                  <a:tcPr/>
                </a:tc>
                <a:tc>
                  <a:txBody>
                    <a:bodyPr/>
                    <a:lstStyle/>
                    <a:p>
                      <a:r>
                        <a:rPr lang="en-US" altLang="zh-CN" sz="1800" dirty="0"/>
                        <a:t>10x</a:t>
                      </a:r>
                      <a:endParaRPr lang="en-US" sz="1800" dirty="0"/>
                    </a:p>
                  </a:txBody>
                  <a:tcPr/>
                </a:tc>
                <a:extLst>
                  <a:ext uri="{0D108BD9-81ED-4DB2-BD59-A6C34878D82A}">
                    <a16:rowId xmlns:a16="http://schemas.microsoft.com/office/drawing/2014/main" val="3136022529"/>
                  </a:ext>
                </a:extLst>
              </a:tr>
            </a:tbl>
          </a:graphicData>
        </a:graphic>
      </p:graphicFrame>
    </p:spTree>
    <p:extLst>
      <p:ext uri="{BB962C8B-B14F-4D97-AF65-F5344CB8AC3E}">
        <p14:creationId xmlns:p14="http://schemas.microsoft.com/office/powerpoint/2010/main" val="104942127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E69868E8-7057-D44C-9A50-48B7DA14718D}"/>
              </a:ext>
            </a:extLst>
          </p:cNvPr>
          <p:cNvSpPr>
            <a:spLocks noGrp="1"/>
          </p:cNvSpPr>
          <p:nvPr>
            <p:ph type="body" sz="quarter" idx="10"/>
          </p:nvPr>
        </p:nvSpPr>
        <p:spPr/>
        <p:txBody>
          <a:bodyPr/>
          <a:lstStyle/>
          <a:p>
            <a:endParaRPr kumimoji="1" lang="zh-CN" altLang="en-US"/>
          </a:p>
        </p:txBody>
      </p:sp>
      <p:sp>
        <p:nvSpPr>
          <p:cNvPr id="3" name="标题 2">
            <a:extLst>
              <a:ext uri="{FF2B5EF4-FFF2-40B4-BE49-F238E27FC236}">
                <a16:creationId xmlns:a16="http://schemas.microsoft.com/office/drawing/2014/main" id="{2E41F6E6-DAB2-304D-B4D5-0370E1058285}"/>
              </a:ext>
            </a:extLst>
          </p:cNvPr>
          <p:cNvSpPr>
            <a:spLocks noGrp="1"/>
          </p:cNvSpPr>
          <p:nvPr>
            <p:ph type="title"/>
          </p:nvPr>
        </p:nvSpPr>
        <p:spPr/>
        <p:txBody>
          <a:bodyPr/>
          <a:lstStyle/>
          <a:p>
            <a:r>
              <a:rPr kumimoji="1" lang="zh-CN" altLang="en-US" dirty="0"/>
              <a:t>数据中心节点间互联架构</a:t>
            </a:r>
          </a:p>
        </p:txBody>
      </p:sp>
      <p:pic>
        <p:nvPicPr>
          <p:cNvPr id="5" name="图片 4">
            <a:extLst>
              <a:ext uri="{FF2B5EF4-FFF2-40B4-BE49-F238E27FC236}">
                <a16:creationId xmlns:a16="http://schemas.microsoft.com/office/drawing/2014/main" id="{789237AA-6B90-E945-96DC-F4ACD4BD3C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23736"/>
            <a:ext cx="9326563" cy="4347051"/>
          </a:xfrm>
          <a:prstGeom prst="rect">
            <a:avLst/>
          </a:prstGeom>
        </p:spPr>
      </p:pic>
    </p:spTree>
    <p:extLst>
      <p:ext uri="{BB962C8B-B14F-4D97-AF65-F5344CB8AC3E}">
        <p14:creationId xmlns:p14="http://schemas.microsoft.com/office/powerpoint/2010/main" val="2780956541"/>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7576421-2E8B-E747-A182-E6520E0AFB0B}"/>
              </a:ext>
            </a:extLst>
          </p:cNvPr>
          <p:cNvSpPr>
            <a:spLocks noGrp="1"/>
          </p:cNvSpPr>
          <p:nvPr>
            <p:ph type="body" sz="quarter" idx="10"/>
          </p:nvPr>
        </p:nvSpPr>
        <p:spPr>
          <a:xfrm>
            <a:off x="274638" y="1212850"/>
            <a:ext cx="8777288" cy="2511457"/>
          </a:xfrm>
        </p:spPr>
        <p:txBody>
          <a:bodyPr/>
          <a:lstStyle/>
          <a:p>
            <a:r>
              <a:rPr kumimoji="1" lang="zh-CN" altLang="en-US" dirty="0"/>
              <a:t>什么场景下适合用 </a:t>
            </a:r>
            <a:r>
              <a:rPr kumimoji="1" lang="en-US" altLang="zh-CN" dirty="0"/>
              <a:t>FPGA</a:t>
            </a:r>
            <a:r>
              <a:rPr kumimoji="1" lang="zh-CN" altLang="en-US" dirty="0"/>
              <a:t> 加速？</a:t>
            </a:r>
            <a:endParaRPr kumimoji="1" lang="en-US" altLang="zh-CN" dirty="0"/>
          </a:p>
          <a:p>
            <a:pPr marL="571500" indent="-571500">
              <a:buFont typeface="Arial" panose="020B0604020202020204" pitchFamily="34" charset="0"/>
              <a:buChar char="•"/>
            </a:pPr>
            <a:r>
              <a:rPr kumimoji="1" lang="zh-CN" altLang="en-US" dirty="0">
                <a:solidFill>
                  <a:schemeClr val="tx1"/>
                </a:solidFill>
              </a:rPr>
              <a:t>性能至少提升 </a:t>
            </a:r>
            <a:r>
              <a:rPr kumimoji="1" lang="en-US" altLang="zh-CN" dirty="0">
                <a:solidFill>
                  <a:schemeClr val="tx1"/>
                </a:solidFill>
              </a:rPr>
              <a:t>10</a:t>
            </a:r>
            <a:r>
              <a:rPr kumimoji="1" lang="zh-CN" altLang="en-US" dirty="0">
                <a:solidFill>
                  <a:schemeClr val="tx1"/>
                </a:solidFill>
              </a:rPr>
              <a:t> 倍</a:t>
            </a:r>
            <a:endParaRPr kumimoji="1" lang="en-US" altLang="zh-CN" dirty="0">
              <a:solidFill>
                <a:schemeClr val="tx1"/>
              </a:solidFill>
            </a:endParaRPr>
          </a:p>
          <a:p>
            <a:pPr marL="571500" indent="-571500">
              <a:buFont typeface="Arial" panose="020B0604020202020204" pitchFamily="34" charset="0"/>
              <a:buChar char="•"/>
            </a:pPr>
            <a:r>
              <a:rPr kumimoji="1" lang="zh-CN" altLang="en-US" dirty="0">
                <a:solidFill>
                  <a:schemeClr val="tx1"/>
                </a:solidFill>
              </a:rPr>
              <a:t>核心算法可以用 </a:t>
            </a:r>
            <a:r>
              <a:rPr kumimoji="1" lang="en-US" altLang="zh-CN" dirty="0">
                <a:solidFill>
                  <a:schemeClr val="tx1"/>
                </a:solidFill>
              </a:rPr>
              <a:t>100</a:t>
            </a:r>
            <a:r>
              <a:rPr kumimoji="1" lang="zh-CN" altLang="en-US" dirty="0">
                <a:solidFill>
                  <a:schemeClr val="tx1"/>
                </a:solidFill>
              </a:rPr>
              <a:t> 行 </a:t>
            </a:r>
            <a:r>
              <a:rPr kumimoji="1" lang="en-US" altLang="zh-CN" dirty="0">
                <a:solidFill>
                  <a:schemeClr val="tx1"/>
                </a:solidFill>
              </a:rPr>
              <a:t>C</a:t>
            </a:r>
            <a:r>
              <a:rPr kumimoji="1" lang="zh-CN" altLang="en-US" dirty="0">
                <a:solidFill>
                  <a:schemeClr val="tx1"/>
                </a:solidFill>
              </a:rPr>
              <a:t> 代码描述</a:t>
            </a:r>
            <a:endParaRPr kumimoji="1" lang="en-US" altLang="zh-CN" dirty="0">
              <a:solidFill>
                <a:schemeClr val="tx1"/>
              </a:solidFill>
            </a:endParaRPr>
          </a:p>
          <a:p>
            <a:pPr marL="571500" indent="-571500">
              <a:buFont typeface="Arial" panose="020B0604020202020204" pitchFamily="34" charset="0"/>
              <a:buChar char="•"/>
            </a:pPr>
            <a:r>
              <a:rPr kumimoji="1" lang="zh-CN" altLang="en-US" dirty="0">
                <a:solidFill>
                  <a:schemeClr val="tx1"/>
                </a:solidFill>
              </a:rPr>
              <a:t>可以部署在至少 </a:t>
            </a:r>
            <a:r>
              <a:rPr kumimoji="1" lang="en-US" altLang="zh-CN" dirty="0">
                <a:solidFill>
                  <a:schemeClr val="tx1"/>
                </a:solidFill>
              </a:rPr>
              <a:t>1000</a:t>
            </a:r>
            <a:r>
              <a:rPr kumimoji="1" lang="zh-CN" altLang="en-US" dirty="0">
                <a:solidFill>
                  <a:schemeClr val="tx1"/>
                </a:solidFill>
              </a:rPr>
              <a:t> 台服务器上</a:t>
            </a:r>
            <a:endParaRPr kumimoji="1" lang="en-US" altLang="zh-CN" dirty="0">
              <a:solidFill>
                <a:schemeClr val="tx1"/>
              </a:solidFill>
            </a:endParaRPr>
          </a:p>
        </p:txBody>
      </p:sp>
      <p:sp>
        <p:nvSpPr>
          <p:cNvPr id="3" name="标题 2">
            <a:extLst>
              <a:ext uri="{FF2B5EF4-FFF2-40B4-BE49-F238E27FC236}">
                <a16:creationId xmlns:a16="http://schemas.microsoft.com/office/drawing/2014/main" id="{1695EC75-E831-EF45-94E3-640DEAA333F1}"/>
              </a:ext>
            </a:extLst>
          </p:cNvPr>
          <p:cNvSpPr>
            <a:spLocks noGrp="1"/>
          </p:cNvSpPr>
          <p:nvPr>
            <p:ph type="title"/>
          </p:nvPr>
        </p:nvSpPr>
        <p:spPr/>
        <p:txBody>
          <a:bodyPr/>
          <a:lstStyle/>
          <a:p>
            <a:r>
              <a:rPr kumimoji="1" lang="en-US" altLang="zh-CN" dirty="0"/>
              <a:t>10-100-1000</a:t>
            </a:r>
            <a:r>
              <a:rPr kumimoji="1" lang="zh-CN" altLang="en-US" dirty="0"/>
              <a:t> 原则</a:t>
            </a:r>
          </a:p>
        </p:txBody>
      </p:sp>
    </p:spTree>
    <p:extLst>
      <p:ext uri="{BB962C8B-B14F-4D97-AF65-F5344CB8AC3E}">
        <p14:creationId xmlns:p14="http://schemas.microsoft.com/office/powerpoint/2010/main" val="2580823743"/>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989431"/>
            <a:ext cx="8777288" cy="794064"/>
          </a:xfrm>
        </p:spPr>
        <p:txBody>
          <a:bodyPr/>
          <a:lstStyle/>
          <a:p>
            <a:pPr algn="ctr"/>
            <a:r>
              <a:rPr lang="zh-Hans" altLang="en-US" sz="4400" dirty="0"/>
              <a:t>谢谢！</a:t>
            </a:r>
            <a:endParaRPr lang="en-US" sz="4400" dirty="0"/>
          </a:p>
        </p:txBody>
      </p:sp>
    </p:spTree>
    <p:extLst>
      <p:ext uri="{BB962C8B-B14F-4D97-AF65-F5344CB8AC3E}">
        <p14:creationId xmlns:p14="http://schemas.microsoft.com/office/powerpoint/2010/main" val="136532705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D8016B0-189D-5645-9596-3683A95D20A1}"/>
              </a:ext>
            </a:extLst>
          </p:cNvPr>
          <p:cNvSpPr>
            <a:spLocks noGrp="1"/>
          </p:cNvSpPr>
          <p:nvPr>
            <p:ph type="body" sz="quarter" idx="10"/>
          </p:nvPr>
        </p:nvSpPr>
        <p:spPr/>
        <p:txBody>
          <a:bodyPr/>
          <a:lstStyle/>
          <a:p>
            <a:endParaRPr kumimoji="1" lang="zh-CN" altLang="en-US"/>
          </a:p>
        </p:txBody>
      </p:sp>
      <p:sp>
        <p:nvSpPr>
          <p:cNvPr id="3" name="标题 2">
            <a:extLst>
              <a:ext uri="{FF2B5EF4-FFF2-40B4-BE49-F238E27FC236}">
                <a16:creationId xmlns:a16="http://schemas.microsoft.com/office/drawing/2014/main" id="{75840089-EB44-A144-9770-594AAC189CF8}"/>
              </a:ext>
            </a:extLst>
          </p:cNvPr>
          <p:cNvSpPr>
            <a:spLocks noGrp="1"/>
          </p:cNvSpPr>
          <p:nvPr>
            <p:ph type="title"/>
          </p:nvPr>
        </p:nvSpPr>
        <p:spPr/>
        <p:txBody>
          <a:bodyPr/>
          <a:lstStyle/>
          <a:p>
            <a:r>
              <a:rPr kumimoji="1" lang="zh-CN" altLang="en-US" dirty="0"/>
              <a:t>数据中心服务器节点</a:t>
            </a:r>
          </a:p>
        </p:txBody>
      </p:sp>
      <p:pic>
        <p:nvPicPr>
          <p:cNvPr id="6146" name="Picture 2">
            <a:extLst>
              <a:ext uri="{FF2B5EF4-FFF2-40B4-BE49-F238E27FC236}">
                <a16:creationId xmlns:a16="http://schemas.microsoft.com/office/drawing/2014/main" id="{9BDF723F-7DBE-314A-8F70-19E728BFB87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1215798"/>
            <a:ext cx="9326563" cy="5246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26237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D933D46-5D38-BF49-ADA2-4F328551CAEF}"/>
              </a:ext>
            </a:extLst>
          </p:cNvPr>
          <p:cNvSpPr>
            <a:spLocks noGrp="1"/>
          </p:cNvSpPr>
          <p:nvPr>
            <p:ph type="body" sz="quarter" idx="10"/>
          </p:nvPr>
        </p:nvSpPr>
        <p:spPr/>
        <p:txBody>
          <a:bodyPr/>
          <a:lstStyle/>
          <a:p>
            <a:endParaRPr kumimoji="1" lang="zh-CN" altLang="en-US"/>
          </a:p>
        </p:txBody>
      </p:sp>
      <p:sp>
        <p:nvSpPr>
          <p:cNvPr id="3" name="标题 2">
            <a:extLst>
              <a:ext uri="{FF2B5EF4-FFF2-40B4-BE49-F238E27FC236}">
                <a16:creationId xmlns:a16="http://schemas.microsoft.com/office/drawing/2014/main" id="{241CE400-9C07-A841-BB4B-BEA7435FA2E6}"/>
              </a:ext>
            </a:extLst>
          </p:cNvPr>
          <p:cNvSpPr>
            <a:spLocks noGrp="1"/>
          </p:cNvSpPr>
          <p:nvPr>
            <p:ph type="title"/>
          </p:nvPr>
        </p:nvSpPr>
        <p:spPr/>
        <p:txBody>
          <a:bodyPr/>
          <a:lstStyle/>
          <a:p>
            <a:r>
              <a:rPr kumimoji="1" lang="zh-CN" altLang="en-US" dirty="0"/>
              <a:t>数据中心服务器节点</a:t>
            </a:r>
          </a:p>
        </p:txBody>
      </p:sp>
      <p:pic>
        <p:nvPicPr>
          <p:cNvPr id="7170" name="Picture 2">
            <a:extLst>
              <a:ext uri="{FF2B5EF4-FFF2-40B4-BE49-F238E27FC236}">
                <a16:creationId xmlns:a16="http://schemas.microsoft.com/office/drawing/2014/main" id="{EFAE1D40-9030-4347-832C-2A4A4560BDC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081" y="1312408"/>
            <a:ext cx="9326563" cy="569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06613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15.9|11.2|7|2.8|3.8"/>
</p:tagLst>
</file>

<file path=ppt/tags/tag2.xml><?xml version="1.0" encoding="utf-8"?>
<p:tagLst xmlns:a="http://schemas.openxmlformats.org/drawingml/2006/main" xmlns:r="http://schemas.openxmlformats.org/officeDocument/2006/relationships" xmlns:p="http://schemas.openxmlformats.org/presentationml/2006/main">
  <p:tag name="TIMING" val="|19.7"/>
</p:tagLst>
</file>

<file path=ppt/tags/tag3.xml><?xml version="1.0" encoding="utf-8"?>
<p:tagLst xmlns:a="http://schemas.openxmlformats.org/drawingml/2006/main" xmlns:r="http://schemas.openxmlformats.org/officeDocument/2006/relationships" xmlns:p="http://schemas.openxmlformats.org/presentationml/2006/main">
  <p:tag name="TIMING" val="|19.7"/>
</p:tagLst>
</file>

<file path=ppt/theme/theme1.xml><?xml version="1.0" encoding="utf-8"?>
<a:theme xmlns:a="http://schemas.openxmlformats.org/drawingml/2006/main" name="WHITE TEMPLATE">
  <a:themeElements>
    <a:clrScheme name="BT - Blue on white - 2">
      <a:dk1>
        <a:srgbClr val="505050"/>
      </a:dk1>
      <a:lt1>
        <a:srgbClr val="FFFFFF"/>
      </a:lt1>
      <a:dk2>
        <a:srgbClr val="0078D7"/>
      </a:dk2>
      <a:lt2>
        <a:srgbClr val="00BCF2"/>
      </a:lt2>
      <a:accent1>
        <a:srgbClr val="0078D7"/>
      </a:accent1>
      <a:accent2>
        <a:srgbClr val="002050"/>
      </a:accent2>
      <a:accent3>
        <a:srgbClr val="B4009E"/>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4-3_Business_BLUE_2016_9.potx" id="{18C54D66-9C3F-4D18-9FDA-AEAC066D1A3F}" vid="{A3B2751E-ABCC-4ACB-85B7-9E8CC4D0BA2B}"/>
    </a:ext>
  </a:extLst>
</a:theme>
</file>

<file path=ppt/theme/theme2.xml><?xml version="1.0" encoding="utf-8"?>
<a:theme xmlns:a="http://schemas.openxmlformats.org/drawingml/2006/main" name="COLOR TEMPLATE">
  <a:themeElements>
    <a:clrScheme name="MSVID Blue Brand template_10-14">
      <a:dk1>
        <a:srgbClr val="505050"/>
      </a:dk1>
      <a:lt1>
        <a:srgbClr val="FFFFFF"/>
      </a:lt1>
      <a:dk2>
        <a:srgbClr val="0078D7"/>
      </a:dk2>
      <a:lt2>
        <a:srgbClr val="CDF4FF"/>
      </a:lt2>
      <a:accent1>
        <a:srgbClr val="002050"/>
      </a:accent1>
      <a:accent2>
        <a:srgbClr val="B4009E"/>
      </a:accent2>
      <a:accent3>
        <a:srgbClr val="107C10"/>
      </a:accent3>
      <a:accent4>
        <a:srgbClr val="5C2D91"/>
      </a:accent4>
      <a:accent5>
        <a:srgbClr val="004B50"/>
      </a:accent5>
      <a:accent6>
        <a:srgbClr val="D83B01"/>
      </a:accent6>
      <a:hlink>
        <a:srgbClr val="CDF4FF"/>
      </a:hlink>
      <a:folHlink>
        <a:srgbClr val="CDF4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4-3_Business_BLUE_2016_9.potx" id="{18C54D66-9C3F-4D18-9FDA-AEAC066D1A3F}" vid="{A94C5B01-1291-4B8E-BD61-1AA9192032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B0BB5962AB3C45A9A1CE1EC4C4F647" ma:contentTypeVersion="3" ma:contentTypeDescription="Create a new document." ma:contentTypeScope="" ma:versionID="f0876370c90de824ab54c09b0bd2a056">
  <xsd:schema xmlns:xsd="http://www.w3.org/2001/XMLSchema" xmlns:xs="http://www.w3.org/2001/XMLSchema" xmlns:p="http://schemas.microsoft.com/office/2006/metadata/properties" xmlns:ns3="630a2e83-186a-4a0f-ab27-bee8a8096abc" targetNamespace="http://schemas.microsoft.com/office/2006/metadata/properties" ma:root="true" ma:fieldsID="a2a3b5ed8b4accd7c8a398d0cb075271" ns3:_="">
    <xsd:import namespace="630a2e83-186a-4a0f-ab27-bee8a8096abc"/>
    <xsd:element name="properties">
      <xsd:complexType>
        <xsd:sequence>
          <xsd:element name="documentManagement">
            <xsd:complexType>
              <xsd:all>
                <xsd:element ref="ns3:SharedWithUsers" minOccurs="0"/>
                <xsd:element ref="ns3:SharedWithDetails" minOccurs="0"/>
                <xsd:element ref="ns3: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0a2e83-186a-4a0f-ab27-bee8a8096ab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4E1B0F3-A957-46C1-B237-B18B8172CE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0a2e83-186a-4a0f-ab27-bee8a8096a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630a2e83-186a-4a0f-ab27-bee8a8096abc"/>
    <ds:schemaRef ds:uri="http://schemas.microsoft.com/office/2006/documentManagement/types"/>
    <ds:schemaRef ds:uri="http://www.w3.org/XML/1998/namespace"/>
    <ds:schemaRef ds:uri="http://purl.org/dc/terms/"/>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EPN_INFOCOM17_YuanweiLu</Template>
  <TotalTime>48761</TotalTime>
  <Words>6610</Words>
  <Application>Microsoft Macintosh PowerPoint</Application>
  <PresentationFormat>自定义</PresentationFormat>
  <Paragraphs>1116</Paragraphs>
  <Slides>71</Slides>
  <Notes>23</Notes>
  <HiddenSlides>1</HiddenSlides>
  <MMClips>0</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71</vt:i4>
      </vt:variant>
    </vt:vector>
  </HeadingPairs>
  <TitlesOfParts>
    <vt:vector size="81" baseType="lpstr">
      <vt:lpstr>Microsoft YaHei</vt:lpstr>
      <vt:lpstr>Segoe UI</vt:lpstr>
      <vt:lpstr>Segoe UI Light</vt:lpstr>
      <vt:lpstr>Segoe UI Semibold</vt:lpstr>
      <vt:lpstr>Segoe UI Semilight</vt:lpstr>
      <vt:lpstr>Arial</vt:lpstr>
      <vt:lpstr>Consolas</vt:lpstr>
      <vt:lpstr>Wingdings</vt:lpstr>
      <vt:lpstr>WHITE TEMPLATE</vt:lpstr>
      <vt:lpstr>COLOR TEMPLATE</vt:lpstr>
      <vt:lpstr>A New Golden Age for FPGA in Data Centers</vt:lpstr>
      <vt:lpstr>提纲</vt:lpstr>
      <vt:lpstr>PowerPoint 演示文稿</vt:lpstr>
      <vt:lpstr>数据中心的一列服务器</vt:lpstr>
      <vt:lpstr>数据中心的风冷系统</vt:lpstr>
      <vt:lpstr>数据中心节点间互联架构</vt:lpstr>
      <vt:lpstr>数据中心节点间互联架构</vt:lpstr>
      <vt:lpstr>数据中心服务器节点</vt:lpstr>
      <vt:lpstr>数据中心服务器节点</vt:lpstr>
      <vt:lpstr>数据中心节点内互联架构</vt:lpstr>
      <vt:lpstr>数据中心CPU内互联架构</vt:lpstr>
      <vt:lpstr>数据中心CPU内互联架构</vt:lpstr>
      <vt:lpstr>PowerPoint 演示文稿</vt:lpstr>
      <vt:lpstr>提纲</vt:lpstr>
      <vt:lpstr>PowerPoint 演示文稿</vt:lpstr>
      <vt:lpstr>PowerPoint 演示文稿</vt:lpstr>
      <vt:lpstr>异构硬件性能快速增长</vt:lpstr>
      <vt:lpstr>网络与存储性能快速增长</vt:lpstr>
      <vt:lpstr>公有云虚拟化成本高昂</vt:lpstr>
      <vt:lpstr>网络虚拟化、网络功能虚拟化</vt:lpstr>
      <vt:lpstr>软件网络功能的性能瓶颈</vt:lpstr>
      <vt:lpstr>提纲</vt:lpstr>
      <vt:lpstr>用什么异构硬件加速？</vt:lpstr>
      <vt:lpstr>FPGA 可重构硬件</vt:lpstr>
      <vt:lpstr>FPGA 灵活的并行性</vt:lpstr>
      <vt:lpstr>微软部署FPGA的三个阶段</vt:lpstr>
      <vt:lpstr>第二代FPGA间的互联</vt:lpstr>
      <vt:lpstr>第三代：Azure 云的 FPGA 部署</vt:lpstr>
      <vt:lpstr>FPGA 间的低延迟互联</vt:lpstr>
      <vt:lpstr>基于FPGA的云计算基础设施加速</vt:lpstr>
      <vt:lpstr>1.1. 虚拟网络加速</vt:lpstr>
      <vt:lpstr>FPGA加速的Azure虚拟网络性能</vt:lpstr>
      <vt:lpstr>1.2. 虚拟网络功能 (VNF) 加速</vt:lpstr>
      <vt:lpstr>IPSec 网关的应用性能</vt:lpstr>
      <vt:lpstr>2.1. 虚拟存储加速</vt:lpstr>
      <vt:lpstr>2.2. 数据结构处理加速</vt:lpstr>
      <vt:lpstr>3. 操作系统加速</vt:lpstr>
      <vt:lpstr>基于FPGA的云计算基础设施加速</vt:lpstr>
      <vt:lpstr>提纲</vt:lpstr>
      <vt:lpstr>键值存储：基础数据结构</vt:lpstr>
      <vt:lpstr>键值存储：基础数据结构</vt:lpstr>
      <vt:lpstr>KV-Direct 相关工作</vt:lpstr>
      <vt:lpstr>KV-Direct 系统架构</vt:lpstr>
      <vt:lpstr>挑战 1：网卡与 CPU 间带宽小</vt:lpstr>
      <vt:lpstr>挑战 2：网卡与 CPU 间延迟高</vt:lpstr>
      <vt:lpstr>挑战 3：利用网卡上的 DRAM</vt:lpstr>
      <vt:lpstr>挑战 4：网络带宽有限</vt:lpstr>
      <vt:lpstr>性能优化方案</vt:lpstr>
      <vt:lpstr>KV-Direct 性能比较</vt:lpstr>
      <vt:lpstr>多网卡的性能可扩放性</vt:lpstr>
      <vt:lpstr>多网卡的性能可扩放性</vt:lpstr>
      <vt:lpstr>KV-Direct 系统性能</vt:lpstr>
      <vt:lpstr>提纲</vt:lpstr>
      <vt:lpstr>公有云的 FPGA as a Service</vt:lpstr>
      <vt:lpstr>Bing 搜索排序加速</vt:lpstr>
      <vt:lpstr>Bing 搜索排序加速</vt:lpstr>
      <vt:lpstr>FPGA在DNN的竞争力：量化、稀疏</vt:lpstr>
      <vt:lpstr>FPGA在DNN的竞争力：量化、稀疏</vt:lpstr>
      <vt:lpstr>以 FPGA 为中枢的异构加速引擎</vt:lpstr>
      <vt:lpstr>提纲</vt:lpstr>
      <vt:lpstr>挑战：FPGA 编程困难</vt:lpstr>
      <vt:lpstr>现有高层次综合技术的不足</vt:lpstr>
      <vt:lpstr>ClickNP 编程模型</vt:lpstr>
      <vt:lpstr>元件：类比一个处理器核</vt:lpstr>
      <vt:lpstr>ClickNP 元件库</vt:lpstr>
      <vt:lpstr>网络功能示例：抓包工具</vt:lpstr>
      <vt:lpstr>ClickNP 开发工具链</vt:lpstr>
      <vt:lpstr>优化：利用 FPGA 并行性</vt:lpstr>
      <vt:lpstr>ClickNP 开发效率与性能</vt:lpstr>
      <vt:lpstr>10-100-1000 原则</vt:lpstr>
      <vt:lpstr>谢谢！</vt:lpstr>
    </vt:vector>
  </TitlesOfParts>
  <Manager/>
  <Company>MSRA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Multi-Path Transport for RDMA in Datacenters</dc:title>
  <dc:subject>&lt;Speech title here&gt;</dc:subject>
  <dc:creator>Yuanwei Lu (MSR Student-Person Consulting)</dc:creator>
  <cp:keywords>MSVID, Brand Guidelines, Branding, Visual Identity, grid</cp:keywords>
  <dc:description>Template: Maryfj_x000d_
Formatting: _x000d_
Audience Type:</dc:description>
  <cp:lastModifiedBy>Bojie Li (FA Talent)</cp:lastModifiedBy>
  <cp:revision>5073</cp:revision>
  <dcterms:created xsi:type="dcterms:W3CDTF">2017-04-24T02:47:22Z</dcterms:created>
  <dcterms:modified xsi:type="dcterms:W3CDTF">2020-05-26T15:37:42Z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0x010100A2B0BB5962AB3C45A9A1CE1EC4C4F647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_2015_ms_pID_725343">
    <vt:lpwstr>(2)SdHVWub1P8H9Zr6JZwdV/X3U07cl3kFGMoss6EoQ/J2/01GW9mEfFXyr8L141Z+Ejw6H5Rh2
ahOeP51TcRxbMsXdAphyqgv1uBIaxCcjztl/J4MAAk75q4YptPl+Rc4vP46BnHCxjUJX9Ttr
CUQK33qAK0YL6jMoiaaa1yh13FjDl0D77k65ejvCapwZVG6nGEW+yCX/LX2Cw6wLRU/Z6G30
cRKnw91eYByE5JDz9n</vt:lpwstr>
  </property>
  <property fmtid="{D5CDD505-2E9C-101B-9397-08002B2CF9AE}" pid="12" name="_2015_ms_pID_7253431">
    <vt:lpwstr>kVJeCkwblmowH4C7xwgfRV/xPXks5OR+BhlTKNf8jsPKiTaEru9GuN
FLO2kF4KoLefkfoDlW/q70UThiwSaTvzysh0lS/B+h0yf0inQ6iEAtKm8pwrhQtNj6O0J4dl
JT4T8eF/Z3UJscELlxRX5/fRCRbe6RlQ3iRv6JDAMQ9RxraR/vVzklzjaPz5jh59OeQ=</vt:lpwstr>
  </property>
  <property fmtid="{D5CDD505-2E9C-101B-9397-08002B2CF9AE}" pid="13" name="_readonly">
    <vt:lpwstr/>
  </property>
  <property fmtid="{D5CDD505-2E9C-101B-9397-08002B2CF9AE}" pid="14" name="_change">
    <vt:lpwstr/>
  </property>
  <property fmtid="{D5CDD505-2E9C-101B-9397-08002B2CF9AE}" pid="15" name="_full-control">
    <vt:lpwstr/>
  </property>
  <property fmtid="{D5CDD505-2E9C-101B-9397-08002B2CF9AE}" pid="16" name="sflag">
    <vt:lpwstr>1550540052</vt:lpwstr>
  </property>
</Properties>
</file>