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257" r:id="rId3"/>
    <p:sldId id="260" r:id="rId4"/>
    <p:sldId id="262" r:id="rId5"/>
    <p:sldId id="263" r:id="rId6"/>
    <p:sldId id="264" r:id="rId7"/>
    <p:sldId id="265" r:id="rId8"/>
    <p:sldId id="266" r:id="rId9"/>
    <p:sldId id="267" r:id="rId10"/>
    <p:sldId id="268" r:id="rId11"/>
    <p:sldId id="269" r:id="rId12"/>
    <p:sldId id="270" r:id="rId13"/>
    <p:sldId id="271" r:id="rId14"/>
    <p:sldId id="272" r:id="rId15"/>
    <p:sldId id="274" r:id="rId16"/>
    <p:sldId id="273" r:id="rId17"/>
    <p:sldId id="281" r:id="rId18"/>
    <p:sldId id="282" r:id="rId19"/>
    <p:sldId id="283" r:id="rId20"/>
    <p:sldId id="284" r:id="rId21"/>
    <p:sldId id="285" r:id="rId22"/>
    <p:sldId id="286" r:id="rId23"/>
    <p:sldId id="333" r:id="rId24"/>
    <p:sldId id="287" r:id="rId25"/>
    <p:sldId id="275" r:id="rId26"/>
    <p:sldId id="290" r:id="rId27"/>
    <p:sldId id="288" r:id="rId28"/>
    <p:sldId id="332" r:id="rId29"/>
    <p:sldId id="291" r:id="rId30"/>
    <p:sldId id="292" r:id="rId31"/>
    <p:sldId id="293" r:id="rId32"/>
    <p:sldId id="289" r:id="rId33"/>
    <p:sldId id="294" r:id="rId34"/>
    <p:sldId id="295" r:id="rId35"/>
    <p:sldId id="296" r:id="rId36"/>
    <p:sldId id="297" r:id="rId37"/>
    <p:sldId id="276" r:id="rId38"/>
    <p:sldId id="298" r:id="rId39"/>
    <p:sldId id="323" r:id="rId40"/>
    <p:sldId id="309" r:id="rId41"/>
    <p:sldId id="310" r:id="rId42"/>
    <p:sldId id="311" r:id="rId43"/>
    <p:sldId id="312" r:id="rId44"/>
    <p:sldId id="322" r:id="rId45"/>
    <p:sldId id="277" r:id="rId46"/>
    <p:sldId id="300" r:id="rId47"/>
    <p:sldId id="301" r:id="rId48"/>
    <p:sldId id="315" r:id="rId49"/>
    <p:sldId id="308" r:id="rId50"/>
    <p:sldId id="313" r:id="rId51"/>
    <p:sldId id="278" r:id="rId52"/>
    <p:sldId id="302" r:id="rId53"/>
    <p:sldId id="306" r:id="rId54"/>
    <p:sldId id="305" r:id="rId55"/>
    <p:sldId id="307" r:id="rId56"/>
    <p:sldId id="318" r:id="rId57"/>
    <p:sldId id="319" r:id="rId58"/>
    <p:sldId id="314" r:id="rId59"/>
    <p:sldId id="303" r:id="rId60"/>
    <p:sldId id="279" r:id="rId61"/>
    <p:sldId id="325" r:id="rId62"/>
    <p:sldId id="326" r:id="rId63"/>
    <p:sldId id="327" r:id="rId64"/>
    <p:sldId id="328" r:id="rId65"/>
    <p:sldId id="304" r:id="rId66"/>
    <p:sldId id="329" r:id="rId67"/>
    <p:sldId id="330" r:id="rId68"/>
    <p:sldId id="321" r:id="rId69"/>
    <p:sldId id="331" r:id="rId70"/>
    <p:sldId id="280" r:id="rId7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3" autoAdjust="0"/>
    <p:restoredTop sz="95971" autoAdjust="0"/>
  </p:normalViewPr>
  <p:slideViewPr>
    <p:cSldViewPr snapToGrid="0">
      <p:cViewPr varScale="1">
        <p:scale>
          <a:sx n="93" d="100"/>
          <a:sy n="93" d="100"/>
        </p:scale>
        <p:origin x="72" y="21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F471F4-D07F-4D91-9E11-8DA7699F3B9E}" type="datetimeFigureOut">
              <a:rPr lang="zh-CN" altLang="en-US" smtClean="0"/>
              <a:t>2022/12/15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396676-207A-4959-9974-B1DDB64D5D39}" type="slidenum">
              <a:rPr lang="zh-CN" altLang="en-US" smtClean="0"/>
              <a:t>‹#›</a:t>
            </a:fld>
            <a:endParaRPr lang="zh-CN" altLang="en-US"/>
          </a:p>
        </p:txBody>
      </p:sp>
    </p:spTree>
    <p:extLst>
      <p:ext uri="{BB962C8B-B14F-4D97-AF65-F5344CB8AC3E}">
        <p14:creationId xmlns:p14="http://schemas.microsoft.com/office/powerpoint/2010/main" val="219413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A396676-207A-4959-9974-B1DDB64D5D39}" type="slidenum">
              <a:rPr lang="zh-CN" altLang="en-US" smtClean="0"/>
              <a:t>2</a:t>
            </a:fld>
            <a:endParaRPr lang="zh-CN" altLang="en-US"/>
          </a:p>
        </p:txBody>
      </p:sp>
    </p:spTree>
    <p:extLst>
      <p:ext uri="{BB962C8B-B14F-4D97-AF65-F5344CB8AC3E}">
        <p14:creationId xmlns:p14="http://schemas.microsoft.com/office/powerpoint/2010/main" val="1057098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A396676-207A-4959-9974-B1DDB64D5D39}" type="slidenum">
              <a:rPr lang="zh-CN" altLang="en-US" smtClean="0"/>
              <a:t>12</a:t>
            </a:fld>
            <a:endParaRPr lang="zh-CN" altLang="en-US"/>
          </a:p>
        </p:txBody>
      </p:sp>
    </p:spTree>
    <p:extLst>
      <p:ext uri="{BB962C8B-B14F-4D97-AF65-F5344CB8AC3E}">
        <p14:creationId xmlns:p14="http://schemas.microsoft.com/office/powerpoint/2010/main" val="2002610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959183-92F5-E8C4-D255-F8E593530F4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FEB81B-1FD1-EA55-3567-D745CB4AC2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21AAFD1-4C94-D6BE-0101-BD77AD44E39B}"/>
              </a:ext>
            </a:extLst>
          </p:cNvPr>
          <p:cNvSpPr>
            <a:spLocks noGrp="1"/>
          </p:cNvSpPr>
          <p:nvPr>
            <p:ph type="dt" sz="half" idx="10"/>
          </p:nvPr>
        </p:nvSpPr>
        <p:spPr/>
        <p:txBody>
          <a:bodyPr/>
          <a:lstStyle/>
          <a:p>
            <a:fld id="{2D48D83E-2F0F-4AAF-BE69-F0A6AE539DBA}" type="datetimeFigureOut">
              <a:rPr lang="zh-CN" altLang="en-US" smtClean="0"/>
              <a:t>2022/12/15</a:t>
            </a:fld>
            <a:endParaRPr lang="zh-CN" altLang="en-US"/>
          </a:p>
        </p:txBody>
      </p:sp>
      <p:sp>
        <p:nvSpPr>
          <p:cNvPr id="5" name="页脚占位符 4">
            <a:extLst>
              <a:ext uri="{FF2B5EF4-FFF2-40B4-BE49-F238E27FC236}">
                <a16:creationId xmlns:a16="http://schemas.microsoft.com/office/drawing/2014/main" id="{6F22ADD3-29FA-B542-4A5C-B787029A3C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458488F-0CE4-05FA-B21E-A818B243EE3E}"/>
              </a:ext>
            </a:extLst>
          </p:cNvPr>
          <p:cNvSpPr>
            <a:spLocks noGrp="1"/>
          </p:cNvSpPr>
          <p:nvPr>
            <p:ph type="sldNum" sz="quarter" idx="12"/>
          </p:nvPr>
        </p:nvSpPr>
        <p:spPr/>
        <p:txBody>
          <a:bodyPr/>
          <a:lstStyle/>
          <a:p>
            <a:fld id="{A0775FE4-9197-4A17-BB75-D638A60F5655}" type="slidenum">
              <a:rPr lang="zh-CN" altLang="en-US" smtClean="0"/>
              <a:t>‹#›</a:t>
            </a:fld>
            <a:endParaRPr lang="zh-CN" altLang="en-US"/>
          </a:p>
        </p:txBody>
      </p:sp>
    </p:spTree>
    <p:extLst>
      <p:ext uri="{BB962C8B-B14F-4D97-AF65-F5344CB8AC3E}">
        <p14:creationId xmlns:p14="http://schemas.microsoft.com/office/powerpoint/2010/main" val="3078125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0EEFEC-8244-3243-542A-53583171EC8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4B427E1-9349-EC50-2B08-5D67F58F58C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2AE97D-2CAD-D73B-CA01-BD0632AC4736}"/>
              </a:ext>
            </a:extLst>
          </p:cNvPr>
          <p:cNvSpPr>
            <a:spLocks noGrp="1"/>
          </p:cNvSpPr>
          <p:nvPr>
            <p:ph type="dt" sz="half" idx="10"/>
          </p:nvPr>
        </p:nvSpPr>
        <p:spPr/>
        <p:txBody>
          <a:bodyPr/>
          <a:lstStyle/>
          <a:p>
            <a:fld id="{2D48D83E-2F0F-4AAF-BE69-F0A6AE539DBA}" type="datetimeFigureOut">
              <a:rPr lang="zh-CN" altLang="en-US" smtClean="0"/>
              <a:t>2022/12/15</a:t>
            </a:fld>
            <a:endParaRPr lang="zh-CN" altLang="en-US"/>
          </a:p>
        </p:txBody>
      </p:sp>
      <p:sp>
        <p:nvSpPr>
          <p:cNvPr id="5" name="页脚占位符 4">
            <a:extLst>
              <a:ext uri="{FF2B5EF4-FFF2-40B4-BE49-F238E27FC236}">
                <a16:creationId xmlns:a16="http://schemas.microsoft.com/office/drawing/2014/main" id="{522A24DE-7193-B6FD-C77E-10DE997508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DB39E2E-7D15-CB37-C718-CE0FDC88E82B}"/>
              </a:ext>
            </a:extLst>
          </p:cNvPr>
          <p:cNvSpPr>
            <a:spLocks noGrp="1"/>
          </p:cNvSpPr>
          <p:nvPr>
            <p:ph type="sldNum" sz="quarter" idx="12"/>
          </p:nvPr>
        </p:nvSpPr>
        <p:spPr/>
        <p:txBody>
          <a:bodyPr/>
          <a:lstStyle/>
          <a:p>
            <a:fld id="{A0775FE4-9197-4A17-BB75-D638A60F5655}" type="slidenum">
              <a:rPr lang="zh-CN" altLang="en-US" smtClean="0"/>
              <a:t>‹#›</a:t>
            </a:fld>
            <a:endParaRPr lang="zh-CN" altLang="en-US"/>
          </a:p>
        </p:txBody>
      </p:sp>
    </p:spTree>
    <p:extLst>
      <p:ext uri="{BB962C8B-B14F-4D97-AF65-F5344CB8AC3E}">
        <p14:creationId xmlns:p14="http://schemas.microsoft.com/office/powerpoint/2010/main" val="2612700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C6EBF0F-E071-35B0-B002-9495F8BE8C3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0AB8310-AF55-3398-15B1-BDD06C62A4B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0C5027-0C61-3A64-A6C0-8730FFBC55F5}"/>
              </a:ext>
            </a:extLst>
          </p:cNvPr>
          <p:cNvSpPr>
            <a:spLocks noGrp="1"/>
          </p:cNvSpPr>
          <p:nvPr>
            <p:ph type="dt" sz="half" idx="10"/>
          </p:nvPr>
        </p:nvSpPr>
        <p:spPr/>
        <p:txBody>
          <a:bodyPr/>
          <a:lstStyle/>
          <a:p>
            <a:fld id="{2D48D83E-2F0F-4AAF-BE69-F0A6AE539DBA}" type="datetimeFigureOut">
              <a:rPr lang="zh-CN" altLang="en-US" smtClean="0"/>
              <a:t>2022/12/15</a:t>
            </a:fld>
            <a:endParaRPr lang="zh-CN" altLang="en-US"/>
          </a:p>
        </p:txBody>
      </p:sp>
      <p:sp>
        <p:nvSpPr>
          <p:cNvPr id="5" name="页脚占位符 4">
            <a:extLst>
              <a:ext uri="{FF2B5EF4-FFF2-40B4-BE49-F238E27FC236}">
                <a16:creationId xmlns:a16="http://schemas.microsoft.com/office/drawing/2014/main" id="{57523745-2016-59C2-A8FA-D9C8D36CDC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B27123-81B6-F561-DC06-AFB0D52DEA31}"/>
              </a:ext>
            </a:extLst>
          </p:cNvPr>
          <p:cNvSpPr>
            <a:spLocks noGrp="1"/>
          </p:cNvSpPr>
          <p:nvPr>
            <p:ph type="sldNum" sz="quarter" idx="12"/>
          </p:nvPr>
        </p:nvSpPr>
        <p:spPr/>
        <p:txBody>
          <a:bodyPr/>
          <a:lstStyle/>
          <a:p>
            <a:fld id="{A0775FE4-9197-4A17-BB75-D638A60F5655}" type="slidenum">
              <a:rPr lang="zh-CN" altLang="en-US" smtClean="0"/>
              <a:t>‹#›</a:t>
            </a:fld>
            <a:endParaRPr lang="zh-CN" altLang="en-US"/>
          </a:p>
        </p:txBody>
      </p:sp>
    </p:spTree>
    <p:extLst>
      <p:ext uri="{BB962C8B-B14F-4D97-AF65-F5344CB8AC3E}">
        <p14:creationId xmlns:p14="http://schemas.microsoft.com/office/powerpoint/2010/main" val="3455125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AD8412-18F7-A7E6-9F33-E76DCEC75F1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5D6841-8C92-441E-C7D3-CB1C84FD9F1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61B2750-7059-8787-B470-2055C4C9BA90}"/>
              </a:ext>
            </a:extLst>
          </p:cNvPr>
          <p:cNvSpPr>
            <a:spLocks noGrp="1"/>
          </p:cNvSpPr>
          <p:nvPr>
            <p:ph type="dt" sz="half" idx="10"/>
          </p:nvPr>
        </p:nvSpPr>
        <p:spPr/>
        <p:txBody>
          <a:bodyPr/>
          <a:lstStyle/>
          <a:p>
            <a:fld id="{2D48D83E-2F0F-4AAF-BE69-F0A6AE539DBA}" type="datetimeFigureOut">
              <a:rPr lang="zh-CN" altLang="en-US" smtClean="0"/>
              <a:t>2022/12/15</a:t>
            </a:fld>
            <a:endParaRPr lang="zh-CN" altLang="en-US"/>
          </a:p>
        </p:txBody>
      </p:sp>
      <p:sp>
        <p:nvSpPr>
          <p:cNvPr id="5" name="页脚占位符 4">
            <a:extLst>
              <a:ext uri="{FF2B5EF4-FFF2-40B4-BE49-F238E27FC236}">
                <a16:creationId xmlns:a16="http://schemas.microsoft.com/office/drawing/2014/main" id="{9B9A1187-26DD-695E-37F3-8DEDCF222AF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7451FC8-1430-F647-CA15-DB17184D7012}"/>
              </a:ext>
            </a:extLst>
          </p:cNvPr>
          <p:cNvSpPr>
            <a:spLocks noGrp="1"/>
          </p:cNvSpPr>
          <p:nvPr>
            <p:ph type="sldNum" sz="quarter" idx="12"/>
          </p:nvPr>
        </p:nvSpPr>
        <p:spPr/>
        <p:txBody>
          <a:bodyPr/>
          <a:lstStyle/>
          <a:p>
            <a:fld id="{A0775FE4-9197-4A17-BB75-D638A60F5655}" type="slidenum">
              <a:rPr lang="zh-CN" altLang="en-US" smtClean="0"/>
              <a:t>‹#›</a:t>
            </a:fld>
            <a:endParaRPr lang="zh-CN" altLang="en-US"/>
          </a:p>
        </p:txBody>
      </p:sp>
    </p:spTree>
    <p:extLst>
      <p:ext uri="{BB962C8B-B14F-4D97-AF65-F5344CB8AC3E}">
        <p14:creationId xmlns:p14="http://schemas.microsoft.com/office/powerpoint/2010/main" val="2830709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FF3CD3-1C50-D25F-9B39-7565D9BA638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5EFCDE9-E8F1-77BE-C6F2-E1779B372A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26266D-B08D-BE60-B8C0-B9434701AA0A}"/>
              </a:ext>
            </a:extLst>
          </p:cNvPr>
          <p:cNvSpPr>
            <a:spLocks noGrp="1"/>
          </p:cNvSpPr>
          <p:nvPr>
            <p:ph type="dt" sz="half" idx="10"/>
          </p:nvPr>
        </p:nvSpPr>
        <p:spPr/>
        <p:txBody>
          <a:bodyPr/>
          <a:lstStyle/>
          <a:p>
            <a:fld id="{2D48D83E-2F0F-4AAF-BE69-F0A6AE539DBA}" type="datetimeFigureOut">
              <a:rPr lang="zh-CN" altLang="en-US" smtClean="0"/>
              <a:t>2022/12/15</a:t>
            </a:fld>
            <a:endParaRPr lang="zh-CN" altLang="en-US"/>
          </a:p>
        </p:txBody>
      </p:sp>
      <p:sp>
        <p:nvSpPr>
          <p:cNvPr id="5" name="页脚占位符 4">
            <a:extLst>
              <a:ext uri="{FF2B5EF4-FFF2-40B4-BE49-F238E27FC236}">
                <a16:creationId xmlns:a16="http://schemas.microsoft.com/office/drawing/2014/main" id="{FCFA91FB-52B0-9FCA-F797-62785509F5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9BF78DA-C6AA-7FBD-8492-BC640A0A7825}"/>
              </a:ext>
            </a:extLst>
          </p:cNvPr>
          <p:cNvSpPr>
            <a:spLocks noGrp="1"/>
          </p:cNvSpPr>
          <p:nvPr>
            <p:ph type="sldNum" sz="quarter" idx="12"/>
          </p:nvPr>
        </p:nvSpPr>
        <p:spPr/>
        <p:txBody>
          <a:bodyPr/>
          <a:lstStyle/>
          <a:p>
            <a:fld id="{A0775FE4-9197-4A17-BB75-D638A60F5655}" type="slidenum">
              <a:rPr lang="zh-CN" altLang="en-US" smtClean="0"/>
              <a:t>‹#›</a:t>
            </a:fld>
            <a:endParaRPr lang="zh-CN" altLang="en-US"/>
          </a:p>
        </p:txBody>
      </p:sp>
    </p:spTree>
    <p:extLst>
      <p:ext uri="{BB962C8B-B14F-4D97-AF65-F5344CB8AC3E}">
        <p14:creationId xmlns:p14="http://schemas.microsoft.com/office/powerpoint/2010/main" val="255847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387090-B314-B37C-933A-A358EF411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C89F31A-B931-626B-AC41-84907682F2C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9E65B55-0168-0221-53A0-0D718EAAAD6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80338F7-45DF-36C9-7FC2-31911A42738B}"/>
              </a:ext>
            </a:extLst>
          </p:cNvPr>
          <p:cNvSpPr>
            <a:spLocks noGrp="1"/>
          </p:cNvSpPr>
          <p:nvPr>
            <p:ph type="dt" sz="half" idx="10"/>
          </p:nvPr>
        </p:nvSpPr>
        <p:spPr/>
        <p:txBody>
          <a:bodyPr/>
          <a:lstStyle/>
          <a:p>
            <a:fld id="{2D48D83E-2F0F-4AAF-BE69-F0A6AE539DBA}" type="datetimeFigureOut">
              <a:rPr lang="zh-CN" altLang="en-US" smtClean="0"/>
              <a:t>2022/12/15</a:t>
            </a:fld>
            <a:endParaRPr lang="zh-CN" altLang="en-US"/>
          </a:p>
        </p:txBody>
      </p:sp>
      <p:sp>
        <p:nvSpPr>
          <p:cNvPr id="6" name="页脚占位符 5">
            <a:extLst>
              <a:ext uri="{FF2B5EF4-FFF2-40B4-BE49-F238E27FC236}">
                <a16:creationId xmlns:a16="http://schemas.microsoft.com/office/drawing/2014/main" id="{95D1B8A7-FA85-6433-B781-79C7EA5415D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CB61C76-00C4-1BCC-0CC4-CF664CDF9821}"/>
              </a:ext>
            </a:extLst>
          </p:cNvPr>
          <p:cNvSpPr>
            <a:spLocks noGrp="1"/>
          </p:cNvSpPr>
          <p:nvPr>
            <p:ph type="sldNum" sz="quarter" idx="12"/>
          </p:nvPr>
        </p:nvSpPr>
        <p:spPr/>
        <p:txBody>
          <a:bodyPr/>
          <a:lstStyle/>
          <a:p>
            <a:fld id="{A0775FE4-9197-4A17-BB75-D638A60F5655}" type="slidenum">
              <a:rPr lang="zh-CN" altLang="en-US" smtClean="0"/>
              <a:t>‹#›</a:t>
            </a:fld>
            <a:endParaRPr lang="zh-CN" altLang="en-US"/>
          </a:p>
        </p:txBody>
      </p:sp>
    </p:spTree>
    <p:extLst>
      <p:ext uri="{BB962C8B-B14F-4D97-AF65-F5344CB8AC3E}">
        <p14:creationId xmlns:p14="http://schemas.microsoft.com/office/powerpoint/2010/main" val="1245339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229797-95E5-1E00-0225-71256C3D863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172B132-1AA9-AFA8-32FD-B9EDDA6C5E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F973B5F-8062-0139-15BA-922D9C6ABAD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8957318-7AD7-D7AA-ABBE-842567E544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1F39D7D-4831-92D9-85A2-99224A55EEC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93B3067-A466-2A45-216E-150949CBBD5F}"/>
              </a:ext>
            </a:extLst>
          </p:cNvPr>
          <p:cNvSpPr>
            <a:spLocks noGrp="1"/>
          </p:cNvSpPr>
          <p:nvPr>
            <p:ph type="dt" sz="half" idx="10"/>
          </p:nvPr>
        </p:nvSpPr>
        <p:spPr/>
        <p:txBody>
          <a:bodyPr/>
          <a:lstStyle/>
          <a:p>
            <a:fld id="{2D48D83E-2F0F-4AAF-BE69-F0A6AE539DBA}" type="datetimeFigureOut">
              <a:rPr lang="zh-CN" altLang="en-US" smtClean="0"/>
              <a:t>2022/12/15</a:t>
            </a:fld>
            <a:endParaRPr lang="zh-CN" altLang="en-US"/>
          </a:p>
        </p:txBody>
      </p:sp>
      <p:sp>
        <p:nvSpPr>
          <p:cNvPr id="8" name="页脚占位符 7">
            <a:extLst>
              <a:ext uri="{FF2B5EF4-FFF2-40B4-BE49-F238E27FC236}">
                <a16:creationId xmlns:a16="http://schemas.microsoft.com/office/drawing/2014/main" id="{E10507BB-EC27-FA63-BED3-97AE10DCD74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596E16F-B71D-7CA2-8CD3-53D7906B0DF5}"/>
              </a:ext>
            </a:extLst>
          </p:cNvPr>
          <p:cNvSpPr>
            <a:spLocks noGrp="1"/>
          </p:cNvSpPr>
          <p:nvPr>
            <p:ph type="sldNum" sz="quarter" idx="12"/>
          </p:nvPr>
        </p:nvSpPr>
        <p:spPr/>
        <p:txBody>
          <a:bodyPr/>
          <a:lstStyle/>
          <a:p>
            <a:fld id="{A0775FE4-9197-4A17-BB75-D638A60F5655}" type="slidenum">
              <a:rPr lang="zh-CN" altLang="en-US" smtClean="0"/>
              <a:t>‹#›</a:t>
            </a:fld>
            <a:endParaRPr lang="zh-CN" altLang="en-US"/>
          </a:p>
        </p:txBody>
      </p:sp>
    </p:spTree>
    <p:extLst>
      <p:ext uri="{BB962C8B-B14F-4D97-AF65-F5344CB8AC3E}">
        <p14:creationId xmlns:p14="http://schemas.microsoft.com/office/powerpoint/2010/main" val="942074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D73F7-A25F-3ACB-0487-473B719228D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F12B852-382A-12D1-24A9-327C6D633A2A}"/>
              </a:ext>
            </a:extLst>
          </p:cNvPr>
          <p:cNvSpPr>
            <a:spLocks noGrp="1"/>
          </p:cNvSpPr>
          <p:nvPr>
            <p:ph type="dt" sz="half" idx="10"/>
          </p:nvPr>
        </p:nvSpPr>
        <p:spPr/>
        <p:txBody>
          <a:bodyPr/>
          <a:lstStyle/>
          <a:p>
            <a:fld id="{2D48D83E-2F0F-4AAF-BE69-F0A6AE539DBA}" type="datetimeFigureOut">
              <a:rPr lang="zh-CN" altLang="en-US" smtClean="0"/>
              <a:t>2022/12/15</a:t>
            </a:fld>
            <a:endParaRPr lang="zh-CN" altLang="en-US"/>
          </a:p>
        </p:txBody>
      </p:sp>
      <p:sp>
        <p:nvSpPr>
          <p:cNvPr id="4" name="页脚占位符 3">
            <a:extLst>
              <a:ext uri="{FF2B5EF4-FFF2-40B4-BE49-F238E27FC236}">
                <a16:creationId xmlns:a16="http://schemas.microsoft.com/office/drawing/2014/main" id="{B1B7DECE-8C72-B2F2-639A-5E9972AAE82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971A9B9-5943-F984-9F7A-7CF5F7E36ED4}"/>
              </a:ext>
            </a:extLst>
          </p:cNvPr>
          <p:cNvSpPr>
            <a:spLocks noGrp="1"/>
          </p:cNvSpPr>
          <p:nvPr>
            <p:ph type="sldNum" sz="quarter" idx="12"/>
          </p:nvPr>
        </p:nvSpPr>
        <p:spPr/>
        <p:txBody>
          <a:bodyPr/>
          <a:lstStyle/>
          <a:p>
            <a:fld id="{A0775FE4-9197-4A17-BB75-D638A60F5655}" type="slidenum">
              <a:rPr lang="zh-CN" altLang="en-US" smtClean="0"/>
              <a:t>‹#›</a:t>
            </a:fld>
            <a:endParaRPr lang="zh-CN" altLang="en-US"/>
          </a:p>
        </p:txBody>
      </p:sp>
    </p:spTree>
    <p:extLst>
      <p:ext uri="{BB962C8B-B14F-4D97-AF65-F5344CB8AC3E}">
        <p14:creationId xmlns:p14="http://schemas.microsoft.com/office/powerpoint/2010/main" val="3188181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8ABA0B2-1B50-8C08-262E-668A0977535B}"/>
              </a:ext>
            </a:extLst>
          </p:cNvPr>
          <p:cNvSpPr>
            <a:spLocks noGrp="1"/>
          </p:cNvSpPr>
          <p:nvPr>
            <p:ph type="dt" sz="half" idx="10"/>
          </p:nvPr>
        </p:nvSpPr>
        <p:spPr/>
        <p:txBody>
          <a:bodyPr/>
          <a:lstStyle/>
          <a:p>
            <a:fld id="{2D48D83E-2F0F-4AAF-BE69-F0A6AE539DBA}" type="datetimeFigureOut">
              <a:rPr lang="zh-CN" altLang="en-US" smtClean="0"/>
              <a:t>2022/12/15</a:t>
            </a:fld>
            <a:endParaRPr lang="zh-CN" altLang="en-US"/>
          </a:p>
        </p:txBody>
      </p:sp>
      <p:sp>
        <p:nvSpPr>
          <p:cNvPr id="3" name="页脚占位符 2">
            <a:extLst>
              <a:ext uri="{FF2B5EF4-FFF2-40B4-BE49-F238E27FC236}">
                <a16:creationId xmlns:a16="http://schemas.microsoft.com/office/drawing/2014/main" id="{DEB8D71B-1A0F-72CF-4A3C-C5FE5918AAD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5D277C6-A3F5-2EE5-C416-D21EA312BBB1}"/>
              </a:ext>
            </a:extLst>
          </p:cNvPr>
          <p:cNvSpPr>
            <a:spLocks noGrp="1"/>
          </p:cNvSpPr>
          <p:nvPr>
            <p:ph type="sldNum" sz="quarter" idx="12"/>
          </p:nvPr>
        </p:nvSpPr>
        <p:spPr/>
        <p:txBody>
          <a:bodyPr/>
          <a:lstStyle/>
          <a:p>
            <a:fld id="{A0775FE4-9197-4A17-BB75-D638A60F5655}" type="slidenum">
              <a:rPr lang="zh-CN" altLang="en-US" smtClean="0"/>
              <a:t>‹#›</a:t>
            </a:fld>
            <a:endParaRPr lang="zh-CN" altLang="en-US"/>
          </a:p>
        </p:txBody>
      </p:sp>
    </p:spTree>
    <p:extLst>
      <p:ext uri="{BB962C8B-B14F-4D97-AF65-F5344CB8AC3E}">
        <p14:creationId xmlns:p14="http://schemas.microsoft.com/office/powerpoint/2010/main" val="465498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795038-A758-1EED-6D18-0BF33D0C7E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3B32835-C798-477C-DA68-05CDBAF223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1675ED1-5DB5-496D-DE37-A0B50373D5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88ACA20-2483-F331-0B32-4CEC8F408550}"/>
              </a:ext>
            </a:extLst>
          </p:cNvPr>
          <p:cNvSpPr>
            <a:spLocks noGrp="1"/>
          </p:cNvSpPr>
          <p:nvPr>
            <p:ph type="dt" sz="half" idx="10"/>
          </p:nvPr>
        </p:nvSpPr>
        <p:spPr/>
        <p:txBody>
          <a:bodyPr/>
          <a:lstStyle/>
          <a:p>
            <a:fld id="{2D48D83E-2F0F-4AAF-BE69-F0A6AE539DBA}" type="datetimeFigureOut">
              <a:rPr lang="zh-CN" altLang="en-US" smtClean="0"/>
              <a:t>2022/12/15</a:t>
            </a:fld>
            <a:endParaRPr lang="zh-CN" altLang="en-US"/>
          </a:p>
        </p:txBody>
      </p:sp>
      <p:sp>
        <p:nvSpPr>
          <p:cNvPr id="6" name="页脚占位符 5">
            <a:extLst>
              <a:ext uri="{FF2B5EF4-FFF2-40B4-BE49-F238E27FC236}">
                <a16:creationId xmlns:a16="http://schemas.microsoft.com/office/drawing/2014/main" id="{E918DC19-5515-B5E2-239D-491778790A0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65BD9D8-8F82-DF56-CD2A-B079382F16B3}"/>
              </a:ext>
            </a:extLst>
          </p:cNvPr>
          <p:cNvSpPr>
            <a:spLocks noGrp="1"/>
          </p:cNvSpPr>
          <p:nvPr>
            <p:ph type="sldNum" sz="quarter" idx="12"/>
          </p:nvPr>
        </p:nvSpPr>
        <p:spPr/>
        <p:txBody>
          <a:bodyPr/>
          <a:lstStyle/>
          <a:p>
            <a:fld id="{A0775FE4-9197-4A17-BB75-D638A60F5655}" type="slidenum">
              <a:rPr lang="zh-CN" altLang="en-US" smtClean="0"/>
              <a:t>‹#›</a:t>
            </a:fld>
            <a:endParaRPr lang="zh-CN" altLang="en-US"/>
          </a:p>
        </p:txBody>
      </p:sp>
    </p:spTree>
    <p:extLst>
      <p:ext uri="{BB962C8B-B14F-4D97-AF65-F5344CB8AC3E}">
        <p14:creationId xmlns:p14="http://schemas.microsoft.com/office/powerpoint/2010/main" val="2720976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CE1BE6-5C87-AE4B-C2F1-896DDFB165F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F9BC191-4E57-2D1D-082C-C968413698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E3AF7E7-B85B-7337-5F7D-5794270DA6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E86C365-ED8D-2258-2501-AF2595C9F127}"/>
              </a:ext>
            </a:extLst>
          </p:cNvPr>
          <p:cNvSpPr>
            <a:spLocks noGrp="1"/>
          </p:cNvSpPr>
          <p:nvPr>
            <p:ph type="dt" sz="half" idx="10"/>
          </p:nvPr>
        </p:nvSpPr>
        <p:spPr/>
        <p:txBody>
          <a:bodyPr/>
          <a:lstStyle/>
          <a:p>
            <a:fld id="{2D48D83E-2F0F-4AAF-BE69-F0A6AE539DBA}" type="datetimeFigureOut">
              <a:rPr lang="zh-CN" altLang="en-US" smtClean="0"/>
              <a:t>2022/12/15</a:t>
            </a:fld>
            <a:endParaRPr lang="zh-CN" altLang="en-US"/>
          </a:p>
        </p:txBody>
      </p:sp>
      <p:sp>
        <p:nvSpPr>
          <p:cNvPr id="6" name="页脚占位符 5">
            <a:extLst>
              <a:ext uri="{FF2B5EF4-FFF2-40B4-BE49-F238E27FC236}">
                <a16:creationId xmlns:a16="http://schemas.microsoft.com/office/drawing/2014/main" id="{4CE70308-686B-4836-DA02-1E88F15FEFB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87B8174-5437-00B1-D4FB-746BF2EFC38F}"/>
              </a:ext>
            </a:extLst>
          </p:cNvPr>
          <p:cNvSpPr>
            <a:spLocks noGrp="1"/>
          </p:cNvSpPr>
          <p:nvPr>
            <p:ph type="sldNum" sz="quarter" idx="12"/>
          </p:nvPr>
        </p:nvSpPr>
        <p:spPr/>
        <p:txBody>
          <a:bodyPr/>
          <a:lstStyle/>
          <a:p>
            <a:fld id="{A0775FE4-9197-4A17-BB75-D638A60F5655}" type="slidenum">
              <a:rPr lang="zh-CN" altLang="en-US" smtClean="0"/>
              <a:t>‹#›</a:t>
            </a:fld>
            <a:endParaRPr lang="zh-CN" altLang="en-US"/>
          </a:p>
        </p:txBody>
      </p:sp>
    </p:spTree>
    <p:extLst>
      <p:ext uri="{BB962C8B-B14F-4D97-AF65-F5344CB8AC3E}">
        <p14:creationId xmlns:p14="http://schemas.microsoft.com/office/powerpoint/2010/main" val="28533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5002C79-9B7D-9A13-CCDB-25005CF688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195A912-20BB-E75E-306C-7D4D890278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7968EA8-E21A-ABDF-CC23-6B91FDFACE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48D83E-2F0F-4AAF-BE69-F0A6AE539DBA}" type="datetimeFigureOut">
              <a:rPr lang="zh-CN" altLang="en-US" smtClean="0"/>
              <a:t>2022/12/15</a:t>
            </a:fld>
            <a:endParaRPr lang="zh-CN" altLang="en-US"/>
          </a:p>
        </p:txBody>
      </p:sp>
      <p:sp>
        <p:nvSpPr>
          <p:cNvPr id="5" name="页脚占位符 4">
            <a:extLst>
              <a:ext uri="{FF2B5EF4-FFF2-40B4-BE49-F238E27FC236}">
                <a16:creationId xmlns:a16="http://schemas.microsoft.com/office/drawing/2014/main" id="{38012223-E0E3-AB4E-CACE-308829402E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9739496-70E7-9E49-E122-BEC7440F31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775FE4-9197-4A17-BB75-D638A60F5655}" type="slidenum">
              <a:rPr lang="zh-CN" altLang="en-US" smtClean="0"/>
              <a:t>‹#›</a:t>
            </a:fld>
            <a:endParaRPr lang="zh-CN" altLang="en-US"/>
          </a:p>
        </p:txBody>
      </p:sp>
    </p:spTree>
    <p:extLst>
      <p:ext uri="{BB962C8B-B14F-4D97-AF65-F5344CB8AC3E}">
        <p14:creationId xmlns:p14="http://schemas.microsoft.com/office/powerpoint/2010/main" val="419776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hyperlink" Target="https://www.speedtest.cn/article/VXjrPAKZ3Vkx8wMlLBpW"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6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78B4E1-2730-748F-001C-B74B06F53853}"/>
              </a:ext>
            </a:extLst>
          </p:cNvPr>
          <p:cNvSpPr>
            <a:spLocks noGrp="1"/>
          </p:cNvSpPr>
          <p:nvPr>
            <p:ph type="ctrTitle"/>
          </p:nvPr>
        </p:nvSpPr>
        <p:spPr/>
        <p:txBody>
          <a:bodyPr/>
          <a:lstStyle/>
          <a:p>
            <a:r>
              <a:rPr lang="zh-CN" altLang="en-US" dirty="0"/>
              <a:t>计算机网络的新黄金时代</a:t>
            </a:r>
            <a:br>
              <a:rPr lang="en-US" altLang="zh-CN" dirty="0"/>
            </a:br>
            <a:endParaRPr lang="zh-CN" altLang="en-US" dirty="0"/>
          </a:p>
        </p:txBody>
      </p:sp>
      <p:sp>
        <p:nvSpPr>
          <p:cNvPr id="3" name="副标题 2">
            <a:extLst>
              <a:ext uri="{FF2B5EF4-FFF2-40B4-BE49-F238E27FC236}">
                <a16:creationId xmlns:a16="http://schemas.microsoft.com/office/drawing/2014/main" id="{A802DD3C-F404-2149-3DD4-EBF68579FC2C}"/>
              </a:ext>
            </a:extLst>
          </p:cNvPr>
          <p:cNvSpPr>
            <a:spLocks noGrp="1"/>
          </p:cNvSpPr>
          <p:nvPr>
            <p:ph type="subTitle" idx="1"/>
          </p:nvPr>
        </p:nvSpPr>
        <p:spPr/>
        <p:txBody>
          <a:bodyPr/>
          <a:lstStyle/>
          <a:p>
            <a:r>
              <a:rPr lang="zh-CN" altLang="en-US" dirty="0"/>
              <a:t>华为计算机网络与协议实验室 李博杰</a:t>
            </a:r>
            <a:endParaRPr lang="en-US" altLang="zh-CN" dirty="0"/>
          </a:p>
          <a:p>
            <a:r>
              <a:rPr lang="en-US" altLang="zh-CN" dirty="0"/>
              <a:t>2022</a:t>
            </a:r>
            <a:r>
              <a:rPr lang="zh-CN" altLang="en-US" dirty="0"/>
              <a:t>年</a:t>
            </a:r>
            <a:r>
              <a:rPr lang="en-US" altLang="zh-CN" dirty="0"/>
              <a:t>12</a:t>
            </a:r>
            <a:r>
              <a:rPr lang="zh-CN" altLang="en-US" dirty="0"/>
              <a:t>月</a:t>
            </a:r>
            <a:r>
              <a:rPr lang="en-US" altLang="zh-CN" dirty="0"/>
              <a:t>12</a:t>
            </a:r>
            <a:r>
              <a:rPr lang="zh-CN" altLang="en-US" dirty="0"/>
              <a:t>日</a:t>
            </a:r>
          </a:p>
        </p:txBody>
      </p:sp>
    </p:spTree>
    <p:extLst>
      <p:ext uri="{BB962C8B-B14F-4D97-AF65-F5344CB8AC3E}">
        <p14:creationId xmlns:p14="http://schemas.microsoft.com/office/powerpoint/2010/main" val="3545210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FEDEF12-C120-D854-969F-4EE501A94D6C}"/>
              </a:ext>
            </a:extLst>
          </p:cNvPr>
          <p:cNvPicPr>
            <a:picLocks noChangeAspect="1"/>
          </p:cNvPicPr>
          <p:nvPr/>
        </p:nvPicPr>
        <p:blipFill>
          <a:blip r:embed="rId2"/>
          <a:stretch>
            <a:fillRect/>
          </a:stretch>
        </p:blipFill>
        <p:spPr>
          <a:xfrm>
            <a:off x="8374" y="1742729"/>
            <a:ext cx="4229773" cy="2531319"/>
          </a:xfrm>
          <a:prstGeom prst="rect">
            <a:avLst/>
          </a:prstGeom>
        </p:spPr>
      </p:pic>
      <p:sp>
        <p:nvSpPr>
          <p:cNvPr id="8" name="文本框 7">
            <a:extLst>
              <a:ext uri="{FF2B5EF4-FFF2-40B4-BE49-F238E27FC236}">
                <a16:creationId xmlns:a16="http://schemas.microsoft.com/office/drawing/2014/main" id="{9170C031-9BD2-83D8-13F4-BF91ACDDEF8D}"/>
              </a:ext>
            </a:extLst>
          </p:cNvPr>
          <p:cNvSpPr txBox="1"/>
          <p:nvPr/>
        </p:nvSpPr>
        <p:spPr>
          <a:xfrm>
            <a:off x="273122" y="4612218"/>
            <a:ext cx="3795446" cy="2031325"/>
          </a:xfrm>
          <a:prstGeom prst="rect">
            <a:avLst/>
          </a:prstGeom>
          <a:noFill/>
        </p:spPr>
        <p:txBody>
          <a:bodyPr wrap="square" rtlCol="0">
            <a:spAutoFit/>
          </a:bodyPr>
          <a:lstStyle/>
          <a:p>
            <a:r>
              <a:rPr lang="en-US" altLang="zh-CN" b="1" dirty="0" err="1"/>
              <a:t>ChatGPT</a:t>
            </a:r>
            <a:r>
              <a:rPr lang="zh-CN" altLang="en-US" b="1" dirty="0"/>
              <a:t>，</a:t>
            </a:r>
            <a:r>
              <a:rPr lang="en-US" altLang="zh-CN" b="1" dirty="0"/>
              <a:t>2022</a:t>
            </a:r>
            <a:r>
              <a:rPr lang="zh-CN" altLang="en-US" b="1" dirty="0"/>
              <a:t>，</a:t>
            </a:r>
            <a:r>
              <a:rPr lang="en-US" altLang="zh-CN" b="1" dirty="0"/>
              <a:t>AI</a:t>
            </a:r>
            <a:r>
              <a:rPr lang="zh-CN" altLang="en-US" b="1" dirty="0"/>
              <a:t>问答系统</a:t>
            </a:r>
            <a:endParaRPr lang="en-US" altLang="zh-CN" b="1" dirty="0"/>
          </a:p>
          <a:p>
            <a:endParaRPr lang="en-US" altLang="zh-CN" b="1" dirty="0"/>
          </a:p>
          <a:p>
            <a:r>
              <a:rPr lang="zh-CN" altLang="en-US" b="1" dirty="0"/>
              <a:t>模型基于</a:t>
            </a:r>
            <a:r>
              <a:rPr lang="en-US" altLang="zh-CN" b="1" dirty="0"/>
              <a:t>GPT-3.5</a:t>
            </a:r>
            <a:r>
              <a:rPr lang="zh-CN" altLang="en-US" b="1" dirty="0"/>
              <a:t>和</a:t>
            </a:r>
            <a:r>
              <a:rPr lang="en-US" altLang="zh-CN" b="1" dirty="0" err="1"/>
              <a:t>InstructGPT</a:t>
            </a:r>
            <a:r>
              <a:rPr lang="zh-CN" altLang="en-US" b="1" dirty="0"/>
              <a:t>，</a:t>
            </a:r>
            <a:r>
              <a:rPr lang="en-US" altLang="zh-CN" b="1" dirty="0"/>
              <a:t>GPT-3</a:t>
            </a:r>
            <a:r>
              <a:rPr lang="zh-CN" altLang="en-US" b="1" dirty="0"/>
              <a:t>就已经有</a:t>
            </a:r>
            <a:r>
              <a:rPr lang="en-US" altLang="zh-CN" b="1" dirty="0"/>
              <a:t>1750</a:t>
            </a:r>
            <a:r>
              <a:rPr lang="zh-CN" altLang="en-US" b="1" dirty="0"/>
              <a:t>亿个参数，需要</a:t>
            </a:r>
            <a:r>
              <a:rPr lang="en-US" altLang="zh-CN" b="1" dirty="0"/>
              <a:t>350 GB</a:t>
            </a:r>
            <a:r>
              <a:rPr lang="zh-CN" altLang="en-US" b="1" dirty="0"/>
              <a:t> </a:t>
            </a:r>
            <a:r>
              <a:rPr lang="en-US" altLang="zh-CN" b="1" dirty="0"/>
              <a:t>GPU</a:t>
            </a:r>
            <a:r>
              <a:rPr lang="zh-CN" altLang="en-US" b="1" dirty="0"/>
              <a:t>内存分布式推理</a:t>
            </a:r>
            <a:r>
              <a:rPr lang="en-US" altLang="zh-CN" b="1" dirty="0"/>
              <a:t>/</a:t>
            </a:r>
            <a:r>
              <a:rPr lang="zh-CN" altLang="en-US" b="1" dirty="0"/>
              <a:t>训练，单次训练成本</a:t>
            </a:r>
            <a:r>
              <a:rPr lang="en-US" altLang="zh-CN" b="1" dirty="0"/>
              <a:t>1200</a:t>
            </a:r>
            <a:r>
              <a:rPr lang="zh-CN" altLang="en-US" b="1" dirty="0"/>
              <a:t>万美金，</a:t>
            </a:r>
            <a:r>
              <a:rPr lang="en-US" altLang="zh-CN" b="1" dirty="0" err="1"/>
              <a:t>ChatGPT</a:t>
            </a:r>
            <a:r>
              <a:rPr lang="zh-CN" altLang="en-US" b="1" dirty="0"/>
              <a:t>只会更大</a:t>
            </a:r>
          </a:p>
        </p:txBody>
      </p:sp>
      <p:sp>
        <p:nvSpPr>
          <p:cNvPr id="16" name="标题 15">
            <a:extLst>
              <a:ext uri="{FF2B5EF4-FFF2-40B4-BE49-F238E27FC236}">
                <a16:creationId xmlns:a16="http://schemas.microsoft.com/office/drawing/2014/main" id="{27F1C144-95E5-6FE5-BA70-99162D81DC62}"/>
              </a:ext>
            </a:extLst>
          </p:cNvPr>
          <p:cNvSpPr>
            <a:spLocks noGrp="1"/>
          </p:cNvSpPr>
          <p:nvPr>
            <p:ph type="title"/>
          </p:nvPr>
        </p:nvSpPr>
        <p:spPr/>
        <p:txBody>
          <a:bodyPr/>
          <a:lstStyle/>
          <a:p>
            <a:r>
              <a:rPr lang="zh-CN" altLang="en-US" dirty="0"/>
              <a:t>数据中心网络需求的新变化</a:t>
            </a:r>
          </a:p>
        </p:txBody>
      </p:sp>
      <p:pic>
        <p:nvPicPr>
          <p:cNvPr id="19" name="图片 18">
            <a:extLst>
              <a:ext uri="{FF2B5EF4-FFF2-40B4-BE49-F238E27FC236}">
                <a16:creationId xmlns:a16="http://schemas.microsoft.com/office/drawing/2014/main" id="{53E36CE8-355C-58D5-10CD-60827677B684}"/>
              </a:ext>
            </a:extLst>
          </p:cNvPr>
          <p:cNvPicPr>
            <a:picLocks noChangeAspect="1"/>
          </p:cNvPicPr>
          <p:nvPr/>
        </p:nvPicPr>
        <p:blipFill>
          <a:blip r:embed="rId3"/>
          <a:stretch>
            <a:fillRect/>
          </a:stretch>
        </p:blipFill>
        <p:spPr>
          <a:xfrm>
            <a:off x="8753295" y="1114380"/>
            <a:ext cx="3430345" cy="5675740"/>
          </a:xfrm>
          <a:prstGeom prst="rect">
            <a:avLst/>
          </a:prstGeom>
        </p:spPr>
      </p:pic>
      <p:pic>
        <p:nvPicPr>
          <p:cNvPr id="21" name="图片 20">
            <a:extLst>
              <a:ext uri="{FF2B5EF4-FFF2-40B4-BE49-F238E27FC236}">
                <a16:creationId xmlns:a16="http://schemas.microsoft.com/office/drawing/2014/main" id="{E57CBAB5-395E-D528-710D-61641E410A03}"/>
              </a:ext>
            </a:extLst>
          </p:cNvPr>
          <p:cNvPicPr>
            <a:picLocks noChangeAspect="1"/>
          </p:cNvPicPr>
          <p:nvPr/>
        </p:nvPicPr>
        <p:blipFill>
          <a:blip r:embed="rId4"/>
          <a:stretch>
            <a:fillRect/>
          </a:stretch>
        </p:blipFill>
        <p:spPr>
          <a:xfrm>
            <a:off x="4238147" y="1442152"/>
            <a:ext cx="4515148" cy="5415848"/>
          </a:xfrm>
          <a:prstGeom prst="rect">
            <a:avLst/>
          </a:prstGeom>
        </p:spPr>
      </p:pic>
    </p:spTree>
    <p:extLst>
      <p:ext uri="{BB962C8B-B14F-4D97-AF65-F5344CB8AC3E}">
        <p14:creationId xmlns:p14="http://schemas.microsoft.com/office/powerpoint/2010/main" val="243702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97E298-2346-70CF-AC05-BBEB90F22598}"/>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F5025976-8E51-2A84-D310-8E6BC29C0D23}"/>
              </a:ext>
            </a:extLst>
          </p:cNvPr>
          <p:cNvSpPr>
            <a:spLocks noGrp="1"/>
          </p:cNvSpPr>
          <p:nvPr>
            <p:ph idx="1"/>
          </p:nvPr>
        </p:nvSpPr>
        <p:spPr/>
        <p:txBody>
          <a:bodyPr/>
          <a:lstStyle/>
          <a:p>
            <a:endParaRPr lang="zh-CN" altLang="en-US" dirty="0"/>
          </a:p>
        </p:txBody>
      </p:sp>
      <p:pic>
        <p:nvPicPr>
          <p:cNvPr id="9" name="图片 8">
            <a:extLst>
              <a:ext uri="{FF2B5EF4-FFF2-40B4-BE49-F238E27FC236}">
                <a16:creationId xmlns:a16="http://schemas.microsoft.com/office/drawing/2014/main" id="{E2FE40D9-BAF4-77C4-04CD-C18E0B137125}"/>
              </a:ext>
            </a:extLst>
          </p:cNvPr>
          <p:cNvPicPr>
            <a:picLocks noChangeAspect="1"/>
          </p:cNvPicPr>
          <p:nvPr/>
        </p:nvPicPr>
        <p:blipFill>
          <a:blip r:embed="rId2"/>
          <a:stretch>
            <a:fillRect/>
          </a:stretch>
        </p:blipFill>
        <p:spPr>
          <a:xfrm>
            <a:off x="6343028" y="0"/>
            <a:ext cx="5010772" cy="6858000"/>
          </a:xfrm>
          <a:prstGeom prst="rect">
            <a:avLst/>
          </a:prstGeom>
        </p:spPr>
      </p:pic>
      <p:pic>
        <p:nvPicPr>
          <p:cNvPr id="11" name="图片 10">
            <a:extLst>
              <a:ext uri="{FF2B5EF4-FFF2-40B4-BE49-F238E27FC236}">
                <a16:creationId xmlns:a16="http://schemas.microsoft.com/office/drawing/2014/main" id="{7A7C21D5-33CE-A44A-A0AF-84B3F2729673}"/>
              </a:ext>
            </a:extLst>
          </p:cNvPr>
          <p:cNvPicPr>
            <a:picLocks noChangeAspect="1"/>
          </p:cNvPicPr>
          <p:nvPr/>
        </p:nvPicPr>
        <p:blipFill>
          <a:blip r:embed="rId3"/>
          <a:stretch>
            <a:fillRect/>
          </a:stretch>
        </p:blipFill>
        <p:spPr>
          <a:xfrm>
            <a:off x="696088" y="0"/>
            <a:ext cx="5005198" cy="6858000"/>
          </a:xfrm>
          <a:prstGeom prst="rect">
            <a:avLst/>
          </a:prstGeom>
        </p:spPr>
      </p:pic>
    </p:spTree>
    <p:extLst>
      <p:ext uri="{BB962C8B-B14F-4D97-AF65-F5344CB8AC3E}">
        <p14:creationId xmlns:p14="http://schemas.microsoft.com/office/powerpoint/2010/main" val="3019043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323856-E56D-7FAF-D7BD-6BE1AC72AB6A}"/>
              </a:ext>
            </a:extLst>
          </p:cNvPr>
          <p:cNvSpPr>
            <a:spLocks noGrp="1"/>
          </p:cNvSpPr>
          <p:nvPr>
            <p:ph type="title"/>
          </p:nvPr>
        </p:nvSpPr>
        <p:spPr/>
        <p:txBody>
          <a:bodyPr>
            <a:normAutofit/>
          </a:bodyPr>
          <a:lstStyle/>
          <a:p>
            <a:r>
              <a:rPr lang="en-US" altLang="zh-CN" sz="3600" dirty="0"/>
              <a:t>AI</a:t>
            </a:r>
            <a:r>
              <a:rPr lang="zh-CN" altLang="en-US" sz="3600" dirty="0"/>
              <a:t>算力和内存需求远超摩尔定律</a:t>
            </a:r>
            <a:br>
              <a:rPr lang="en-US" altLang="zh-CN" sz="3600" dirty="0"/>
            </a:br>
            <a:r>
              <a:rPr lang="zh-CN" altLang="en-US" sz="3600" dirty="0"/>
              <a:t>分布式异构并行计算是必由之路</a:t>
            </a:r>
          </a:p>
        </p:txBody>
      </p:sp>
      <p:sp>
        <p:nvSpPr>
          <p:cNvPr id="3" name="内容占位符 2">
            <a:extLst>
              <a:ext uri="{FF2B5EF4-FFF2-40B4-BE49-F238E27FC236}">
                <a16:creationId xmlns:a16="http://schemas.microsoft.com/office/drawing/2014/main" id="{719043B7-E610-6348-AE58-B28DE630A9B1}"/>
              </a:ext>
            </a:extLst>
          </p:cNvPr>
          <p:cNvSpPr>
            <a:spLocks noGrp="1"/>
          </p:cNvSpPr>
          <p:nvPr>
            <p:ph idx="1"/>
          </p:nvPr>
        </p:nvSpPr>
        <p:spPr/>
        <p:txBody>
          <a:bodyPr/>
          <a:lstStyle/>
          <a:p>
            <a:endParaRPr lang="zh-CN" altLang="en-US"/>
          </a:p>
        </p:txBody>
      </p:sp>
      <p:pic>
        <p:nvPicPr>
          <p:cNvPr id="5" name="图片 4">
            <a:extLst>
              <a:ext uri="{FF2B5EF4-FFF2-40B4-BE49-F238E27FC236}">
                <a16:creationId xmlns:a16="http://schemas.microsoft.com/office/drawing/2014/main" id="{9C2BD84C-1491-1460-7154-FA56BCE3EA59}"/>
              </a:ext>
            </a:extLst>
          </p:cNvPr>
          <p:cNvPicPr>
            <a:picLocks noChangeAspect="1"/>
          </p:cNvPicPr>
          <p:nvPr/>
        </p:nvPicPr>
        <p:blipFill>
          <a:blip r:embed="rId3"/>
          <a:stretch>
            <a:fillRect/>
          </a:stretch>
        </p:blipFill>
        <p:spPr>
          <a:xfrm>
            <a:off x="838199" y="1825624"/>
            <a:ext cx="5234117" cy="4351337"/>
          </a:xfrm>
          <a:prstGeom prst="rect">
            <a:avLst/>
          </a:prstGeom>
        </p:spPr>
      </p:pic>
      <p:pic>
        <p:nvPicPr>
          <p:cNvPr id="8" name="图片 7">
            <a:extLst>
              <a:ext uri="{FF2B5EF4-FFF2-40B4-BE49-F238E27FC236}">
                <a16:creationId xmlns:a16="http://schemas.microsoft.com/office/drawing/2014/main" id="{483B22F9-23AF-CFAE-9EE8-C10C4D1B19E8}"/>
              </a:ext>
            </a:extLst>
          </p:cNvPr>
          <p:cNvPicPr>
            <a:picLocks noChangeAspect="1"/>
          </p:cNvPicPr>
          <p:nvPr/>
        </p:nvPicPr>
        <p:blipFill>
          <a:blip r:embed="rId4"/>
          <a:stretch>
            <a:fillRect/>
          </a:stretch>
        </p:blipFill>
        <p:spPr>
          <a:xfrm>
            <a:off x="6484422" y="1785315"/>
            <a:ext cx="5633110" cy="2899701"/>
          </a:xfrm>
          <a:prstGeom prst="rect">
            <a:avLst/>
          </a:prstGeom>
        </p:spPr>
      </p:pic>
      <p:sp>
        <p:nvSpPr>
          <p:cNvPr id="9" name="文本框 8">
            <a:extLst>
              <a:ext uri="{FF2B5EF4-FFF2-40B4-BE49-F238E27FC236}">
                <a16:creationId xmlns:a16="http://schemas.microsoft.com/office/drawing/2014/main" id="{6B4FDDC9-423C-551A-D0B6-157BC4A8F98C}"/>
              </a:ext>
            </a:extLst>
          </p:cNvPr>
          <p:cNvSpPr txBox="1"/>
          <p:nvPr/>
        </p:nvSpPr>
        <p:spPr>
          <a:xfrm>
            <a:off x="7628562" y="4844265"/>
            <a:ext cx="3725238" cy="646331"/>
          </a:xfrm>
          <a:prstGeom prst="rect">
            <a:avLst/>
          </a:prstGeom>
          <a:noFill/>
        </p:spPr>
        <p:txBody>
          <a:bodyPr wrap="square" rtlCol="0">
            <a:spAutoFit/>
          </a:bodyPr>
          <a:lstStyle/>
          <a:p>
            <a:r>
              <a:rPr lang="zh-CN" altLang="en-US" dirty="0"/>
              <a:t>模型大小（内存需求）的增长趋势</a:t>
            </a:r>
            <a:endParaRPr lang="en-US" altLang="zh-CN" dirty="0"/>
          </a:p>
          <a:p>
            <a:pPr algn="ctr"/>
            <a:r>
              <a:rPr lang="zh-CN" altLang="en-US" dirty="0"/>
              <a:t> （纵坐标为对数）</a:t>
            </a:r>
          </a:p>
        </p:txBody>
      </p:sp>
      <p:sp>
        <p:nvSpPr>
          <p:cNvPr id="10" name="文本框 9">
            <a:extLst>
              <a:ext uri="{FF2B5EF4-FFF2-40B4-BE49-F238E27FC236}">
                <a16:creationId xmlns:a16="http://schemas.microsoft.com/office/drawing/2014/main" id="{147B9D26-6547-46CF-62C7-EF68FE556191}"/>
              </a:ext>
            </a:extLst>
          </p:cNvPr>
          <p:cNvSpPr txBox="1"/>
          <p:nvPr/>
        </p:nvSpPr>
        <p:spPr>
          <a:xfrm>
            <a:off x="1081072" y="6271528"/>
            <a:ext cx="4991244" cy="369332"/>
          </a:xfrm>
          <a:prstGeom prst="rect">
            <a:avLst/>
          </a:prstGeom>
          <a:noFill/>
        </p:spPr>
        <p:txBody>
          <a:bodyPr wrap="square" rtlCol="0">
            <a:spAutoFit/>
          </a:bodyPr>
          <a:lstStyle/>
          <a:p>
            <a:r>
              <a:rPr lang="zh-CN" altLang="en-US" dirty="0"/>
              <a:t>模型训练算力需求的增长趋势（纵坐标为对数）</a:t>
            </a:r>
          </a:p>
        </p:txBody>
      </p:sp>
    </p:spTree>
    <p:extLst>
      <p:ext uri="{BB962C8B-B14F-4D97-AF65-F5344CB8AC3E}">
        <p14:creationId xmlns:p14="http://schemas.microsoft.com/office/powerpoint/2010/main" val="2693879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6FE750-2E15-DBD6-A56F-56588AEFD91B}"/>
              </a:ext>
            </a:extLst>
          </p:cNvPr>
          <p:cNvSpPr>
            <a:spLocks noGrp="1"/>
          </p:cNvSpPr>
          <p:nvPr>
            <p:ph type="title"/>
          </p:nvPr>
        </p:nvSpPr>
        <p:spPr>
          <a:xfrm>
            <a:off x="810374" y="97052"/>
            <a:ext cx="10515600" cy="1325563"/>
          </a:xfrm>
        </p:spPr>
        <p:txBody>
          <a:bodyPr>
            <a:normAutofit/>
          </a:bodyPr>
          <a:lstStyle/>
          <a:p>
            <a:r>
              <a:rPr lang="zh-CN" altLang="en-US" sz="4000" dirty="0"/>
              <a:t>传统数据中心网络软件栈厚重，开销巨大</a:t>
            </a:r>
          </a:p>
        </p:txBody>
      </p:sp>
      <p:sp>
        <p:nvSpPr>
          <p:cNvPr id="3" name="内容占位符 2">
            <a:extLst>
              <a:ext uri="{FF2B5EF4-FFF2-40B4-BE49-F238E27FC236}">
                <a16:creationId xmlns:a16="http://schemas.microsoft.com/office/drawing/2014/main" id="{C5DA9D78-D971-B853-BBC7-853D7ACC55FF}"/>
              </a:ext>
            </a:extLst>
          </p:cNvPr>
          <p:cNvSpPr>
            <a:spLocks noGrp="1"/>
          </p:cNvSpPr>
          <p:nvPr>
            <p:ph idx="1"/>
          </p:nvPr>
        </p:nvSpPr>
        <p:spPr>
          <a:xfrm>
            <a:off x="5972923" y="1422615"/>
            <a:ext cx="5820311" cy="4351338"/>
          </a:xfrm>
        </p:spPr>
        <p:txBody>
          <a:bodyPr>
            <a:normAutofit/>
          </a:bodyPr>
          <a:lstStyle/>
          <a:p>
            <a:r>
              <a:rPr lang="zh-CN" altLang="en-US" sz="2400" dirty="0"/>
              <a:t>数据中心网络硬件的时延是微秒级的，但由于厚重的网络协议栈，到了</a:t>
            </a:r>
            <a:r>
              <a:rPr lang="en-US" altLang="zh-CN" sz="2400" dirty="0"/>
              <a:t>TCP</a:t>
            </a:r>
            <a:r>
              <a:rPr lang="zh-CN" altLang="en-US" sz="2400" dirty="0"/>
              <a:t>层次就是数十微秒，到</a:t>
            </a:r>
            <a:r>
              <a:rPr lang="en-US" altLang="zh-CN" sz="2400" dirty="0"/>
              <a:t>RPC</a:t>
            </a:r>
            <a:r>
              <a:rPr lang="zh-CN" altLang="en-US" sz="2400" dirty="0"/>
              <a:t>层次甚至可达百微秒级</a:t>
            </a:r>
            <a:endParaRPr lang="en-US" altLang="zh-CN" sz="2400" dirty="0"/>
          </a:p>
          <a:p>
            <a:r>
              <a:rPr lang="zh-CN" altLang="en-US" sz="2400" dirty="0"/>
              <a:t>就像是北京到天津高铁只要</a:t>
            </a:r>
            <a:r>
              <a:rPr lang="en-US" altLang="zh-CN" sz="2400" dirty="0"/>
              <a:t>30</a:t>
            </a:r>
            <a:r>
              <a:rPr lang="zh-CN" altLang="en-US" sz="2400" dirty="0"/>
              <a:t>分钟，但坐地铁需要</a:t>
            </a:r>
            <a:r>
              <a:rPr lang="en-US" altLang="zh-CN" sz="2400" dirty="0"/>
              <a:t>2</a:t>
            </a:r>
            <a:r>
              <a:rPr lang="zh-CN" altLang="en-US" sz="2400" dirty="0"/>
              <a:t>个小时，结果端到端的时间长达</a:t>
            </a:r>
            <a:r>
              <a:rPr lang="en-US" altLang="zh-CN" sz="2400" dirty="0"/>
              <a:t>4</a:t>
            </a:r>
            <a:r>
              <a:rPr lang="zh-CN" altLang="en-US" sz="2400" dirty="0"/>
              <a:t>个小时</a:t>
            </a:r>
            <a:endParaRPr lang="en-US" altLang="zh-CN" sz="2400" dirty="0"/>
          </a:p>
          <a:p>
            <a:r>
              <a:rPr lang="zh-CN" altLang="en-US" sz="2400" dirty="0"/>
              <a:t>谷歌的统计表明，约</a:t>
            </a:r>
            <a:r>
              <a:rPr lang="en-US" altLang="zh-CN" sz="2400" dirty="0"/>
              <a:t>25%</a:t>
            </a:r>
            <a:r>
              <a:rPr lang="zh-CN" altLang="en-US" sz="2400" dirty="0"/>
              <a:t>的</a:t>
            </a:r>
            <a:r>
              <a:rPr lang="en-US" altLang="zh-CN" sz="2400" dirty="0"/>
              <a:t>CPU</a:t>
            </a:r>
            <a:r>
              <a:rPr lang="zh-CN" altLang="en-US" sz="2400" dirty="0"/>
              <a:t>被浪费在了网络协议栈中，包括内存拷贝、</a:t>
            </a:r>
            <a:r>
              <a:rPr lang="en-US" altLang="zh-CN" sz="2400" dirty="0"/>
              <a:t>RPC</a:t>
            </a:r>
            <a:r>
              <a:rPr lang="zh-CN" altLang="en-US" sz="2400" dirty="0"/>
              <a:t>、序列化、哈希、内存分配、压缩等</a:t>
            </a:r>
            <a:endParaRPr lang="en-US" altLang="zh-CN" sz="2400" dirty="0"/>
          </a:p>
        </p:txBody>
      </p:sp>
      <p:pic>
        <p:nvPicPr>
          <p:cNvPr id="5" name="图片 4">
            <a:extLst>
              <a:ext uri="{FF2B5EF4-FFF2-40B4-BE49-F238E27FC236}">
                <a16:creationId xmlns:a16="http://schemas.microsoft.com/office/drawing/2014/main" id="{C37995BD-5126-192E-D7BB-870707D3B263}"/>
              </a:ext>
            </a:extLst>
          </p:cNvPr>
          <p:cNvPicPr>
            <a:picLocks noChangeAspect="1"/>
          </p:cNvPicPr>
          <p:nvPr/>
        </p:nvPicPr>
        <p:blipFill>
          <a:blip r:embed="rId2"/>
          <a:stretch>
            <a:fillRect/>
          </a:stretch>
        </p:blipFill>
        <p:spPr>
          <a:xfrm>
            <a:off x="810374" y="1189274"/>
            <a:ext cx="4916184" cy="2570483"/>
          </a:xfrm>
          <a:prstGeom prst="rect">
            <a:avLst/>
          </a:prstGeom>
        </p:spPr>
      </p:pic>
      <p:sp>
        <p:nvSpPr>
          <p:cNvPr id="8" name="文本框 7">
            <a:extLst>
              <a:ext uri="{FF2B5EF4-FFF2-40B4-BE49-F238E27FC236}">
                <a16:creationId xmlns:a16="http://schemas.microsoft.com/office/drawing/2014/main" id="{D8C8BA15-9D00-E76F-4B11-0E6EC7084C38}"/>
              </a:ext>
            </a:extLst>
          </p:cNvPr>
          <p:cNvSpPr txBox="1"/>
          <p:nvPr/>
        </p:nvSpPr>
        <p:spPr>
          <a:xfrm>
            <a:off x="748301" y="3736275"/>
            <a:ext cx="5912778" cy="261610"/>
          </a:xfrm>
          <a:prstGeom prst="rect">
            <a:avLst/>
          </a:prstGeom>
          <a:noFill/>
        </p:spPr>
        <p:txBody>
          <a:bodyPr wrap="square" rtlCol="0">
            <a:spAutoFit/>
          </a:bodyPr>
          <a:lstStyle/>
          <a:p>
            <a:r>
              <a:rPr lang="en-US" altLang="zh-CN" sz="1100" dirty="0"/>
              <a:t>Attack of the Killer Microseconds, CACM, April 2017.</a:t>
            </a:r>
            <a:endParaRPr lang="zh-CN" altLang="en-US" sz="1100" dirty="0"/>
          </a:p>
        </p:txBody>
      </p:sp>
      <p:pic>
        <p:nvPicPr>
          <p:cNvPr id="10" name="图片 9">
            <a:extLst>
              <a:ext uri="{FF2B5EF4-FFF2-40B4-BE49-F238E27FC236}">
                <a16:creationId xmlns:a16="http://schemas.microsoft.com/office/drawing/2014/main" id="{6735E730-6386-76FD-273E-164114833DDA}"/>
              </a:ext>
            </a:extLst>
          </p:cNvPr>
          <p:cNvPicPr>
            <a:picLocks noChangeAspect="1"/>
          </p:cNvPicPr>
          <p:nvPr/>
        </p:nvPicPr>
        <p:blipFill>
          <a:blip r:embed="rId3"/>
          <a:stretch>
            <a:fillRect/>
          </a:stretch>
        </p:blipFill>
        <p:spPr>
          <a:xfrm>
            <a:off x="748301" y="3997885"/>
            <a:ext cx="4606461" cy="2473840"/>
          </a:xfrm>
          <a:prstGeom prst="rect">
            <a:avLst/>
          </a:prstGeom>
        </p:spPr>
      </p:pic>
      <p:sp>
        <p:nvSpPr>
          <p:cNvPr id="11" name="文本框 10">
            <a:extLst>
              <a:ext uri="{FF2B5EF4-FFF2-40B4-BE49-F238E27FC236}">
                <a16:creationId xmlns:a16="http://schemas.microsoft.com/office/drawing/2014/main" id="{245B2EF8-BE2D-82E6-14A5-B04BE9B7484E}"/>
              </a:ext>
            </a:extLst>
          </p:cNvPr>
          <p:cNvSpPr txBox="1"/>
          <p:nvPr/>
        </p:nvSpPr>
        <p:spPr>
          <a:xfrm>
            <a:off x="748301" y="6414081"/>
            <a:ext cx="5912778" cy="261610"/>
          </a:xfrm>
          <a:prstGeom prst="rect">
            <a:avLst/>
          </a:prstGeom>
          <a:noFill/>
        </p:spPr>
        <p:txBody>
          <a:bodyPr wrap="square" rtlCol="0">
            <a:spAutoFit/>
          </a:bodyPr>
          <a:lstStyle/>
          <a:p>
            <a:r>
              <a:rPr lang="en-US" altLang="zh-CN" sz="1100" dirty="0"/>
              <a:t>Profiling a warehouse-scale computer, ISCA’15.</a:t>
            </a:r>
            <a:endParaRPr lang="zh-CN" altLang="en-US" sz="1100" dirty="0"/>
          </a:p>
        </p:txBody>
      </p:sp>
    </p:spTree>
    <p:extLst>
      <p:ext uri="{BB962C8B-B14F-4D97-AF65-F5344CB8AC3E}">
        <p14:creationId xmlns:p14="http://schemas.microsoft.com/office/powerpoint/2010/main" val="2612533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2F992A-FB8E-B5A4-C1C0-C379C20E0DA9}"/>
              </a:ext>
            </a:extLst>
          </p:cNvPr>
          <p:cNvSpPr>
            <a:spLocks noGrp="1"/>
          </p:cNvSpPr>
          <p:nvPr>
            <p:ph type="title"/>
          </p:nvPr>
        </p:nvSpPr>
        <p:spPr/>
        <p:txBody>
          <a:bodyPr/>
          <a:lstStyle/>
          <a:p>
            <a:r>
              <a:rPr lang="zh-CN" altLang="en-US" dirty="0"/>
              <a:t>微秒级时延如何隐藏也是数据中心的难题</a:t>
            </a:r>
          </a:p>
        </p:txBody>
      </p:sp>
      <p:pic>
        <p:nvPicPr>
          <p:cNvPr id="4" name="图片 3">
            <a:extLst>
              <a:ext uri="{FF2B5EF4-FFF2-40B4-BE49-F238E27FC236}">
                <a16:creationId xmlns:a16="http://schemas.microsoft.com/office/drawing/2014/main" id="{365E90E8-C547-7CD5-D845-45B3DB94C249}"/>
              </a:ext>
            </a:extLst>
          </p:cNvPr>
          <p:cNvPicPr>
            <a:picLocks noChangeAspect="1"/>
          </p:cNvPicPr>
          <p:nvPr/>
        </p:nvPicPr>
        <p:blipFill>
          <a:blip r:embed="rId2"/>
          <a:stretch>
            <a:fillRect/>
          </a:stretch>
        </p:blipFill>
        <p:spPr>
          <a:xfrm>
            <a:off x="797104" y="1593830"/>
            <a:ext cx="8548082" cy="2759071"/>
          </a:xfrm>
          <a:prstGeom prst="rect">
            <a:avLst/>
          </a:prstGeom>
        </p:spPr>
      </p:pic>
      <p:sp>
        <p:nvSpPr>
          <p:cNvPr id="5" name="文本框 4">
            <a:extLst>
              <a:ext uri="{FF2B5EF4-FFF2-40B4-BE49-F238E27FC236}">
                <a16:creationId xmlns:a16="http://schemas.microsoft.com/office/drawing/2014/main" id="{EE152DB1-795D-5895-728E-DB88CDA5289D}"/>
              </a:ext>
            </a:extLst>
          </p:cNvPr>
          <p:cNvSpPr txBox="1"/>
          <p:nvPr/>
        </p:nvSpPr>
        <p:spPr>
          <a:xfrm>
            <a:off x="838200" y="4281990"/>
            <a:ext cx="5912778" cy="261610"/>
          </a:xfrm>
          <a:prstGeom prst="rect">
            <a:avLst/>
          </a:prstGeom>
          <a:noFill/>
        </p:spPr>
        <p:txBody>
          <a:bodyPr wrap="square" rtlCol="0">
            <a:spAutoFit/>
          </a:bodyPr>
          <a:lstStyle/>
          <a:p>
            <a:r>
              <a:rPr lang="en-US" altLang="zh-CN" sz="1100" dirty="0"/>
              <a:t>Attack of the Killer Microseconds, CACM, April 2017.</a:t>
            </a:r>
            <a:endParaRPr lang="zh-CN" altLang="en-US" sz="1100" dirty="0"/>
          </a:p>
        </p:txBody>
      </p:sp>
      <p:sp>
        <p:nvSpPr>
          <p:cNvPr id="8" name="内容占位符 2">
            <a:extLst>
              <a:ext uri="{FF2B5EF4-FFF2-40B4-BE49-F238E27FC236}">
                <a16:creationId xmlns:a16="http://schemas.microsoft.com/office/drawing/2014/main" id="{64FE2216-D4E9-DCC3-9A2F-16FCDF539CA0}"/>
              </a:ext>
            </a:extLst>
          </p:cNvPr>
          <p:cNvSpPr>
            <a:spLocks noGrp="1"/>
          </p:cNvSpPr>
          <p:nvPr>
            <p:ph idx="1"/>
          </p:nvPr>
        </p:nvSpPr>
        <p:spPr>
          <a:xfrm>
            <a:off x="838200" y="4652107"/>
            <a:ext cx="10442825" cy="2493569"/>
          </a:xfrm>
        </p:spPr>
        <p:txBody>
          <a:bodyPr>
            <a:normAutofit/>
          </a:bodyPr>
          <a:lstStyle/>
          <a:p>
            <a:r>
              <a:rPr lang="zh-CN" altLang="en-US" sz="2000" dirty="0"/>
              <a:t>除了网络硬件时延，存储设备的访问也从毫秒级降到微秒级</a:t>
            </a:r>
            <a:endParaRPr lang="en-US" altLang="zh-CN" sz="2000" dirty="0"/>
          </a:p>
          <a:p>
            <a:r>
              <a:rPr lang="zh-CN" altLang="en-US" sz="2000" dirty="0"/>
              <a:t>等待微秒级的事件（网络通信、存储读写）时，</a:t>
            </a:r>
            <a:r>
              <a:rPr lang="en-US" altLang="zh-CN" sz="2000" dirty="0"/>
              <a:t>CPU</a:t>
            </a:r>
            <a:r>
              <a:rPr lang="zh-CN" altLang="en-US" sz="2000" dirty="0"/>
              <a:t>该干什么？</a:t>
            </a:r>
            <a:endParaRPr lang="en-US" altLang="zh-CN" sz="2000" dirty="0"/>
          </a:p>
          <a:p>
            <a:r>
              <a:rPr lang="zh-CN" altLang="en-US" sz="2000" dirty="0"/>
              <a:t>对于纳秒级的事件，</a:t>
            </a:r>
            <a:r>
              <a:rPr lang="en-US" altLang="zh-CN" sz="2000" dirty="0"/>
              <a:t>CPU</a:t>
            </a:r>
            <a:r>
              <a:rPr lang="zh-CN" altLang="en-US" sz="2000" dirty="0"/>
              <a:t>硬件流水线足以隐藏时延，无需软件干预</a:t>
            </a:r>
            <a:endParaRPr lang="en-US" altLang="zh-CN" sz="2000" dirty="0"/>
          </a:p>
          <a:p>
            <a:r>
              <a:rPr lang="zh-CN" altLang="en-US" sz="2000" dirty="0"/>
              <a:t>对于毫秒级的事件，操作系统可以切换到其他进程</a:t>
            </a:r>
            <a:r>
              <a:rPr lang="en-US" altLang="zh-CN" sz="2000" dirty="0"/>
              <a:t>/</a:t>
            </a:r>
            <a:r>
              <a:rPr lang="zh-CN" altLang="en-US" sz="2000" dirty="0"/>
              <a:t>线程</a:t>
            </a:r>
            <a:endParaRPr lang="en-US" altLang="zh-CN" sz="2000" dirty="0"/>
          </a:p>
          <a:p>
            <a:r>
              <a:rPr lang="zh-CN" altLang="en-US" sz="2000" dirty="0"/>
              <a:t>但对于微秒级的事件，操作系统切换的开销就已经是微秒级，可能得不偿失</a:t>
            </a:r>
            <a:endParaRPr lang="en-US" altLang="zh-CN" sz="2000" dirty="0"/>
          </a:p>
        </p:txBody>
      </p:sp>
    </p:spTree>
    <p:extLst>
      <p:ext uri="{BB962C8B-B14F-4D97-AF65-F5344CB8AC3E}">
        <p14:creationId xmlns:p14="http://schemas.microsoft.com/office/powerpoint/2010/main" val="743698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B9D4C7-75BE-71CA-8151-9B225194097B}"/>
              </a:ext>
            </a:extLst>
          </p:cNvPr>
          <p:cNvSpPr>
            <a:spLocks noGrp="1"/>
          </p:cNvSpPr>
          <p:nvPr>
            <p:ph type="title"/>
          </p:nvPr>
        </p:nvSpPr>
        <p:spPr/>
        <p:txBody>
          <a:bodyPr/>
          <a:lstStyle/>
          <a:p>
            <a:r>
              <a:rPr lang="zh-CN" altLang="en-US" dirty="0"/>
              <a:t>目录</a:t>
            </a:r>
          </a:p>
        </p:txBody>
      </p:sp>
      <p:sp>
        <p:nvSpPr>
          <p:cNvPr id="3" name="内容占位符 2">
            <a:extLst>
              <a:ext uri="{FF2B5EF4-FFF2-40B4-BE49-F238E27FC236}">
                <a16:creationId xmlns:a16="http://schemas.microsoft.com/office/drawing/2014/main" id="{384BC336-E2AD-A55C-98E0-997899CA13E8}"/>
              </a:ext>
            </a:extLst>
          </p:cNvPr>
          <p:cNvSpPr>
            <a:spLocks noGrp="1"/>
          </p:cNvSpPr>
          <p:nvPr>
            <p:ph idx="1"/>
          </p:nvPr>
        </p:nvSpPr>
        <p:spPr/>
        <p:txBody>
          <a:bodyPr/>
          <a:lstStyle/>
          <a:p>
            <a:r>
              <a:rPr lang="zh-CN" altLang="en-US" dirty="0"/>
              <a:t>数据中心网络</a:t>
            </a:r>
            <a:endParaRPr lang="en-US" altLang="zh-CN" dirty="0"/>
          </a:p>
          <a:p>
            <a:pPr lvl="1"/>
            <a:r>
              <a:rPr lang="zh-CN" altLang="en-US" dirty="0"/>
              <a:t>从</a:t>
            </a:r>
            <a:r>
              <a:rPr lang="en-US" altLang="zh-CN" dirty="0"/>
              <a:t>Web</a:t>
            </a:r>
            <a:r>
              <a:rPr lang="zh-CN" altLang="en-US" dirty="0"/>
              <a:t>服务到大规模异构并行计算</a:t>
            </a:r>
            <a:endParaRPr lang="en-US" altLang="zh-CN" dirty="0"/>
          </a:p>
          <a:p>
            <a:pPr lvl="1"/>
            <a:r>
              <a:rPr lang="zh-CN" altLang="en-US" b="1" dirty="0"/>
              <a:t>编程抽象：从字节流到内存语义</a:t>
            </a:r>
            <a:endParaRPr lang="en-US" altLang="zh-CN" b="1" dirty="0"/>
          </a:p>
          <a:p>
            <a:pPr lvl="1"/>
            <a:r>
              <a:rPr lang="zh-CN" altLang="en-US" dirty="0"/>
              <a:t>把数据中心作为一台计算机</a:t>
            </a:r>
            <a:endParaRPr lang="en-US" altLang="zh-CN" dirty="0"/>
          </a:p>
          <a:p>
            <a:r>
              <a:rPr lang="zh-CN" altLang="en-US" dirty="0"/>
              <a:t>广域网</a:t>
            </a:r>
            <a:endParaRPr lang="en-US" altLang="zh-CN" dirty="0"/>
          </a:p>
          <a:p>
            <a:pPr lvl="1"/>
            <a:r>
              <a:rPr lang="zh-CN" altLang="en-US" dirty="0"/>
              <a:t>从“尽力而为”到“准确定性”</a:t>
            </a:r>
            <a:endParaRPr lang="en-US" altLang="zh-CN" dirty="0"/>
          </a:p>
          <a:p>
            <a:pPr lvl="1"/>
            <a:r>
              <a:rPr lang="zh-CN" altLang="en-US" dirty="0"/>
              <a:t>东数西算与全国一体化大数据中心</a:t>
            </a:r>
            <a:endParaRPr lang="en-US" altLang="zh-CN" dirty="0"/>
          </a:p>
          <a:p>
            <a:r>
              <a:rPr lang="zh-CN" altLang="en-US" dirty="0"/>
              <a:t>无线网络</a:t>
            </a:r>
            <a:endParaRPr lang="en-US" altLang="zh-CN" dirty="0"/>
          </a:p>
          <a:p>
            <a:pPr lvl="1"/>
            <a:r>
              <a:rPr lang="zh-CN" altLang="en-US" dirty="0"/>
              <a:t>“</a:t>
            </a:r>
            <a:r>
              <a:rPr lang="en-US" altLang="zh-CN" dirty="0"/>
              <a:t>1+8+N</a:t>
            </a:r>
            <a:r>
              <a:rPr lang="zh-CN" altLang="en-US" dirty="0"/>
              <a:t>”与“</a:t>
            </a:r>
            <a:r>
              <a:rPr lang="en-US" altLang="zh-CN" dirty="0"/>
              <a:t>5G to B</a:t>
            </a:r>
            <a:r>
              <a:rPr lang="zh-CN" altLang="en-US" dirty="0"/>
              <a:t>”</a:t>
            </a:r>
            <a:endParaRPr lang="en-US" altLang="zh-CN" dirty="0"/>
          </a:p>
          <a:p>
            <a:pPr lvl="1"/>
            <a:r>
              <a:rPr lang="zh-CN" altLang="en-US" dirty="0"/>
              <a:t>应用和数据无缝流转的“分布式超级终端”</a:t>
            </a:r>
          </a:p>
        </p:txBody>
      </p:sp>
    </p:spTree>
    <p:extLst>
      <p:ext uri="{BB962C8B-B14F-4D97-AF65-F5344CB8AC3E}">
        <p14:creationId xmlns:p14="http://schemas.microsoft.com/office/powerpoint/2010/main" val="582276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ADADB6-8A3B-2694-2CA7-09D608F145E0}"/>
              </a:ext>
            </a:extLst>
          </p:cNvPr>
          <p:cNvSpPr>
            <a:spLocks noGrp="1"/>
          </p:cNvSpPr>
          <p:nvPr>
            <p:ph type="title"/>
          </p:nvPr>
        </p:nvSpPr>
        <p:spPr/>
        <p:txBody>
          <a:bodyPr/>
          <a:lstStyle/>
          <a:p>
            <a:r>
              <a:rPr lang="zh-CN" altLang="en-US" dirty="0"/>
              <a:t>字节流 </a:t>
            </a:r>
            <a:r>
              <a:rPr lang="en-US" altLang="zh-CN" dirty="0"/>
              <a:t>vs. </a:t>
            </a:r>
            <a:r>
              <a:rPr lang="zh-CN" altLang="en-US" dirty="0"/>
              <a:t>内存语义</a:t>
            </a:r>
          </a:p>
        </p:txBody>
      </p:sp>
      <p:pic>
        <p:nvPicPr>
          <p:cNvPr id="5" name="图片 4">
            <a:extLst>
              <a:ext uri="{FF2B5EF4-FFF2-40B4-BE49-F238E27FC236}">
                <a16:creationId xmlns:a16="http://schemas.microsoft.com/office/drawing/2014/main" id="{695760CE-481E-449E-C337-91958C13DFCA}"/>
              </a:ext>
            </a:extLst>
          </p:cNvPr>
          <p:cNvPicPr>
            <a:picLocks noChangeAspect="1"/>
          </p:cNvPicPr>
          <p:nvPr/>
        </p:nvPicPr>
        <p:blipFill>
          <a:blip r:embed="rId2"/>
          <a:stretch>
            <a:fillRect/>
          </a:stretch>
        </p:blipFill>
        <p:spPr>
          <a:xfrm>
            <a:off x="417825" y="3194031"/>
            <a:ext cx="898133" cy="813681"/>
          </a:xfrm>
          <a:prstGeom prst="rect">
            <a:avLst/>
          </a:prstGeom>
        </p:spPr>
      </p:pic>
      <p:sp>
        <p:nvSpPr>
          <p:cNvPr id="6" name="文本框 5">
            <a:extLst>
              <a:ext uri="{FF2B5EF4-FFF2-40B4-BE49-F238E27FC236}">
                <a16:creationId xmlns:a16="http://schemas.microsoft.com/office/drawing/2014/main" id="{A90880ED-3A80-C02F-319C-C80E0B10484E}"/>
              </a:ext>
            </a:extLst>
          </p:cNvPr>
          <p:cNvSpPr txBox="1"/>
          <p:nvPr/>
        </p:nvSpPr>
        <p:spPr>
          <a:xfrm>
            <a:off x="565088" y="1690688"/>
            <a:ext cx="1150706" cy="369332"/>
          </a:xfrm>
          <a:prstGeom prst="rect">
            <a:avLst/>
          </a:prstGeom>
          <a:noFill/>
        </p:spPr>
        <p:txBody>
          <a:bodyPr wrap="square" rtlCol="0">
            <a:spAutoFit/>
          </a:bodyPr>
          <a:lstStyle/>
          <a:p>
            <a:r>
              <a:rPr lang="zh-CN" altLang="en-US" b="1" dirty="0"/>
              <a:t>程序</a:t>
            </a:r>
          </a:p>
        </p:txBody>
      </p:sp>
      <p:sp>
        <p:nvSpPr>
          <p:cNvPr id="7" name="文本框 6">
            <a:extLst>
              <a:ext uri="{FF2B5EF4-FFF2-40B4-BE49-F238E27FC236}">
                <a16:creationId xmlns:a16="http://schemas.microsoft.com/office/drawing/2014/main" id="{6EA99E7F-3028-FB8A-9ADC-E2DACDE23BF3}"/>
              </a:ext>
            </a:extLst>
          </p:cNvPr>
          <p:cNvSpPr txBox="1"/>
          <p:nvPr/>
        </p:nvSpPr>
        <p:spPr>
          <a:xfrm>
            <a:off x="1988914" y="1690688"/>
            <a:ext cx="1150706" cy="369332"/>
          </a:xfrm>
          <a:prstGeom prst="rect">
            <a:avLst/>
          </a:prstGeom>
          <a:noFill/>
        </p:spPr>
        <p:txBody>
          <a:bodyPr wrap="square" rtlCol="0">
            <a:spAutoFit/>
          </a:bodyPr>
          <a:lstStyle/>
          <a:p>
            <a:r>
              <a:rPr lang="zh-CN" altLang="en-US" b="1" dirty="0"/>
              <a:t>内存</a:t>
            </a:r>
          </a:p>
        </p:txBody>
      </p:sp>
      <p:sp>
        <p:nvSpPr>
          <p:cNvPr id="8" name="文本框 7">
            <a:extLst>
              <a:ext uri="{FF2B5EF4-FFF2-40B4-BE49-F238E27FC236}">
                <a16:creationId xmlns:a16="http://schemas.microsoft.com/office/drawing/2014/main" id="{AC8B91AC-5629-2314-1EAE-97CA4E5A1952}"/>
              </a:ext>
            </a:extLst>
          </p:cNvPr>
          <p:cNvSpPr txBox="1"/>
          <p:nvPr/>
        </p:nvSpPr>
        <p:spPr>
          <a:xfrm>
            <a:off x="4625091" y="1690688"/>
            <a:ext cx="1150706" cy="369332"/>
          </a:xfrm>
          <a:prstGeom prst="rect">
            <a:avLst/>
          </a:prstGeom>
          <a:noFill/>
        </p:spPr>
        <p:txBody>
          <a:bodyPr wrap="square" rtlCol="0">
            <a:spAutoFit/>
          </a:bodyPr>
          <a:lstStyle/>
          <a:p>
            <a:r>
              <a:rPr lang="zh-CN" altLang="en-US" b="1" dirty="0"/>
              <a:t>内存</a:t>
            </a:r>
          </a:p>
        </p:txBody>
      </p:sp>
      <p:sp>
        <p:nvSpPr>
          <p:cNvPr id="9" name="文本框 8">
            <a:extLst>
              <a:ext uri="{FF2B5EF4-FFF2-40B4-BE49-F238E27FC236}">
                <a16:creationId xmlns:a16="http://schemas.microsoft.com/office/drawing/2014/main" id="{B1538C5D-5266-0D33-7F5D-8B2B48C6328A}"/>
              </a:ext>
            </a:extLst>
          </p:cNvPr>
          <p:cNvSpPr txBox="1"/>
          <p:nvPr/>
        </p:nvSpPr>
        <p:spPr>
          <a:xfrm>
            <a:off x="5962871" y="1690688"/>
            <a:ext cx="1150706" cy="369332"/>
          </a:xfrm>
          <a:prstGeom prst="rect">
            <a:avLst/>
          </a:prstGeom>
          <a:noFill/>
        </p:spPr>
        <p:txBody>
          <a:bodyPr wrap="square" rtlCol="0">
            <a:spAutoFit/>
          </a:bodyPr>
          <a:lstStyle/>
          <a:p>
            <a:r>
              <a:rPr lang="zh-CN" altLang="en-US" b="1" dirty="0"/>
              <a:t>程序</a:t>
            </a:r>
          </a:p>
        </p:txBody>
      </p:sp>
      <p:pic>
        <p:nvPicPr>
          <p:cNvPr id="11" name="图片 10">
            <a:extLst>
              <a:ext uri="{FF2B5EF4-FFF2-40B4-BE49-F238E27FC236}">
                <a16:creationId xmlns:a16="http://schemas.microsoft.com/office/drawing/2014/main" id="{67EAF2DD-858E-3EF5-F578-898DB1424B3B}"/>
              </a:ext>
            </a:extLst>
          </p:cNvPr>
          <p:cNvPicPr>
            <a:picLocks noChangeAspect="1"/>
          </p:cNvPicPr>
          <p:nvPr/>
        </p:nvPicPr>
        <p:blipFill>
          <a:blip r:embed="rId3"/>
          <a:stretch>
            <a:fillRect/>
          </a:stretch>
        </p:blipFill>
        <p:spPr>
          <a:xfrm>
            <a:off x="1765452" y="3305082"/>
            <a:ext cx="1150706" cy="591578"/>
          </a:xfrm>
          <a:prstGeom prst="rect">
            <a:avLst/>
          </a:prstGeom>
        </p:spPr>
      </p:pic>
      <p:pic>
        <p:nvPicPr>
          <p:cNvPr id="12" name="图片 11">
            <a:extLst>
              <a:ext uri="{FF2B5EF4-FFF2-40B4-BE49-F238E27FC236}">
                <a16:creationId xmlns:a16="http://schemas.microsoft.com/office/drawing/2014/main" id="{E972386E-21F9-3D3D-5601-1AFE5D574EDE}"/>
              </a:ext>
            </a:extLst>
          </p:cNvPr>
          <p:cNvPicPr>
            <a:picLocks noChangeAspect="1"/>
          </p:cNvPicPr>
          <p:nvPr/>
        </p:nvPicPr>
        <p:blipFill>
          <a:blip r:embed="rId3"/>
          <a:stretch>
            <a:fillRect/>
          </a:stretch>
        </p:blipFill>
        <p:spPr>
          <a:xfrm>
            <a:off x="4398204" y="3305082"/>
            <a:ext cx="1150706" cy="591578"/>
          </a:xfrm>
          <a:prstGeom prst="rect">
            <a:avLst/>
          </a:prstGeom>
        </p:spPr>
      </p:pic>
      <p:sp>
        <p:nvSpPr>
          <p:cNvPr id="13" name="文本框 12">
            <a:extLst>
              <a:ext uri="{FF2B5EF4-FFF2-40B4-BE49-F238E27FC236}">
                <a16:creationId xmlns:a16="http://schemas.microsoft.com/office/drawing/2014/main" id="{BF0149D7-592A-1436-30B5-6419FEF0DED7}"/>
              </a:ext>
            </a:extLst>
          </p:cNvPr>
          <p:cNvSpPr txBox="1"/>
          <p:nvPr/>
        </p:nvSpPr>
        <p:spPr>
          <a:xfrm>
            <a:off x="3276608" y="1690688"/>
            <a:ext cx="1150706" cy="369332"/>
          </a:xfrm>
          <a:prstGeom prst="rect">
            <a:avLst/>
          </a:prstGeom>
          <a:noFill/>
        </p:spPr>
        <p:txBody>
          <a:bodyPr wrap="square" rtlCol="0">
            <a:spAutoFit/>
          </a:bodyPr>
          <a:lstStyle/>
          <a:p>
            <a:r>
              <a:rPr lang="zh-CN" altLang="en-US" b="1" dirty="0"/>
              <a:t>网络</a:t>
            </a:r>
          </a:p>
        </p:txBody>
      </p:sp>
      <p:pic>
        <p:nvPicPr>
          <p:cNvPr id="14" name="图片 13">
            <a:extLst>
              <a:ext uri="{FF2B5EF4-FFF2-40B4-BE49-F238E27FC236}">
                <a16:creationId xmlns:a16="http://schemas.microsoft.com/office/drawing/2014/main" id="{35031260-864B-2D29-571A-48C9AB57E9B0}"/>
              </a:ext>
            </a:extLst>
          </p:cNvPr>
          <p:cNvPicPr>
            <a:picLocks noChangeAspect="1"/>
          </p:cNvPicPr>
          <p:nvPr/>
        </p:nvPicPr>
        <p:blipFill>
          <a:blip r:embed="rId2"/>
          <a:stretch>
            <a:fillRect/>
          </a:stretch>
        </p:blipFill>
        <p:spPr>
          <a:xfrm>
            <a:off x="5833162" y="3194031"/>
            <a:ext cx="898133" cy="813681"/>
          </a:xfrm>
          <a:prstGeom prst="rect">
            <a:avLst/>
          </a:prstGeom>
        </p:spPr>
      </p:pic>
      <p:cxnSp>
        <p:nvCxnSpPr>
          <p:cNvPr id="16" name="直接箭头连接符 15">
            <a:extLst>
              <a:ext uri="{FF2B5EF4-FFF2-40B4-BE49-F238E27FC236}">
                <a16:creationId xmlns:a16="http://schemas.microsoft.com/office/drawing/2014/main" id="{1D6D9B92-C434-AD5A-25F4-427207538C6B}"/>
              </a:ext>
            </a:extLst>
          </p:cNvPr>
          <p:cNvCxnSpPr>
            <a:stCxn id="5" idx="3"/>
            <a:endCxn id="11" idx="1"/>
          </p:cNvCxnSpPr>
          <p:nvPr/>
        </p:nvCxnSpPr>
        <p:spPr>
          <a:xfrm flipV="1">
            <a:off x="1315958" y="3600871"/>
            <a:ext cx="44949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DE63D5B3-4BE4-1155-F252-EA5F73E30B34}"/>
              </a:ext>
            </a:extLst>
          </p:cNvPr>
          <p:cNvCxnSpPr>
            <a:cxnSpLocks/>
            <a:endCxn id="12" idx="1"/>
          </p:cNvCxnSpPr>
          <p:nvPr/>
        </p:nvCxnSpPr>
        <p:spPr>
          <a:xfrm flipV="1">
            <a:off x="2914873" y="3600871"/>
            <a:ext cx="148333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118C9BA9-3428-60F5-C202-F5269637E2A9}"/>
              </a:ext>
            </a:extLst>
          </p:cNvPr>
          <p:cNvCxnSpPr>
            <a:cxnSpLocks/>
            <a:endCxn id="14" idx="1"/>
          </p:cNvCxnSpPr>
          <p:nvPr/>
        </p:nvCxnSpPr>
        <p:spPr>
          <a:xfrm>
            <a:off x="5540562" y="3600871"/>
            <a:ext cx="29260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03FB3B11-C819-9AAD-E10C-33591EA02514}"/>
              </a:ext>
            </a:extLst>
          </p:cNvPr>
          <p:cNvSpPr txBox="1"/>
          <p:nvPr/>
        </p:nvSpPr>
        <p:spPr>
          <a:xfrm>
            <a:off x="7169655" y="3416205"/>
            <a:ext cx="1460645" cy="369332"/>
          </a:xfrm>
          <a:prstGeom prst="rect">
            <a:avLst/>
          </a:prstGeom>
          <a:noFill/>
        </p:spPr>
        <p:txBody>
          <a:bodyPr wrap="square" rtlCol="0">
            <a:spAutoFit/>
          </a:bodyPr>
          <a:lstStyle/>
          <a:p>
            <a:r>
              <a:rPr lang="zh-CN" altLang="en-US" b="1" dirty="0"/>
              <a:t>消息语义</a:t>
            </a:r>
          </a:p>
        </p:txBody>
      </p:sp>
      <p:sp>
        <p:nvSpPr>
          <p:cNvPr id="22" name="文本框 21">
            <a:extLst>
              <a:ext uri="{FF2B5EF4-FFF2-40B4-BE49-F238E27FC236}">
                <a16:creationId xmlns:a16="http://schemas.microsoft.com/office/drawing/2014/main" id="{BA1645C6-0CB6-D371-7741-327B37663436}"/>
              </a:ext>
            </a:extLst>
          </p:cNvPr>
          <p:cNvSpPr txBox="1"/>
          <p:nvPr/>
        </p:nvSpPr>
        <p:spPr>
          <a:xfrm>
            <a:off x="7409815" y="1690688"/>
            <a:ext cx="1150706" cy="369332"/>
          </a:xfrm>
          <a:prstGeom prst="rect">
            <a:avLst/>
          </a:prstGeom>
          <a:noFill/>
        </p:spPr>
        <p:txBody>
          <a:bodyPr wrap="square" rtlCol="0">
            <a:spAutoFit/>
          </a:bodyPr>
          <a:lstStyle/>
          <a:p>
            <a:r>
              <a:rPr lang="zh-CN" altLang="en-US" b="1" dirty="0"/>
              <a:t>语义</a:t>
            </a:r>
          </a:p>
        </p:txBody>
      </p:sp>
      <p:sp>
        <p:nvSpPr>
          <p:cNvPr id="23" name="文本框 22">
            <a:extLst>
              <a:ext uri="{FF2B5EF4-FFF2-40B4-BE49-F238E27FC236}">
                <a16:creationId xmlns:a16="http://schemas.microsoft.com/office/drawing/2014/main" id="{E5BF4472-86A9-1D11-578E-0F032396FC4E}"/>
              </a:ext>
            </a:extLst>
          </p:cNvPr>
          <p:cNvSpPr txBox="1"/>
          <p:nvPr/>
        </p:nvSpPr>
        <p:spPr>
          <a:xfrm>
            <a:off x="8974912" y="1690688"/>
            <a:ext cx="1150706" cy="369332"/>
          </a:xfrm>
          <a:prstGeom prst="rect">
            <a:avLst/>
          </a:prstGeom>
          <a:noFill/>
        </p:spPr>
        <p:txBody>
          <a:bodyPr wrap="square" rtlCol="0">
            <a:spAutoFit/>
          </a:bodyPr>
          <a:lstStyle/>
          <a:p>
            <a:r>
              <a:rPr lang="zh-CN" altLang="en-US" b="1" dirty="0"/>
              <a:t>例子</a:t>
            </a:r>
          </a:p>
        </p:txBody>
      </p:sp>
      <p:sp>
        <p:nvSpPr>
          <p:cNvPr id="24" name="文本框 23">
            <a:extLst>
              <a:ext uri="{FF2B5EF4-FFF2-40B4-BE49-F238E27FC236}">
                <a16:creationId xmlns:a16="http://schemas.microsoft.com/office/drawing/2014/main" id="{F923F3D3-3156-7CBF-2022-4C2D7228634E}"/>
              </a:ext>
            </a:extLst>
          </p:cNvPr>
          <p:cNvSpPr txBox="1"/>
          <p:nvPr/>
        </p:nvSpPr>
        <p:spPr>
          <a:xfrm>
            <a:off x="8630300" y="3270926"/>
            <a:ext cx="2888752" cy="646331"/>
          </a:xfrm>
          <a:prstGeom prst="rect">
            <a:avLst/>
          </a:prstGeom>
          <a:noFill/>
        </p:spPr>
        <p:txBody>
          <a:bodyPr wrap="square" rtlCol="0">
            <a:spAutoFit/>
          </a:bodyPr>
          <a:lstStyle/>
          <a:p>
            <a:r>
              <a:rPr lang="en-US" altLang="zh-CN" b="1" dirty="0" err="1"/>
              <a:t>ZeroMQ</a:t>
            </a:r>
            <a:r>
              <a:rPr lang="en-US" altLang="zh-CN" b="1" dirty="0"/>
              <a:t> / Kafka</a:t>
            </a:r>
          </a:p>
          <a:p>
            <a:r>
              <a:rPr lang="en-US" altLang="zh-CN" b="1" dirty="0"/>
              <a:t>RDMA send/</a:t>
            </a:r>
            <a:r>
              <a:rPr lang="en-US" altLang="zh-CN" b="1" dirty="0" err="1"/>
              <a:t>recv</a:t>
            </a:r>
            <a:endParaRPr lang="zh-CN" altLang="en-US" b="1" dirty="0"/>
          </a:p>
        </p:txBody>
      </p:sp>
      <p:pic>
        <p:nvPicPr>
          <p:cNvPr id="26" name="图片 25">
            <a:extLst>
              <a:ext uri="{FF2B5EF4-FFF2-40B4-BE49-F238E27FC236}">
                <a16:creationId xmlns:a16="http://schemas.microsoft.com/office/drawing/2014/main" id="{E70FEACE-2616-00CD-84CB-72E384D34949}"/>
              </a:ext>
            </a:extLst>
          </p:cNvPr>
          <p:cNvPicPr>
            <a:picLocks noChangeAspect="1"/>
          </p:cNvPicPr>
          <p:nvPr/>
        </p:nvPicPr>
        <p:blipFill>
          <a:blip r:embed="rId2"/>
          <a:stretch>
            <a:fillRect/>
          </a:stretch>
        </p:blipFill>
        <p:spPr>
          <a:xfrm>
            <a:off x="422106" y="4224872"/>
            <a:ext cx="898133" cy="813681"/>
          </a:xfrm>
          <a:prstGeom prst="rect">
            <a:avLst/>
          </a:prstGeom>
        </p:spPr>
      </p:pic>
      <p:pic>
        <p:nvPicPr>
          <p:cNvPr id="27" name="图片 26">
            <a:extLst>
              <a:ext uri="{FF2B5EF4-FFF2-40B4-BE49-F238E27FC236}">
                <a16:creationId xmlns:a16="http://schemas.microsoft.com/office/drawing/2014/main" id="{B5E3EAC7-0BF0-104E-B3DE-DB3774B13E96}"/>
              </a:ext>
            </a:extLst>
          </p:cNvPr>
          <p:cNvPicPr>
            <a:picLocks noChangeAspect="1"/>
          </p:cNvPicPr>
          <p:nvPr/>
        </p:nvPicPr>
        <p:blipFill>
          <a:blip r:embed="rId3"/>
          <a:stretch>
            <a:fillRect/>
          </a:stretch>
        </p:blipFill>
        <p:spPr>
          <a:xfrm>
            <a:off x="4389856" y="4335923"/>
            <a:ext cx="1150706" cy="591578"/>
          </a:xfrm>
          <a:prstGeom prst="rect">
            <a:avLst/>
          </a:prstGeom>
        </p:spPr>
      </p:pic>
      <p:cxnSp>
        <p:nvCxnSpPr>
          <p:cNvPr id="29" name="直接箭头连接符 28">
            <a:extLst>
              <a:ext uri="{FF2B5EF4-FFF2-40B4-BE49-F238E27FC236}">
                <a16:creationId xmlns:a16="http://schemas.microsoft.com/office/drawing/2014/main" id="{BC5F6D4C-C15D-22CA-09BC-0740BC1DA2BC}"/>
              </a:ext>
            </a:extLst>
          </p:cNvPr>
          <p:cNvCxnSpPr>
            <a:stCxn id="26" idx="3"/>
            <a:endCxn id="27" idx="1"/>
          </p:cNvCxnSpPr>
          <p:nvPr/>
        </p:nvCxnSpPr>
        <p:spPr>
          <a:xfrm flipV="1">
            <a:off x="1320239" y="4631712"/>
            <a:ext cx="306961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A76D8D67-EE55-2393-C12F-22D1B9B3F6C3}"/>
              </a:ext>
            </a:extLst>
          </p:cNvPr>
          <p:cNvSpPr txBox="1"/>
          <p:nvPr/>
        </p:nvSpPr>
        <p:spPr>
          <a:xfrm>
            <a:off x="6889250" y="4476950"/>
            <a:ext cx="1720929" cy="369332"/>
          </a:xfrm>
          <a:prstGeom prst="rect">
            <a:avLst/>
          </a:prstGeom>
          <a:noFill/>
        </p:spPr>
        <p:txBody>
          <a:bodyPr wrap="square" rtlCol="0">
            <a:spAutoFit/>
          </a:bodyPr>
          <a:lstStyle/>
          <a:p>
            <a:r>
              <a:rPr lang="zh-CN" altLang="en-US" b="1" dirty="0"/>
              <a:t>远端内存访问</a:t>
            </a:r>
          </a:p>
        </p:txBody>
      </p:sp>
      <p:sp>
        <p:nvSpPr>
          <p:cNvPr id="32" name="文本框 31">
            <a:extLst>
              <a:ext uri="{FF2B5EF4-FFF2-40B4-BE49-F238E27FC236}">
                <a16:creationId xmlns:a16="http://schemas.microsoft.com/office/drawing/2014/main" id="{3601337C-B479-7A12-510C-FA98D7375204}"/>
              </a:ext>
            </a:extLst>
          </p:cNvPr>
          <p:cNvSpPr txBox="1"/>
          <p:nvPr/>
        </p:nvSpPr>
        <p:spPr>
          <a:xfrm>
            <a:off x="8610179" y="4164709"/>
            <a:ext cx="2131884" cy="923330"/>
          </a:xfrm>
          <a:prstGeom prst="rect">
            <a:avLst/>
          </a:prstGeom>
          <a:noFill/>
        </p:spPr>
        <p:txBody>
          <a:bodyPr wrap="square" rtlCol="0">
            <a:spAutoFit/>
          </a:bodyPr>
          <a:lstStyle/>
          <a:p>
            <a:r>
              <a:rPr lang="en-US" altLang="zh-CN" b="1" dirty="0"/>
              <a:t>RDMA read/write /atomic</a:t>
            </a:r>
          </a:p>
          <a:p>
            <a:r>
              <a:rPr lang="en-US" altLang="zh-CN" b="1" dirty="0"/>
              <a:t>CXL Load/Store</a:t>
            </a:r>
            <a:endParaRPr lang="zh-CN" altLang="en-US" b="1" dirty="0"/>
          </a:p>
        </p:txBody>
      </p:sp>
      <p:pic>
        <p:nvPicPr>
          <p:cNvPr id="35" name="图片 34">
            <a:extLst>
              <a:ext uri="{FF2B5EF4-FFF2-40B4-BE49-F238E27FC236}">
                <a16:creationId xmlns:a16="http://schemas.microsoft.com/office/drawing/2014/main" id="{6A88DD66-EF48-BF53-455F-A4614E800BC7}"/>
              </a:ext>
            </a:extLst>
          </p:cNvPr>
          <p:cNvPicPr>
            <a:picLocks noChangeAspect="1"/>
          </p:cNvPicPr>
          <p:nvPr/>
        </p:nvPicPr>
        <p:blipFill>
          <a:blip r:embed="rId2"/>
          <a:stretch>
            <a:fillRect/>
          </a:stretch>
        </p:blipFill>
        <p:spPr>
          <a:xfrm>
            <a:off x="417825" y="5258650"/>
            <a:ext cx="898133" cy="813681"/>
          </a:xfrm>
          <a:prstGeom prst="rect">
            <a:avLst/>
          </a:prstGeom>
        </p:spPr>
      </p:pic>
      <p:pic>
        <p:nvPicPr>
          <p:cNvPr id="36" name="图片 35">
            <a:extLst>
              <a:ext uri="{FF2B5EF4-FFF2-40B4-BE49-F238E27FC236}">
                <a16:creationId xmlns:a16="http://schemas.microsoft.com/office/drawing/2014/main" id="{2C829724-2E5D-6721-4D0C-742619E948F5}"/>
              </a:ext>
            </a:extLst>
          </p:cNvPr>
          <p:cNvPicPr>
            <a:picLocks noChangeAspect="1"/>
          </p:cNvPicPr>
          <p:nvPr/>
        </p:nvPicPr>
        <p:blipFill>
          <a:blip r:embed="rId2"/>
          <a:stretch>
            <a:fillRect/>
          </a:stretch>
        </p:blipFill>
        <p:spPr>
          <a:xfrm>
            <a:off x="5775797" y="5258650"/>
            <a:ext cx="898133" cy="813681"/>
          </a:xfrm>
          <a:prstGeom prst="rect">
            <a:avLst/>
          </a:prstGeom>
        </p:spPr>
      </p:pic>
      <p:cxnSp>
        <p:nvCxnSpPr>
          <p:cNvPr id="38" name="直接箭头连接符 37">
            <a:extLst>
              <a:ext uri="{FF2B5EF4-FFF2-40B4-BE49-F238E27FC236}">
                <a16:creationId xmlns:a16="http://schemas.microsoft.com/office/drawing/2014/main" id="{EF23EA0E-D9A1-15C4-AA5F-A5756B215550}"/>
              </a:ext>
            </a:extLst>
          </p:cNvPr>
          <p:cNvCxnSpPr>
            <a:stCxn id="35" idx="3"/>
            <a:endCxn id="36" idx="1"/>
          </p:cNvCxnSpPr>
          <p:nvPr/>
        </p:nvCxnSpPr>
        <p:spPr>
          <a:xfrm>
            <a:off x="1315958" y="5665491"/>
            <a:ext cx="44598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E4CD337E-6202-83A1-F9D7-90D65C3C1C79}"/>
              </a:ext>
            </a:extLst>
          </p:cNvPr>
          <p:cNvSpPr txBox="1"/>
          <p:nvPr/>
        </p:nvSpPr>
        <p:spPr>
          <a:xfrm>
            <a:off x="7409815" y="5480824"/>
            <a:ext cx="1460645" cy="369332"/>
          </a:xfrm>
          <a:prstGeom prst="rect">
            <a:avLst/>
          </a:prstGeom>
          <a:noFill/>
        </p:spPr>
        <p:txBody>
          <a:bodyPr wrap="square" rtlCol="0">
            <a:spAutoFit/>
          </a:bodyPr>
          <a:lstStyle/>
          <a:p>
            <a:r>
              <a:rPr lang="en-US" altLang="zh-CN" b="1" dirty="0"/>
              <a:t>RPC</a:t>
            </a:r>
            <a:endParaRPr lang="zh-CN" altLang="en-US" b="1" dirty="0"/>
          </a:p>
        </p:txBody>
      </p:sp>
      <p:sp>
        <p:nvSpPr>
          <p:cNvPr id="40" name="文本框 39">
            <a:extLst>
              <a:ext uri="{FF2B5EF4-FFF2-40B4-BE49-F238E27FC236}">
                <a16:creationId xmlns:a16="http://schemas.microsoft.com/office/drawing/2014/main" id="{211FA6D6-15D2-7141-6FE4-8382D6399FC3}"/>
              </a:ext>
            </a:extLst>
          </p:cNvPr>
          <p:cNvSpPr txBox="1"/>
          <p:nvPr/>
        </p:nvSpPr>
        <p:spPr>
          <a:xfrm>
            <a:off x="8630300" y="5481869"/>
            <a:ext cx="2888752" cy="369332"/>
          </a:xfrm>
          <a:prstGeom prst="rect">
            <a:avLst/>
          </a:prstGeom>
          <a:noFill/>
        </p:spPr>
        <p:txBody>
          <a:bodyPr wrap="square" rtlCol="0">
            <a:spAutoFit/>
          </a:bodyPr>
          <a:lstStyle/>
          <a:p>
            <a:r>
              <a:rPr lang="en-US" altLang="zh-CN" b="1" dirty="0" err="1"/>
              <a:t>gRPC</a:t>
            </a:r>
            <a:r>
              <a:rPr lang="en-US" altLang="zh-CN" b="1" dirty="0"/>
              <a:t>, Thrift</a:t>
            </a:r>
            <a:endParaRPr lang="zh-CN" altLang="en-US" b="1" dirty="0"/>
          </a:p>
        </p:txBody>
      </p:sp>
      <p:pic>
        <p:nvPicPr>
          <p:cNvPr id="41" name="图片 40">
            <a:extLst>
              <a:ext uri="{FF2B5EF4-FFF2-40B4-BE49-F238E27FC236}">
                <a16:creationId xmlns:a16="http://schemas.microsoft.com/office/drawing/2014/main" id="{BAAF8536-86CA-C119-2064-ACE572AC76BC}"/>
              </a:ext>
            </a:extLst>
          </p:cNvPr>
          <p:cNvPicPr>
            <a:picLocks noChangeAspect="1"/>
          </p:cNvPicPr>
          <p:nvPr/>
        </p:nvPicPr>
        <p:blipFill>
          <a:blip r:embed="rId2"/>
          <a:stretch>
            <a:fillRect/>
          </a:stretch>
        </p:blipFill>
        <p:spPr>
          <a:xfrm>
            <a:off x="417825" y="2190157"/>
            <a:ext cx="898133" cy="813681"/>
          </a:xfrm>
          <a:prstGeom prst="rect">
            <a:avLst/>
          </a:prstGeom>
        </p:spPr>
      </p:pic>
      <p:pic>
        <p:nvPicPr>
          <p:cNvPr id="42" name="图片 41">
            <a:extLst>
              <a:ext uri="{FF2B5EF4-FFF2-40B4-BE49-F238E27FC236}">
                <a16:creationId xmlns:a16="http://schemas.microsoft.com/office/drawing/2014/main" id="{FECA7E73-E0DD-9DB8-621C-E11AD34F1A77}"/>
              </a:ext>
            </a:extLst>
          </p:cNvPr>
          <p:cNvPicPr>
            <a:picLocks noChangeAspect="1"/>
          </p:cNvPicPr>
          <p:nvPr/>
        </p:nvPicPr>
        <p:blipFill>
          <a:blip r:embed="rId3"/>
          <a:stretch>
            <a:fillRect/>
          </a:stretch>
        </p:blipFill>
        <p:spPr>
          <a:xfrm>
            <a:off x="1765452" y="2301208"/>
            <a:ext cx="1150706" cy="591578"/>
          </a:xfrm>
          <a:prstGeom prst="rect">
            <a:avLst/>
          </a:prstGeom>
        </p:spPr>
      </p:pic>
      <p:pic>
        <p:nvPicPr>
          <p:cNvPr id="43" name="图片 42">
            <a:extLst>
              <a:ext uri="{FF2B5EF4-FFF2-40B4-BE49-F238E27FC236}">
                <a16:creationId xmlns:a16="http://schemas.microsoft.com/office/drawing/2014/main" id="{E3A723E3-C7D8-69D9-D7C7-FDCBB5F45FA5}"/>
              </a:ext>
            </a:extLst>
          </p:cNvPr>
          <p:cNvPicPr>
            <a:picLocks noChangeAspect="1"/>
          </p:cNvPicPr>
          <p:nvPr/>
        </p:nvPicPr>
        <p:blipFill>
          <a:blip r:embed="rId3"/>
          <a:stretch>
            <a:fillRect/>
          </a:stretch>
        </p:blipFill>
        <p:spPr>
          <a:xfrm>
            <a:off x="4398204" y="2301208"/>
            <a:ext cx="1150706" cy="591578"/>
          </a:xfrm>
          <a:prstGeom prst="rect">
            <a:avLst/>
          </a:prstGeom>
        </p:spPr>
      </p:pic>
      <p:pic>
        <p:nvPicPr>
          <p:cNvPr id="44" name="图片 43">
            <a:extLst>
              <a:ext uri="{FF2B5EF4-FFF2-40B4-BE49-F238E27FC236}">
                <a16:creationId xmlns:a16="http://schemas.microsoft.com/office/drawing/2014/main" id="{D8A01FAB-CE14-FC76-9A80-26A39642FB46}"/>
              </a:ext>
            </a:extLst>
          </p:cNvPr>
          <p:cNvPicPr>
            <a:picLocks noChangeAspect="1"/>
          </p:cNvPicPr>
          <p:nvPr/>
        </p:nvPicPr>
        <p:blipFill>
          <a:blip r:embed="rId2"/>
          <a:stretch>
            <a:fillRect/>
          </a:stretch>
        </p:blipFill>
        <p:spPr>
          <a:xfrm>
            <a:off x="5833162" y="2190157"/>
            <a:ext cx="898133" cy="813681"/>
          </a:xfrm>
          <a:prstGeom prst="rect">
            <a:avLst/>
          </a:prstGeom>
        </p:spPr>
      </p:pic>
      <p:cxnSp>
        <p:nvCxnSpPr>
          <p:cNvPr id="45" name="直接箭头连接符 44">
            <a:extLst>
              <a:ext uri="{FF2B5EF4-FFF2-40B4-BE49-F238E27FC236}">
                <a16:creationId xmlns:a16="http://schemas.microsoft.com/office/drawing/2014/main" id="{E39C3E86-334E-13D5-A9DF-3B10918F95AA}"/>
              </a:ext>
            </a:extLst>
          </p:cNvPr>
          <p:cNvCxnSpPr>
            <a:stCxn id="41" idx="3"/>
            <a:endCxn id="42" idx="1"/>
          </p:cNvCxnSpPr>
          <p:nvPr/>
        </p:nvCxnSpPr>
        <p:spPr>
          <a:xfrm flipV="1">
            <a:off x="1315958" y="2596997"/>
            <a:ext cx="44949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5">
            <a:extLst>
              <a:ext uri="{FF2B5EF4-FFF2-40B4-BE49-F238E27FC236}">
                <a16:creationId xmlns:a16="http://schemas.microsoft.com/office/drawing/2014/main" id="{8C55BA2B-19AE-630F-F93B-A561011E98DB}"/>
              </a:ext>
            </a:extLst>
          </p:cNvPr>
          <p:cNvCxnSpPr>
            <a:cxnSpLocks/>
            <a:endCxn id="43" idx="1"/>
          </p:cNvCxnSpPr>
          <p:nvPr/>
        </p:nvCxnSpPr>
        <p:spPr>
          <a:xfrm flipV="1">
            <a:off x="2914873" y="2596997"/>
            <a:ext cx="148333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46">
            <a:extLst>
              <a:ext uri="{FF2B5EF4-FFF2-40B4-BE49-F238E27FC236}">
                <a16:creationId xmlns:a16="http://schemas.microsoft.com/office/drawing/2014/main" id="{6BE462B0-85C8-BB78-C82F-7F89B658DD1B}"/>
              </a:ext>
            </a:extLst>
          </p:cNvPr>
          <p:cNvCxnSpPr>
            <a:cxnSpLocks/>
            <a:endCxn id="44" idx="1"/>
          </p:cNvCxnSpPr>
          <p:nvPr/>
        </p:nvCxnSpPr>
        <p:spPr>
          <a:xfrm>
            <a:off x="5540562" y="2596997"/>
            <a:ext cx="29260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文本框 47">
            <a:extLst>
              <a:ext uri="{FF2B5EF4-FFF2-40B4-BE49-F238E27FC236}">
                <a16:creationId xmlns:a16="http://schemas.microsoft.com/office/drawing/2014/main" id="{D2118B51-3366-23CA-A523-B7121950FA43}"/>
              </a:ext>
            </a:extLst>
          </p:cNvPr>
          <p:cNvSpPr txBox="1"/>
          <p:nvPr/>
        </p:nvSpPr>
        <p:spPr>
          <a:xfrm>
            <a:off x="7254845" y="2414428"/>
            <a:ext cx="1460645" cy="369332"/>
          </a:xfrm>
          <a:prstGeom prst="rect">
            <a:avLst/>
          </a:prstGeom>
          <a:noFill/>
        </p:spPr>
        <p:txBody>
          <a:bodyPr wrap="square" rtlCol="0">
            <a:spAutoFit/>
          </a:bodyPr>
          <a:lstStyle/>
          <a:p>
            <a:r>
              <a:rPr lang="zh-CN" altLang="en-US" b="1" dirty="0"/>
              <a:t>字节流</a:t>
            </a:r>
          </a:p>
        </p:txBody>
      </p:sp>
      <p:sp>
        <p:nvSpPr>
          <p:cNvPr id="49" name="文本框 48">
            <a:extLst>
              <a:ext uri="{FF2B5EF4-FFF2-40B4-BE49-F238E27FC236}">
                <a16:creationId xmlns:a16="http://schemas.microsoft.com/office/drawing/2014/main" id="{B5B8A720-D04B-3091-B7A0-6B1E2EA55A79}"/>
              </a:ext>
            </a:extLst>
          </p:cNvPr>
          <p:cNvSpPr txBox="1"/>
          <p:nvPr/>
        </p:nvSpPr>
        <p:spPr>
          <a:xfrm>
            <a:off x="8632443" y="2412331"/>
            <a:ext cx="2499610" cy="369332"/>
          </a:xfrm>
          <a:prstGeom prst="rect">
            <a:avLst/>
          </a:prstGeom>
          <a:noFill/>
        </p:spPr>
        <p:txBody>
          <a:bodyPr wrap="square" rtlCol="0">
            <a:spAutoFit/>
          </a:bodyPr>
          <a:lstStyle/>
          <a:p>
            <a:r>
              <a:rPr lang="en-US" altLang="zh-CN" b="1" dirty="0"/>
              <a:t>Socket send/</a:t>
            </a:r>
            <a:r>
              <a:rPr lang="en-US" altLang="zh-CN" b="1" dirty="0" err="1"/>
              <a:t>recv</a:t>
            </a:r>
            <a:endParaRPr lang="zh-CN" altLang="en-US" b="1" dirty="0"/>
          </a:p>
        </p:txBody>
      </p:sp>
      <p:sp>
        <p:nvSpPr>
          <p:cNvPr id="50" name="文本框 49">
            <a:extLst>
              <a:ext uri="{FF2B5EF4-FFF2-40B4-BE49-F238E27FC236}">
                <a16:creationId xmlns:a16="http://schemas.microsoft.com/office/drawing/2014/main" id="{27B4F10C-DBFB-B6F1-CCCC-726C073D767F}"/>
              </a:ext>
            </a:extLst>
          </p:cNvPr>
          <p:cNvSpPr txBox="1"/>
          <p:nvPr/>
        </p:nvSpPr>
        <p:spPr>
          <a:xfrm>
            <a:off x="3087820" y="2368478"/>
            <a:ext cx="1460645" cy="261610"/>
          </a:xfrm>
          <a:prstGeom prst="rect">
            <a:avLst/>
          </a:prstGeom>
          <a:noFill/>
        </p:spPr>
        <p:txBody>
          <a:bodyPr wrap="square" rtlCol="0">
            <a:spAutoFit/>
          </a:bodyPr>
          <a:lstStyle/>
          <a:p>
            <a:r>
              <a:rPr lang="en-US" altLang="zh-CN" sz="1050" b="1" dirty="0"/>
              <a:t>010101010</a:t>
            </a:r>
            <a:endParaRPr lang="zh-CN" altLang="en-US" sz="1050" b="1" dirty="0"/>
          </a:p>
        </p:txBody>
      </p:sp>
      <p:sp>
        <p:nvSpPr>
          <p:cNvPr id="51" name="文本框 50">
            <a:extLst>
              <a:ext uri="{FF2B5EF4-FFF2-40B4-BE49-F238E27FC236}">
                <a16:creationId xmlns:a16="http://schemas.microsoft.com/office/drawing/2014/main" id="{F17F025D-85D7-CC4D-B442-1E031C3C959C}"/>
              </a:ext>
            </a:extLst>
          </p:cNvPr>
          <p:cNvSpPr txBox="1"/>
          <p:nvPr/>
        </p:nvSpPr>
        <p:spPr>
          <a:xfrm>
            <a:off x="2991717" y="3277401"/>
            <a:ext cx="410765" cy="253916"/>
          </a:xfrm>
          <a:prstGeom prst="rect">
            <a:avLst/>
          </a:prstGeom>
          <a:noFill/>
          <a:ln>
            <a:solidFill>
              <a:schemeClr val="tx1"/>
            </a:solidFill>
          </a:ln>
        </p:spPr>
        <p:txBody>
          <a:bodyPr wrap="square" rtlCol="0">
            <a:spAutoFit/>
          </a:bodyPr>
          <a:lstStyle/>
          <a:p>
            <a:r>
              <a:rPr lang="en-US" altLang="zh-CN" sz="1050" b="1" dirty="0"/>
              <a:t>010</a:t>
            </a:r>
            <a:endParaRPr lang="zh-CN" altLang="en-US" sz="1050" b="1" dirty="0"/>
          </a:p>
        </p:txBody>
      </p:sp>
      <p:sp>
        <p:nvSpPr>
          <p:cNvPr id="52" name="文本框 51">
            <a:extLst>
              <a:ext uri="{FF2B5EF4-FFF2-40B4-BE49-F238E27FC236}">
                <a16:creationId xmlns:a16="http://schemas.microsoft.com/office/drawing/2014/main" id="{745211BA-7E62-924A-6D7C-53A076670F8C}"/>
              </a:ext>
            </a:extLst>
          </p:cNvPr>
          <p:cNvSpPr txBox="1"/>
          <p:nvPr/>
        </p:nvSpPr>
        <p:spPr>
          <a:xfrm>
            <a:off x="3468618" y="3277401"/>
            <a:ext cx="410765" cy="253916"/>
          </a:xfrm>
          <a:prstGeom prst="rect">
            <a:avLst/>
          </a:prstGeom>
          <a:noFill/>
          <a:ln>
            <a:solidFill>
              <a:schemeClr val="tx1"/>
            </a:solidFill>
          </a:ln>
        </p:spPr>
        <p:txBody>
          <a:bodyPr wrap="square" rtlCol="0">
            <a:spAutoFit/>
          </a:bodyPr>
          <a:lstStyle/>
          <a:p>
            <a:r>
              <a:rPr lang="en-US" altLang="zh-CN" sz="1050" b="1" dirty="0"/>
              <a:t>101</a:t>
            </a:r>
            <a:endParaRPr lang="zh-CN" altLang="en-US" sz="1050" b="1" dirty="0"/>
          </a:p>
        </p:txBody>
      </p:sp>
      <p:sp>
        <p:nvSpPr>
          <p:cNvPr id="53" name="文本框 52">
            <a:extLst>
              <a:ext uri="{FF2B5EF4-FFF2-40B4-BE49-F238E27FC236}">
                <a16:creationId xmlns:a16="http://schemas.microsoft.com/office/drawing/2014/main" id="{623305A3-B514-1984-89C5-3DA20BB22845}"/>
              </a:ext>
            </a:extLst>
          </p:cNvPr>
          <p:cNvSpPr txBox="1"/>
          <p:nvPr/>
        </p:nvSpPr>
        <p:spPr>
          <a:xfrm>
            <a:off x="3928376" y="3277401"/>
            <a:ext cx="410765" cy="253916"/>
          </a:xfrm>
          <a:prstGeom prst="rect">
            <a:avLst/>
          </a:prstGeom>
          <a:noFill/>
          <a:ln>
            <a:solidFill>
              <a:schemeClr val="tx1"/>
            </a:solidFill>
          </a:ln>
        </p:spPr>
        <p:txBody>
          <a:bodyPr wrap="square" rtlCol="0">
            <a:spAutoFit/>
          </a:bodyPr>
          <a:lstStyle/>
          <a:p>
            <a:r>
              <a:rPr lang="en-US" altLang="zh-CN" sz="1050" b="1" dirty="0"/>
              <a:t>010</a:t>
            </a:r>
            <a:endParaRPr lang="zh-CN" altLang="en-US" sz="1050" b="1" dirty="0"/>
          </a:p>
        </p:txBody>
      </p:sp>
      <p:sp>
        <p:nvSpPr>
          <p:cNvPr id="54" name="文本框 53">
            <a:extLst>
              <a:ext uri="{FF2B5EF4-FFF2-40B4-BE49-F238E27FC236}">
                <a16:creationId xmlns:a16="http://schemas.microsoft.com/office/drawing/2014/main" id="{2D1E9E23-E396-ABEA-28D9-F6C02A5FF2BE}"/>
              </a:ext>
            </a:extLst>
          </p:cNvPr>
          <p:cNvSpPr txBox="1"/>
          <p:nvPr/>
        </p:nvSpPr>
        <p:spPr>
          <a:xfrm>
            <a:off x="1760314" y="4297487"/>
            <a:ext cx="898133" cy="253916"/>
          </a:xfrm>
          <a:prstGeom prst="rect">
            <a:avLst/>
          </a:prstGeom>
          <a:noFill/>
          <a:ln>
            <a:solidFill>
              <a:schemeClr val="tx1"/>
            </a:solidFill>
          </a:ln>
        </p:spPr>
        <p:txBody>
          <a:bodyPr wrap="square" rtlCol="0">
            <a:spAutoFit/>
          </a:bodyPr>
          <a:lstStyle/>
          <a:p>
            <a:r>
              <a:rPr lang="en-US" altLang="zh-CN" sz="1050" b="1" dirty="0"/>
              <a:t>W 0xA: 010</a:t>
            </a:r>
            <a:endParaRPr lang="zh-CN" altLang="en-US" sz="1050" b="1" dirty="0"/>
          </a:p>
        </p:txBody>
      </p:sp>
      <p:sp>
        <p:nvSpPr>
          <p:cNvPr id="55" name="文本框 54">
            <a:extLst>
              <a:ext uri="{FF2B5EF4-FFF2-40B4-BE49-F238E27FC236}">
                <a16:creationId xmlns:a16="http://schemas.microsoft.com/office/drawing/2014/main" id="{D10F8D3C-AEDA-DC8A-0295-BB8587D42985}"/>
              </a:ext>
            </a:extLst>
          </p:cNvPr>
          <p:cNvSpPr txBox="1"/>
          <p:nvPr/>
        </p:nvSpPr>
        <p:spPr>
          <a:xfrm>
            <a:off x="2747920" y="4297487"/>
            <a:ext cx="898132" cy="253916"/>
          </a:xfrm>
          <a:prstGeom prst="rect">
            <a:avLst/>
          </a:prstGeom>
          <a:noFill/>
          <a:ln>
            <a:solidFill>
              <a:schemeClr val="tx1"/>
            </a:solidFill>
          </a:ln>
        </p:spPr>
        <p:txBody>
          <a:bodyPr wrap="square" rtlCol="0">
            <a:spAutoFit/>
          </a:bodyPr>
          <a:lstStyle/>
          <a:p>
            <a:r>
              <a:rPr lang="en-US" altLang="zh-CN" sz="1050" b="1" dirty="0"/>
              <a:t>W 0xB: 101</a:t>
            </a:r>
            <a:endParaRPr lang="zh-CN" altLang="en-US" sz="1050" b="1" dirty="0"/>
          </a:p>
        </p:txBody>
      </p:sp>
      <p:sp>
        <p:nvSpPr>
          <p:cNvPr id="56" name="文本框 55">
            <a:extLst>
              <a:ext uri="{FF2B5EF4-FFF2-40B4-BE49-F238E27FC236}">
                <a16:creationId xmlns:a16="http://schemas.microsoft.com/office/drawing/2014/main" id="{7A0E5D07-FDAD-B028-8285-048DB9EBADE9}"/>
              </a:ext>
            </a:extLst>
          </p:cNvPr>
          <p:cNvSpPr txBox="1"/>
          <p:nvPr/>
        </p:nvSpPr>
        <p:spPr>
          <a:xfrm>
            <a:off x="3714111" y="4297487"/>
            <a:ext cx="601037" cy="253916"/>
          </a:xfrm>
          <a:prstGeom prst="rect">
            <a:avLst/>
          </a:prstGeom>
          <a:noFill/>
          <a:ln>
            <a:solidFill>
              <a:schemeClr val="tx1"/>
            </a:solidFill>
          </a:ln>
        </p:spPr>
        <p:txBody>
          <a:bodyPr wrap="square" rtlCol="0">
            <a:spAutoFit/>
          </a:bodyPr>
          <a:lstStyle/>
          <a:p>
            <a:r>
              <a:rPr lang="en-US" altLang="zh-CN" sz="1050" b="1" dirty="0"/>
              <a:t>R 0xC</a:t>
            </a:r>
            <a:endParaRPr lang="zh-CN" altLang="en-US" sz="1050" b="1" dirty="0"/>
          </a:p>
        </p:txBody>
      </p:sp>
      <p:sp>
        <p:nvSpPr>
          <p:cNvPr id="57" name="文本框 56">
            <a:extLst>
              <a:ext uri="{FF2B5EF4-FFF2-40B4-BE49-F238E27FC236}">
                <a16:creationId xmlns:a16="http://schemas.microsoft.com/office/drawing/2014/main" id="{14D2C52E-02DD-C4E6-C492-442A22B99AF2}"/>
              </a:ext>
            </a:extLst>
          </p:cNvPr>
          <p:cNvSpPr txBox="1"/>
          <p:nvPr/>
        </p:nvSpPr>
        <p:spPr>
          <a:xfrm>
            <a:off x="1741368" y="5335113"/>
            <a:ext cx="1026782" cy="253916"/>
          </a:xfrm>
          <a:prstGeom prst="rect">
            <a:avLst/>
          </a:prstGeom>
          <a:noFill/>
          <a:ln>
            <a:solidFill>
              <a:schemeClr val="tx1"/>
            </a:solidFill>
          </a:ln>
        </p:spPr>
        <p:txBody>
          <a:bodyPr wrap="square" rtlCol="0">
            <a:spAutoFit/>
          </a:bodyPr>
          <a:lstStyle/>
          <a:p>
            <a:r>
              <a:rPr lang="en-US" altLang="zh-CN" sz="1050" b="1" dirty="0"/>
              <a:t>Invoke A(010)</a:t>
            </a:r>
            <a:endParaRPr lang="zh-CN" altLang="en-US" sz="1050" b="1" dirty="0"/>
          </a:p>
        </p:txBody>
      </p:sp>
      <p:sp>
        <p:nvSpPr>
          <p:cNvPr id="58" name="文本框 57">
            <a:extLst>
              <a:ext uri="{FF2B5EF4-FFF2-40B4-BE49-F238E27FC236}">
                <a16:creationId xmlns:a16="http://schemas.microsoft.com/office/drawing/2014/main" id="{6260422F-F1E8-D52C-7BF2-73E006CF711C}"/>
              </a:ext>
            </a:extLst>
          </p:cNvPr>
          <p:cNvSpPr txBox="1"/>
          <p:nvPr/>
        </p:nvSpPr>
        <p:spPr>
          <a:xfrm>
            <a:off x="2876768" y="5331266"/>
            <a:ext cx="1026782" cy="253916"/>
          </a:xfrm>
          <a:prstGeom prst="rect">
            <a:avLst/>
          </a:prstGeom>
          <a:noFill/>
          <a:ln>
            <a:solidFill>
              <a:schemeClr val="tx1"/>
            </a:solidFill>
          </a:ln>
        </p:spPr>
        <p:txBody>
          <a:bodyPr wrap="square" rtlCol="0">
            <a:spAutoFit/>
          </a:bodyPr>
          <a:lstStyle/>
          <a:p>
            <a:r>
              <a:rPr lang="en-US" altLang="zh-CN" sz="1050" b="1" dirty="0"/>
              <a:t>Invoke A(101)</a:t>
            </a:r>
            <a:endParaRPr lang="zh-CN" altLang="en-US" sz="1050" b="1" dirty="0"/>
          </a:p>
        </p:txBody>
      </p:sp>
      <p:sp>
        <p:nvSpPr>
          <p:cNvPr id="59" name="文本框 58">
            <a:extLst>
              <a:ext uri="{FF2B5EF4-FFF2-40B4-BE49-F238E27FC236}">
                <a16:creationId xmlns:a16="http://schemas.microsoft.com/office/drawing/2014/main" id="{CEA57180-15E3-CCB8-7130-D91E3F945310}"/>
              </a:ext>
            </a:extLst>
          </p:cNvPr>
          <p:cNvSpPr txBox="1"/>
          <p:nvPr/>
        </p:nvSpPr>
        <p:spPr>
          <a:xfrm>
            <a:off x="4020850" y="5331266"/>
            <a:ext cx="1055229" cy="253916"/>
          </a:xfrm>
          <a:prstGeom prst="rect">
            <a:avLst/>
          </a:prstGeom>
          <a:noFill/>
          <a:ln>
            <a:solidFill>
              <a:schemeClr val="tx1"/>
            </a:solidFill>
          </a:ln>
        </p:spPr>
        <p:txBody>
          <a:bodyPr wrap="square" rtlCol="0">
            <a:spAutoFit/>
          </a:bodyPr>
          <a:lstStyle/>
          <a:p>
            <a:r>
              <a:rPr lang="en-US" altLang="zh-CN" sz="1050" b="1" dirty="0"/>
              <a:t>Invoke B(010)</a:t>
            </a:r>
            <a:endParaRPr lang="zh-CN" altLang="en-US" sz="1050" b="1" dirty="0"/>
          </a:p>
        </p:txBody>
      </p:sp>
      <p:sp>
        <p:nvSpPr>
          <p:cNvPr id="62" name="右大括号 61">
            <a:extLst>
              <a:ext uri="{FF2B5EF4-FFF2-40B4-BE49-F238E27FC236}">
                <a16:creationId xmlns:a16="http://schemas.microsoft.com/office/drawing/2014/main" id="{4E874864-6BBE-4F56-3E27-8F17A6A1EDD9}"/>
              </a:ext>
            </a:extLst>
          </p:cNvPr>
          <p:cNvSpPr/>
          <p:nvPr/>
        </p:nvSpPr>
        <p:spPr>
          <a:xfrm>
            <a:off x="10633757" y="3594091"/>
            <a:ext cx="193073" cy="2071400"/>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3" name="文本框 62">
            <a:extLst>
              <a:ext uri="{FF2B5EF4-FFF2-40B4-BE49-F238E27FC236}">
                <a16:creationId xmlns:a16="http://schemas.microsoft.com/office/drawing/2014/main" id="{D23BBF01-A34D-46BA-281D-544A0208D959}"/>
              </a:ext>
            </a:extLst>
          </p:cNvPr>
          <p:cNvSpPr txBox="1"/>
          <p:nvPr/>
        </p:nvSpPr>
        <p:spPr>
          <a:xfrm>
            <a:off x="10807133" y="4445125"/>
            <a:ext cx="1295824" cy="369332"/>
          </a:xfrm>
          <a:prstGeom prst="rect">
            <a:avLst/>
          </a:prstGeom>
          <a:noFill/>
        </p:spPr>
        <p:txBody>
          <a:bodyPr wrap="square" rtlCol="0">
            <a:spAutoFit/>
          </a:bodyPr>
          <a:lstStyle/>
          <a:p>
            <a:r>
              <a:rPr lang="zh-CN" altLang="en-US" b="1" dirty="0"/>
              <a:t>内存语义</a:t>
            </a:r>
          </a:p>
        </p:txBody>
      </p:sp>
    </p:spTree>
    <p:extLst>
      <p:ext uri="{BB962C8B-B14F-4D97-AF65-F5344CB8AC3E}">
        <p14:creationId xmlns:p14="http://schemas.microsoft.com/office/powerpoint/2010/main" val="1887768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3599FA-4546-73EB-5141-DA6FFAF43E64}"/>
              </a:ext>
            </a:extLst>
          </p:cNvPr>
          <p:cNvSpPr>
            <a:spLocks noGrp="1"/>
          </p:cNvSpPr>
          <p:nvPr>
            <p:ph type="title"/>
          </p:nvPr>
        </p:nvSpPr>
        <p:spPr/>
        <p:txBody>
          <a:bodyPr/>
          <a:lstStyle/>
          <a:p>
            <a:r>
              <a:rPr lang="zh-CN" altLang="en-US" dirty="0"/>
              <a:t>为什么是内存语义而非字节流？</a:t>
            </a:r>
          </a:p>
        </p:txBody>
      </p:sp>
      <p:sp>
        <p:nvSpPr>
          <p:cNvPr id="3" name="内容占位符 2">
            <a:extLst>
              <a:ext uri="{FF2B5EF4-FFF2-40B4-BE49-F238E27FC236}">
                <a16:creationId xmlns:a16="http://schemas.microsoft.com/office/drawing/2014/main" id="{380D04E3-9924-AC36-DB23-9BC088D34D8A}"/>
              </a:ext>
            </a:extLst>
          </p:cNvPr>
          <p:cNvSpPr>
            <a:spLocks noGrp="1"/>
          </p:cNvSpPr>
          <p:nvPr>
            <p:ph idx="1"/>
          </p:nvPr>
        </p:nvSpPr>
        <p:spPr/>
        <p:txBody>
          <a:bodyPr/>
          <a:lstStyle/>
          <a:p>
            <a:r>
              <a:rPr lang="zh-CN" altLang="en-US" dirty="0"/>
              <a:t>字节流的抽象层次太低，没有消息边界的概念，需要封包拆包，增加额外的内存拷贝</a:t>
            </a:r>
            <a:endParaRPr lang="en-US" altLang="zh-CN" dirty="0"/>
          </a:p>
          <a:p>
            <a:r>
              <a:rPr lang="zh-CN" altLang="en-US" dirty="0"/>
              <a:t>字节流是有序的，无法利用通信中的并行性</a:t>
            </a:r>
            <a:endParaRPr lang="en-US" altLang="zh-CN" dirty="0"/>
          </a:p>
          <a:p>
            <a:pPr lvl="1"/>
            <a:r>
              <a:rPr lang="zh-CN" altLang="en-US" dirty="0"/>
              <a:t>多条物理链路、选择性重传等</a:t>
            </a:r>
            <a:endParaRPr lang="en-US" altLang="zh-CN" dirty="0"/>
          </a:p>
          <a:p>
            <a:pPr lvl="1"/>
            <a:r>
              <a:rPr lang="zh-CN" altLang="en-US" dirty="0"/>
              <a:t>现实中的多个函数调用（</a:t>
            </a:r>
            <a:r>
              <a:rPr lang="en-US" altLang="zh-CN" dirty="0"/>
              <a:t>RPC</a:t>
            </a:r>
            <a:r>
              <a:rPr lang="zh-CN" altLang="en-US" dirty="0"/>
              <a:t>）、多个远端内存访问（</a:t>
            </a:r>
            <a:r>
              <a:rPr lang="en-US" altLang="zh-CN" dirty="0"/>
              <a:t>RMA</a:t>
            </a:r>
            <a:r>
              <a:rPr lang="zh-CN" altLang="en-US" dirty="0"/>
              <a:t>）之间未必有强的顺序依赖，使用内存语义可以充分利用通信中的并行性</a:t>
            </a:r>
            <a:endParaRPr lang="en-US" altLang="zh-CN" dirty="0"/>
          </a:p>
          <a:p>
            <a:r>
              <a:rPr lang="zh-CN" altLang="en-US" dirty="0"/>
              <a:t>字节流不区分消息的重要性和</a:t>
            </a:r>
            <a:r>
              <a:rPr lang="en-US" altLang="zh-CN" dirty="0"/>
              <a:t>QoS</a:t>
            </a:r>
            <a:r>
              <a:rPr lang="zh-CN" altLang="en-US" dirty="0"/>
              <a:t>需求，无法按优先级传输</a:t>
            </a:r>
            <a:endParaRPr lang="en-US" altLang="zh-CN" dirty="0"/>
          </a:p>
          <a:p>
            <a:r>
              <a:rPr lang="zh-CN" altLang="en-US" dirty="0"/>
              <a:t>字节流是面向连接的，需要维护大量连接状态，为每个连接预留缓冲区，内存占用量大</a:t>
            </a:r>
            <a:endParaRPr lang="en-US" altLang="zh-CN" dirty="0"/>
          </a:p>
        </p:txBody>
      </p:sp>
    </p:spTree>
    <p:extLst>
      <p:ext uri="{BB962C8B-B14F-4D97-AF65-F5344CB8AC3E}">
        <p14:creationId xmlns:p14="http://schemas.microsoft.com/office/powerpoint/2010/main" val="153741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7F8A0-C40E-2B17-ABB9-BF2E581F19D6}"/>
              </a:ext>
            </a:extLst>
          </p:cNvPr>
          <p:cNvSpPr>
            <a:spLocks noGrp="1"/>
          </p:cNvSpPr>
          <p:nvPr>
            <p:ph type="title"/>
          </p:nvPr>
        </p:nvSpPr>
        <p:spPr/>
        <p:txBody>
          <a:bodyPr/>
          <a:lstStyle/>
          <a:p>
            <a:r>
              <a:rPr lang="zh-CN" altLang="en-US" dirty="0"/>
              <a:t>软硬结合，</a:t>
            </a:r>
            <a:r>
              <a:rPr lang="en-US" altLang="zh-CN" dirty="0"/>
              <a:t>RDMA</a:t>
            </a:r>
            <a:r>
              <a:rPr lang="zh-CN" altLang="en-US" dirty="0"/>
              <a:t>高效实现异步内存语义</a:t>
            </a:r>
          </a:p>
        </p:txBody>
      </p:sp>
      <p:pic>
        <p:nvPicPr>
          <p:cNvPr id="5" name="图片 4">
            <a:extLst>
              <a:ext uri="{FF2B5EF4-FFF2-40B4-BE49-F238E27FC236}">
                <a16:creationId xmlns:a16="http://schemas.microsoft.com/office/drawing/2014/main" id="{F083145D-1682-BC6D-152A-EB262BF98A74}"/>
              </a:ext>
            </a:extLst>
          </p:cNvPr>
          <p:cNvPicPr>
            <a:picLocks noChangeAspect="1"/>
          </p:cNvPicPr>
          <p:nvPr/>
        </p:nvPicPr>
        <p:blipFill>
          <a:blip r:embed="rId2"/>
          <a:stretch>
            <a:fillRect/>
          </a:stretch>
        </p:blipFill>
        <p:spPr>
          <a:xfrm>
            <a:off x="838200" y="1825625"/>
            <a:ext cx="7969559" cy="4728411"/>
          </a:xfrm>
          <a:prstGeom prst="rect">
            <a:avLst/>
          </a:prstGeom>
        </p:spPr>
      </p:pic>
      <p:sp>
        <p:nvSpPr>
          <p:cNvPr id="6" name="文本框 5">
            <a:extLst>
              <a:ext uri="{FF2B5EF4-FFF2-40B4-BE49-F238E27FC236}">
                <a16:creationId xmlns:a16="http://schemas.microsoft.com/office/drawing/2014/main" id="{284171F3-445B-9198-2FC5-60EA96ACB8F0}"/>
              </a:ext>
            </a:extLst>
          </p:cNvPr>
          <p:cNvSpPr txBox="1"/>
          <p:nvPr/>
        </p:nvSpPr>
        <p:spPr>
          <a:xfrm>
            <a:off x="9118315" y="2388742"/>
            <a:ext cx="2172984" cy="1477328"/>
          </a:xfrm>
          <a:prstGeom prst="rect">
            <a:avLst/>
          </a:prstGeom>
          <a:noFill/>
        </p:spPr>
        <p:txBody>
          <a:bodyPr wrap="square" rtlCol="0">
            <a:spAutoFit/>
          </a:bodyPr>
          <a:lstStyle/>
          <a:p>
            <a:r>
              <a:rPr lang="zh-CN" altLang="en-US" dirty="0"/>
              <a:t>相同</a:t>
            </a:r>
            <a:r>
              <a:rPr lang="en-US" altLang="zh-CN" dirty="0"/>
              <a:t>Mellanox</a:t>
            </a:r>
            <a:r>
              <a:rPr lang="zh-CN" altLang="en-US" dirty="0"/>
              <a:t>网卡条件下，</a:t>
            </a:r>
            <a:r>
              <a:rPr lang="en-US" altLang="zh-CN" dirty="0"/>
              <a:t>TCP/IP</a:t>
            </a:r>
            <a:r>
              <a:rPr lang="zh-CN" altLang="en-US" dirty="0"/>
              <a:t>协议栈时延为</a:t>
            </a:r>
            <a:r>
              <a:rPr lang="en-US" altLang="zh-CN" dirty="0"/>
              <a:t>30 us</a:t>
            </a:r>
            <a:r>
              <a:rPr lang="zh-CN" altLang="en-US" dirty="0"/>
              <a:t>，</a:t>
            </a:r>
            <a:r>
              <a:rPr lang="en-US" altLang="zh-CN" dirty="0"/>
              <a:t>RDMA</a:t>
            </a:r>
            <a:r>
              <a:rPr lang="zh-CN" altLang="en-US" dirty="0"/>
              <a:t>时延仅为</a:t>
            </a:r>
            <a:r>
              <a:rPr lang="en-US" altLang="zh-CN" dirty="0"/>
              <a:t>2 us</a:t>
            </a:r>
            <a:r>
              <a:rPr lang="zh-CN" altLang="en-US" dirty="0"/>
              <a:t>，快</a:t>
            </a:r>
            <a:r>
              <a:rPr lang="en-US" altLang="zh-CN" dirty="0"/>
              <a:t>15</a:t>
            </a:r>
            <a:r>
              <a:rPr lang="zh-CN" altLang="en-US" dirty="0"/>
              <a:t>倍</a:t>
            </a:r>
          </a:p>
        </p:txBody>
      </p:sp>
    </p:spTree>
    <p:extLst>
      <p:ext uri="{BB962C8B-B14F-4D97-AF65-F5344CB8AC3E}">
        <p14:creationId xmlns:p14="http://schemas.microsoft.com/office/powerpoint/2010/main" val="4225896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85D566-DDBE-8772-A501-1751F55C41FF}"/>
              </a:ext>
            </a:extLst>
          </p:cNvPr>
          <p:cNvSpPr>
            <a:spLocks noGrp="1"/>
          </p:cNvSpPr>
          <p:nvPr>
            <p:ph type="title"/>
          </p:nvPr>
        </p:nvSpPr>
        <p:spPr/>
        <p:txBody>
          <a:bodyPr/>
          <a:lstStyle/>
          <a:p>
            <a:r>
              <a:rPr lang="en-US" altLang="zh-CN" dirty="0"/>
              <a:t>RDMA</a:t>
            </a:r>
            <a:r>
              <a:rPr lang="zh-CN" altLang="en-US" dirty="0"/>
              <a:t>的使用</a:t>
            </a:r>
          </a:p>
        </p:txBody>
      </p:sp>
      <p:sp>
        <p:nvSpPr>
          <p:cNvPr id="3" name="内容占位符 2">
            <a:extLst>
              <a:ext uri="{FF2B5EF4-FFF2-40B4-BE49-F238E27FC236}">
                <a16:creationId xmlns:a16="http://schemas.microsoft.com/office/drawing/2014/main" id="{F8AFD0F7-6A34-2F67-5F41-3B8CF7DDC3B7}"/>
              </a:ext>
            </a:extLst>
          </p:cNvPr>
          <p:cNvSpPr>
            <a:spLocks noGrp="1"/>
          </p:cNvSpPr>
          <p:nvPr>
            <p:ph idx="1"/>
          </p:nvPr>
        </p:nvSpPr>
        <p:spPr>
          <a:xfrm>
            <a:off x="838200" y="1825625"/>
            <a:ext cx="4679022" cy="4351338"/>
          </a:xfrm>
        </p:spPr>
        <p:txBody>
          <a:bodyPr>
            <a:normAutofit/>
          </a:bodyPr>
          <a:lstStyle/>
          <a:p>
            <a:r>
              <a:rPr lang="en-US" altLang="zh-CN" sz="2000" dirty="0"/>
              <a:t>RDMA API</a:t>
            </a:r>
            <a:r>
              <a:rPr lang="zh-CN" altLang="en-US" sz="2000" dirty="0"/>
              <a:t>比</a:t>
            </a:r>
            <a:r>
              <a:rPr lang="en-US" altLang="zh-CN" sz="2000" dirty="0"/>
              <a:t>TCP/IP socket</a:t>
            </a:r>
            <a:r>
              <a:rPr lang="zh-CN" altLang="en-US" sz="2000" dirty="0"/>
              <a:t>复杂，其主要原因是：</a:t>
            </a:r>
            <a:endParaRPr lang="en-US" altLang="zh-CN" sz="2000" dirty="0"/>
          </a:p>
          <a:p>
            <a:r>
              <a:rPr lang="zh-CN" altLang="en-US" sz="2000" dirty="0"/>
              <a:t>内存需要事先注册到网卡才能访问，这些内存需要</a:t>
            </a:r>
            <a:r>
              <a:rPr lang="en-US" altLang="zh-CN" sz="2000" dirty="0"/>
              <a:t>pin</a:t>
            </a:r>
            <a:r>
              <a:rPr lang="zh-CN" altLang="en-US" sz="2000" dirty="0"/>
              <a:t>住，即不能换入换出，由于网卡需要使用物理地址而非虚拟地址访问内存；</a:t>
            </a:r>
            <a:endParaRPr lang="en-US" altLang="zh-CN" sz="2000" dirty="0"/>
          </a:p>
          <a:p>
            <a:r>
              <a:rPr lang="zh-CN" altLang="en-US" sz="2000" dirty="0"/>
              <a:t>为了实现零拷贝，发送和接收操作都是异步的，发送后发送端可异步等待发送完成事件；接收端需要事先指定接收缓冲区，异步等待网卡生成的接收完成事件；</a:t>
            </a:r>
            <a:endParaRPr lang="en-US" altLang="zh-CN" sz="2000" dirty="0"/>
          </a:p>
          <a:p>
            <a:r>
              <a:rPr lang="zh-CN" altLang="en-US" sz="2000" dirty="0"/>
              <a:t>为了实现</a:t>
            </a:r>
            <a:r>
              <a:rPr lang="en-US" altLang="zh-CN" sz="2000" dirty="0"/>
              <a:t>kernel bypass</a:t>
            </a:r>
            <a:r>
              <a:rPr lang="zh-CN" altLang="en-US" sz="2000" dirty="0"/>
              <a:t>，传输协议栈在网卡硬件中实现，需要创建发送和接收队列，在用户态与网卡直接交互；</a:t>
            </a:r>
          </a:p>
        </p:txBody>
      </p:sp>
      <p:pic>
        <p:nvPicPr>
          <p:cNvPr id="5" name="图片 4">
            <a:extLst>
              <a:ext uri="{FF2B5EF4-FFF2-40B4-BE49-F238E27FC236}">
                <a16:creationId xmlns:a16="http://schemas.microsoft.com/office/drawing/2014/main" id="{C112C17D-7578-CD07-7FEA-66D9109DC681}"/>
              </a:ext>
            </a:extLst>
          </p:cNvPr>
          <p:cNvPicPr>
            <a:picLocks noChangeAspect="1"/>
          </p:cNvPicPr>
          <p:nvPr/>
        </p:nvPicPr>
        <p:blipFill>
          <a:blip r:embed="rId2"/>
          <a:stretch>
            <a:fillRect/>
          </a:stretch>
        </p:blipFill>
        <p:spPr>
          <a:xfrm>
            <a:off x="5883825" y="0"/>
            <a:ext cx="5551154" cy="6858000"/>
          </a:xfrm>
          <a:prstGeom prst="rect">
            <a:avLst/>
          </a:prstGeom>
        </p:spPr>
      </p:pic>
    </p:spTree>
    <p:extLst>
      <p:ext uri="{BB962C8B-B14F-4D97-AF65-F5344CB8AC3E}">
        <p14:creationId xmlns:p14="http://schemas.microsoft.com/office/powerpoint/2010/main" val="1223159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2F6FF7-9209-3639-1D8C-F1258F6E851C}"/>
              </a:ext>
            </a:extLst>
          </p:cNvPr>
          <p:cNvSpPr>
            <a:spLocks noGrp="1"/>
          </p:cNvSpPr>
          <p:nvPr>
            <p:ph type="title"/>
          </p:nvPr>
        </p:nvSpPr>
        <p:spPr/>
        <p:txBody>
          <a:bodyPr/>
          <a:lstStyle/>
          <a:p>
            <a:r>
              <a:rPr lang="zh-CN" altLang="en-US" dirty="0"/>
              <a:t>计算机网络的架构</a:t>
            </a:r>
          </a:p>
        </p:txBody>
      </p:sp>
      <p:pic>
        <p:nvPicPr>
          <p:cNvPr id="6" name="图片 5">
            <a:extLst>
              <a:ext uri="{FF2B5EF4-FFF2-40B4-BE49-F238E27FC236}">
                <a16:creationId xmlns:a16="http://schemas.microsoft.com/office/drawing/2014/main" id="{27CC5815-7977-6AF4-E78E-3B8EEB2A4487}"/>
              </a:ext>
            </a:extLst>
          </p:cNvPr>
          <p:cNvPicPr>
            <a:picLocks noChangeAspect="1"/>
          </p:cNvPicPr>
          <p:nvPr/>
        </p:nvPicPr>
        <p:blipFill>
          <a:blip r:embed="rId3"/>
          <a:stretch>
            <a:fillRect/>
          </a:stretch>
        </p:blipFill>
        <p:spPr>
          <a:xfrm>
            <a:off x="1271754" y="1474225"/>
            <a:ext cx="341289" cy="551461"/>
          </a:xfrm>
          <a:prstGeom prst="rect">
            <a:avLst/>
          </a:prstGeom>
        </p:spPr>
      </p:pic>
      <p:pic>
        <p:nvPicPr>
          <p:cNvPr id="8" name="图片 7">
            <a:extLst>
              <a:ext uri="{FF2B5EF4-FFF2-40B4-BE49-F238E27FC236}">
                <a16:creationId xmlns:a16="http://schemas.microsoft.com/office/drawing/2014/main" id="{A83D2F5B-C740-695F-A6E9-BADD9711C312}"/>
              </a:ext>
            </a:extLst>
          </p:cNvPr>
          <p:cNvPicPr>
            <a:picLocks noChangeAspect="1"/>
          </p:cNvPicPr>
          <p:nvPr/>
        </p:nvPicPr>
        <p:blipFill>
          <a:blip r:embed="rId4"/>
          <a:stretch>
            <a:fillRect/>
          </a:stretch>
        </p:blipFill>
        <p:spPr>
          <a:xfrm>
            <a:off x="927570" y="2150304"/>
            <a:ext cx="1019384" cy="780050"/>
          </a:xfrm>
          <a:prstGeom prst="rect">
            <a:avLst/>
          </a:prstGeom>
        </p:spPr>
      </p:pic>
      <p:pic>
        <p:nvPicPr>
          <p:cNvPr id="10" name="图片 9">
            <a:extLst>
              <a:ext uri="{FF2B5EF4-FFF2-40B4-BE49-F238E27FC236}">
                <a16:creationId xmlns:a16="http://schemas.microsoft.com/office/drawing/2014/main" id="{37F93CAF-B86E-3847-BB64-8B8CB4C746F7}"/>
              </a:ext>
            </a:extLst>
          </p:cNvPr>
          <p:cNvPicPr>
            <a:picLocks noChangeAspect="1"/>
          </p:cNvPicPr>
          <p:nvPr/>
        </p:nvPicPr>
        <p:blipFill>
          <a:blip r:embed="rId5"/>
          <a:stretch>
            <a:fillRect/>
          </a:stretch>
        </p:blipFill>
        <p:spPr>
          <a:xfrm>
            <a:off x="3411725" y="2293739"/>
            <a:ext cx="956186" cy="763720"/>
          </a:xfrm>
          <a:prstGeom prst="rect">
            <a:avLst/>
          </a:prstGeom>
        </p:spPr>
      </p:pic>
      <p:pic>
        <p:nvPicPr>
          <p:cNvPr id="12" name="图片 11">
            <a:extLst>
              <a:ext uri="{FF2B5EF4-FFF2-40B4-BE49-F238E27FC236}">
                <a16:creationId xmlns:a16="http://schemas.microsoft.com/office/drawing/2014/main" id="{0F4ADD9B-0C17-6DAF-1E54-7BF4D38D4A93}"/>
              </a:ext>
            </a:extLst>
          </p:cNvPr>
          <p:cNvPicPr>
            <a:picLocks noChangeAspect="1"/>
          </p:cNvPicPr>
          <p:nvPr/>
        </p:nvPicPr>
        <p:blipFill>
          <a:blip r:embed="rId6"/>
          <a:stretch>
            <a:fillRect/>
          </a:stretch>
        </p:blipFill>
        <p:spPr>
          <a:xfrm>
            <a:off x="3480855" y="3567816"/>
            <a:ext cx="887056" cy="1188715"/>
          </a:xfrm>
          <a:prstGeom prst="rect">
            <a:avLst/>
          </a:prstGeom>
        </p:spPr>
      </p:pic>
      <p:pic>
        <p:nvPicPr>
          <p:cNvPr id="14" name="图片 13">
            <a:extLst>
              <a:ext uri="{FF2B5EF4-FFF2-40B4-BE49-F238E27FC236}">
                <a16:creationId xmlns:a16="http://schemas.microsoft.com/office/drawing/2014/main" id="{DD20EC77-A130-E261-3943-086E2E18EFD2}"/>
              </a:ext>
            </a:extLst>
          </p:cNvPr>
          <p:cNvPicPr>
            <a:picLocks noChangeAspect="1"/>
          </p:cNvPicPr>
          <p:nvPr/>
        </p:nvPicPr>
        <p:blipFill>
          <a:blip r:embed="rId7"/>
          <a:stretch>
            <a:fillRect/>
          </a:stretch>
        </p:blipFill>
        <p:spPr>
          <a:xfrm>
            <a:off x="1146424" y="3004843"/>
            <a:ext cx="617400" cy="1002088"/>
          </a:xfrm>
          <a:prstGeom prst="rect">
            <a:avLst/>
          </a:prstGeom>
        </p:spPr>
      </p:pic>
      <p:pic>
        <p:nvPicPr>
          <p:cNvPr id="16" name="图片 15">
            <a:extLst>
              <a:ext uri="{FF2B5EF4-FFF2-40B4-BE49-F238E27FC236}">
                <a16:creationId xmlns:a16="http://schemas.microsoft.com/office/drawing/2014/main" id="{CB030655-79D2-F9D5-FBB8-FC0EFA05C1D2}"/>
              </a:ext>
            </a:extLst>
          </p:cNvPr>
          <p:cNvPicPr>
            <a:picLocks noChangeAspect="1"/>
          </p:cNvPicPr>
          <p:nvPr/>
        </p:nvPicPr>
        <p:blipFill>
          <a:blip r:embed="rId8"/>
          <a:stretch>
            <a:fillRect/>
          </a:stretch>
        </p:blipFill>
        <p:spPr>
          <a:xfrm>
            <a:off x="645172" y="4006931"/>
            <a:ext cx="1552118" cy="1173268"/>
          </a:xfrm>
          <a:prstGeom prst="rect">
            <a:avLst/>
          </a:prstGeom>
        </p:spPr>
      </p:pic>
      <p:pic>
        <p:nvPicPr>
          <p:cNvPr id="18" name="图片 17">
            <a:extLst>
              <a:ext uri="{FF2B5EF4-FFF2-40B4-BE49-F238E27FC236}">
                <a16:creationId xmlns:a16="http://schemas.microsoft.com/office/drawing/2014/main" id="{60975A9A-1B34-EE07-D033-BDC213F50C15}"/>
              </a:ext>
            </a:extLst>
          </p:cNvPr>
          <p:cNvPicPr>
            <a:picLocks noChangeAspect="1"/>
          </p:cNvPicPr>
          <p:nvPr/>
        </p:nvPicPr>
        <p:blipFill>
          <a:blip r:embed="rId9"/>
          <a:stretch>
            <a:fillRect/>
          </a:stretch>
        </p:blipFill>
        <p:spPr>
          <a:xfrm>
            <a:off x="838200" y="5284208"/>
            <a:ext cx="1260524" cy="898079"/>
          </a:xfrm>
          <a:prstGeom prst="rect">
            <a:avLst/>
          </a:prstGeom>
        </p:spPr>
      </p:pic>
      <p:cxnSp>
        <p:nvCxnSpPr>
          <p:cNvPr id="20" name="直接箭头连接符 19">
            <a:extLst>
              <a:ext uri="{FF2B5EF4-FFF2-40B4-BE49-F238E27FC236}">
                <a16:creationId xmlns:a16="http://schemas.microsoft.com/office/drawing/2014/main" id="{ABE4DFA5-FFD1-650B-F7F5-5189378DEEBD}"/>
              </a:ext>
            </a:extLst>
          </p:cNvPr>
          <p:cNvCxnSpPr>
            <a:cxnSpLocks/>
            <a:endCxn id="10" idx="1"/>
          </p:cNvCxnSpPr>
          <p:nvPr/>
        </p:nvCxnSpPr>
        <p:spPr>
          <a:xfrm>
            <a:off x="1855389" y="1783382"/>
            <a:ext cx="1556336" cy="8922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F6A4F9E9-85DA-4D82-4196-E6F4BB56A781}"/>
              </a:ext>
            </a:extLst>
          </p:cNvPr>
          <p:cNvCxnSpPr>
            <a:cxnSpLocks/>
            <a:stCxn id="8" idx="3"/>
            <a:endCxn id="10" idx="1"/>
          </p:cNvCxnSpPr>
          <p:nvPr/>
        </p:nvCxnSpPr>
        <p:spPr>
          <a:xfrm>
            <a:off x="1946954" y="2540329"/>
            <a:ext cx="1464771" cy="1352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1F31A6E3-3EF1-11C8-BE69-ECD3DADBE3F3}"/>
              </a:ext>
            </a:extLst>
          </p:cNvPr>
          <p:cNvCxnSpPr>
            <a:cxnSpLocks/>
            <a:stCxn id="16" idx="3"/>
            <a:endCxn id="10" idx="1"/>
          </p:cNvCxnSpPr>
          <p:nvPr/>
        </p:nvCxnSpPr>
        <p:spPr>
          <a:xfrm flipV="1">
            <a:off x="2197290" y="2675599"/>
            <a:ext cx="1214435" cy="1917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2A2F991E-CC92-8433-5797-E600BD8E493E}"/>
              </a:ext>
            </a:extLst>
          </p:cNvPr>
          <p:cNvCxnSpPr>
            <a:cxnSpLocks/>
            <a:endCxn id="10" idx="1"/>
          </p:cNvCxnSpPr>
          <p:nvPr/>
        </p:nvCxnSpPr>
        <p:spPr>
          <a:xfrm flipV="1">
            <a:off x="2162725" y="2675599"/>
            <a:ext cx="1249000" cy="31806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0669102A-3269-C2FD-3F7B-8EFC29D0BFDA}"/>
              </a:ext>
            </a:extLst>
          </p:cNvPr>
          <p:cNvCxnSpPr>
            <a:stCxn id="18" idx="2"/>
          </p:cNvCxnSpPr>
          <p:nvPr/>
        </p:nvCxnSpPr>
        <p:spPr>
          <a:xfrm>
            <a:off x="1468462" y="6182287"/>
            <a:ext cx="0" cy="61920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D7548F0E-D565-91CB-8C34-E1D249208D36}"/>
              </a:ext>
            </a:extLst>
          </p:cNvPr>
          <p:cNvCxnSpPr/>
          <p:nvPr/>
        </p:nvCxnSpPr>
        <p:spPr>
          <a:xfrm>
            <a:off x="3963370" y="6182287"/>
            <a:ext cx="0" cy="61920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DFEC0C01-69F2-DA0B-D452-A301F1533411}"/>
              </a:ext>
            </a:extLst>
          </p:cNvPr>
          <p:cNvCxnSpPr/>
          <p:nvPr/>
        </p:nvCxnSpPr>
        <p:spPr>
          <a:xfrm>
            <a:off x="1468462" y="6432160"/>
            <a:ext cx="2494908" cy="0"/>
          </a:xfrm>
          <a:prstGeom prst="straightConnector1">
            <a:avLst/>
          </a:prstGeom>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DE5E6A4C-354F-38A1-77F7-1525CFF62EB6}"/>
              </a:ext>
            </a:extLst>
          </p:cNvPr>
          <p:cNvSpPr txBox="1"/>
          <p:nvPr/>
        </p:nvSpPr>
        <p:spPr>
          <a:xfrm>
            <a:off x="2098724" y="6432160"/>
            <a:ext cx="2239766" cy="369332"/>
          </a:xfrm>
          <a:prstGeom prst="rect">
            <a:avLst/>
          </a:prstGeom>
          <a:noFill/>
        </p:spPr>
        <p:txBody>
          <a:bodyPr wrap="square" rtlCol="0">
            <a:spAutoFit/>
          </a:bodyPr>
          <a:lstStyle/>
          <a:p>
            <a:r>
              <a:rPr lang="zh-CN" altLang="en-US" dirty="0"/>
              <a:t>无线网络</a:t>
            </a:r>
          </a:p>
        </p:txBody>
      </p:sp>
      <p:sp>
        <p:nvSpPr>
          <p:cNvPr id="40" name="文本框 39">
            <a:extLst>
              <a:ext uri="{FF2B5EF4-FFF2-40B4-BE49-F238E27FC236}">
                <a16:creationId xmlns:a16="http://schemas.microsoft.com/office/drawing/2014/main" id="{CE33D094-8417-FD61-D244-BD6F18E279B9}"/>
              </a:ext>
            </a:extLst>
          </p:cNvPr>
          <p:cNvSpPr txBox="1"/>
          <p:nvPr/>
        </p:nvSpPr>
        <p:spPr>
          <a:xfrm>
            <a:off x="4966296" y="6432160"/>
            <a:ext cx="1491981" cy="369332"/>
          </a:xfrm>
          <a:prstGeom prst="rect">
            <a:avLst/>
          </a:prstGeom>
          <a:noFill/>
        </p:spPr>
        <p:txBody>
          <a:bodyPr wrap="square" rtlCol="0">
            <a:spAutoFit/>
          </a:bodyPr>
          <a:lstStyle/>
          <a:p>
            <a:r>
              <a:rPr lang="zh-CN" altLang="en-US" dirty="0"/>
              <a:t>广域网</a:t>
            </a:r>
          </a:p>
        </p:txBody>
      </p:sp>
      <p:cxnSp>
        <p:nvCxnSpPr>
          <p:cNvPr id="41" name="直接箭头连接符 40">
            <a:extLst>
              <a:ext uri="{FF2B5EF4-FFF2-40B4-BE49-F238E27FC236}">
                <a16:creationId xmlns:a16="http://schemas.microsoft.com/office/drawing/2014/main" id="{9B4F01DC-FE74-85CF-6DAF-0E85AA1B7138}"/>
              </a:ext>
            </a:extLst>
          </p:cNvPr>
          <p:cNvCxnSpPr>
            <a:cxnSpLocks/>
            <a:endCxn id="12" idx="1"/>
          </p:cNvCxnSpPr>
          <p:nvPr/>
        </p:nvCxnSpPr>
        <p:spPr>
          <a:xfrm>
            <a:off x="1855389" y="1794697"/>
            <a:ext cx="1625466" cy="2367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a:extLst>
              <a:ext uri="{FF2B5EF4-FFF2-40B4-BE49-F238E27FC236}">
                <a16:creationId xmlns:a16="http://schemas.microsoft.com/office/drawing/2014/main" id="{60015990-E8C8-92A6-04F5-C9A6027AB4CE}"/>
              </a:ext>
            </a:extLst>
          </p:cNvPr>
          <p:cNvCxnSpPr>
            <a:cxnSpLocks/>
            <a:stCxn id="8" idx="3"/>
            <a:endCxn id="12" idx="1"/>
          </p:cNvCxnSpPr>
          <p:nvPr/>
        </p:nvCxnSpPr>
        <p:spPr>
          <a:xfrm>
            <a:off x="1946954" y="2540329"/>
            <a:ext cx="1533901" cy="16218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52">
            <a:extLst>
              <a:ext uri="{FF2B5EF4-FFF2-40B4-BE49-F238E27FC236}">
                <a16:creationId xmlns:a16="http://schemas.microsoft.com/office/drawing/2014/main" id="{512658AF-F454-7F50-7287-1090A741893E}"/>
              </a:ext>
            </a:extLst>
          </p:cNvPr>
          <p:cNvCxnSpPr>
            <a:cxnSpLocks/>
            <a:endCxn id="12" idx="1"/>
          </p:cNvCxnSpPr>
          <p:nvPr/>
        </p:nvCxnSpPr>
        <p:spPr>
          <a:xfrm flipV="1">
            <a:off x="2162725" y="4162174"/>
            <a:ext cx="1318130" cy="1708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直接箭头连接符 55">
            <a:extLst>
              <a:ext uri="{FF2B5EF4-FFF2-40B4-BE49-F238E27FC236}">
                <a16:creationId xmlns:a16="http://schemas.microsoft.com/office/drawing/2014/main" id="{8B56C1A5-85BE-0DB8-90A6-B655721CA9E5}"/>
              </a:ext>
            </a:extLst>
          </p:cNvPr>
          <p:cNvCxnSpPr>
            <a:cxnSpLocks/>
          </p:cNvCxnSpPr>
          <p:nvPr/>
        </p:nvCxnSpPr>
        <p:spPr>
          <a:xfrm>
            <a:off x="3963370" y="6432160"/>
            <a:ext cx="3130936" cy="0"/>
          </a:xfrm>
          <a:prstGeom prst="straightConnector1">
            <a:avLst/>
          </a:prstGeom>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0B79FD18-999E-4A4E-3A66-7F1EEEF09934}"/>
              </a:ext>
            </a:extLst>
          </p:cNvPr>
          <p:cNvCxnSpPr/>
          <p:nvPr/>
        </p:nvCxnSpPr>
        <p:spPr>
          <a:xfrm>
            <a:off x="7090139" y="6182286"/>
            <a:ext cx="0" cy="619205"/>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60" name="图片 59">
            <a:extLst>
              <a:ext uri="{FF2B5EF4-FFF2-40B4-BE49-F238E27FC236}">
                <a16:creationId xmlns:a16="http://schemas.microsoft.com/office/drawing/2014/main" id="{FC4718CB-3F04-80E1-3C6D-05B12655474D}"/>
              </a:ext>
            </a:extLst>
          </p:cNvPr>
          <p:cNvPicPr>
            <a:picLocks noChangeAspect="1"/>
          </p:cNvPicPr>
          <p:nvPr/>
        </p:nvPicPr>
        <p:blipFill>
          <a:blip r:embed="rId10"/>
          <a:stretch>
            <a:fillRect/>
          </a:stretch>
        </p:blipFill>
        <p:spPr>
          <a:xfrm>
            <a:off x="5009713" y="3028132"/>
            <a:ext cx="1038250" cy="676370"/>
          </a:xfrm>
          <a:prstGeom prst="rect">
            <a:avLst/>
          </a:prstGeom>
        </p:spPr>
      </p:pic>
      <p:cxnSp>
        <p:nvCxnSpPr>
          <p:cNvPr id="62" name="直接箭头连接符 61">
            <a:extLst>
              <a:ext uri="{FF2B5EF4-FFF2-40B4-BE49-F238E27FC236}">
                <a16:creationId xmlns:a16="http://schemas.microsoft.com/office/drawing/2014/main" id="{271571A1-D57D-B5D8-A37D-21293AF2F7FF}"/>
              </a:ext>
            </a:extLst>
          </p:cNvPr>
          <p:cNvCxnSpPr>
            <a:stCxn id="10" idx="3"/>
            <a:endCxn id="60" idx="1"/>
          </p:cNvCxnSpPr>
          <p:nvPr/>
        </p:nvCxnSpPr>
        <p:spPr>
          <a:xfrm>
            <a:off x="4367911" y="2675599"/>
            <a:ext cx="641802" cy="6907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a:extLst>
              <a:ext uri="{FF2B5EF4-FFF2-40B4-BE49-F238E27FC236}">
                <a16:creationId xmlns:a16="http://schemas.microsoft.com/office/drawing/2014/main" id="{83ACAC94-A4BA-648C-DC99-056A9AE5A1CD}"/>
              </a:ext>
            </a:extLst>
          </p:cNvPr>
          <p:cNvCxnSpPr>
            <a:cxnSpLocks/>
            <a:stCxn id="12" idx="3"/>
            <a:endCxn id="60" idx="1"/>
          </p:cNvCxnSpPr>
          <p:nvPr/>
        </p:nvCxnSpPr>
        <p:spPr>
          <a:xfrm flipV="1">
            <a:off x="4367911" y="3366317"/>
            <a:ext cx="641802" cy="7958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7" name="任意多边形: 形状 66">
            <a:extLst>
              <a:ext uri="{FF2B5EF4-FFF2-40B4-BE49-F238E27FC236}">
                <a16:creationId xmlns:a16="http://schemas.microsoft.com/office/drawing/2014/main" id="{B9B37329-B130-4B59-CC43-D35CA2822A1E}"/>
              </a:ext>
            </a:extLst>
          </p:cNvPr>
          <p:cNvSpPr/>
          <p:nvPr/>
        </p:nvSpPr>
        <p:spPr>
          <a:xfrm>
            <a:off x="1880171" y="1803115"/>
            <a:ext cx="722375" cy="4037743"/>
          </a:xfrm>
          <a:custGeom>
            <a:avLst/>
            <a:gdLst>
              <a:gd name="connsiteX0" fmla="*/ 0 w 919930"/>
              <a:gd name="connsiteY0" fmla="*/ 0 h 4037743"/>
              <a:gd name="connsiteX1" fmla="*/ 914400 w 919930"/>
              <a:gd name="connsiteY1" fmla="*/ 1977775 h 4037743"/>
              <a:gd name="connsiteX2" fmla="*/ 313361 w 919930"/>
              <a:gd name="connsiteY2" fmla="*/ 4037743 h 4037743"/>
            </a:gdLst>
            <a:ahLst/>
            <a:cxnLst>
              <a:cxn ang="0">
                <a:pos x="connsiteX0" y="connsiteY0"/>
              </a:cxn>
              <a:cxn ang="0">
                <a:pos x="connsiteX1" y="connsiteY1"/>
              </a:cxn>
              <a:cxn ang="0">
                <a:pos x="connsiteX2" y="connsiteY2"/>
              </a:cxn>
            </a:cxnLst>
            <a:rect l="l" t="t" r="r" b="b"/>
            <a:pathLst>
              <a:path w="919930" h="4037743">
                <a:moveTo>
                  <a:pt x="0" y="0"/>
                </a:moveTo>
                <a:cubicBezTo>
                  <a:pt x="431086" y="652409"/>
                  <a:pt x="862173" y="1304818"/>
                  <a:pt x="914400" y="1977775"/>
                </a:cubicBezTo>
                <a:cubicBezTo>
                  <a:pt x="966627" y="2650732"/>
                  <a:pt x="639994" y="3344237"/>
                  <a:pt x="313361" y="4037743"/>
                </a:cubicBezTo>
              </a:path>
            </a:pathLst>
          </a:custGeom>
          <a:noFill/>
          <a:ln w="12700">
            <a:solidFill>
              <a:srgbClr val="C00000"/>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2" name="图片 71">
            <a:extLst>
              <a:ext uri="{FF2B5EF4-FFF2-40B4-BE49-F238E27FC236}">
                <a16:creationId xmlns:a16="http://schemas.microsoft.com/office/drawing/2014/main" id="{7288591D-9F66-AC76-E355-F6267E20531B}"/>
              </a:ext>
            </a:extLst>
          </p:cNvPr>
          <p:cNvPicPr>
            <a:picLocks noChangeAspect="1"/>
          </p:cNvPicPr>
          <p:nvPr/>
        </p:nvPicPr>
        <p:blipFill>
          <a:blip r:embed="rId11"/>
          <a:stretch>
            <a:fillRect/>
          </a:stretch>
        </p:blipFill>
        <p:spPr>
          <a:xfrm>
            <a:off x="5082008" y="4381634"/>
            <a:ext cx="824624" cy="1805147"/>
          </a:xfrm>
          <a:prstGeom prst="rect">
            <a:avLst/>
          </a:prstGeom>
        </p:spPr>
      </p:pic>
      <p:cxnSp>
        <p:nvCxnSpPr>
          <p:cNvPr id="74" name="直接箭头连接符 73">
            <a:extLst>
              <a:ext uri="{FF2B5EF4-FFF2-40B4-BE49-F238E27FC236}">
                <a16:creationId xmlns:a16="http://schemas.microsoft.com/office/drawing/2014/main" id="{88D5174B-9DC5-7020-2024-CA256329B2C3}"/>
              </a:ext>
            </a:extLst>
          </p:cNvPr>
          <p:cNvCxnSpPr>
            <a:stCxn id="60" idx="2"/>
          </p:cNvCxnSpPr>
          <p:nvPr/>
        </p:nvCxnSpPr>
        <p:spPr>
          <a:xfrm>
            <a:off x="5528838" y="3704502"/>
            <a:ext cx="0" cy="6065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5" name="文本框 74">
            <a:extLst>
              <a:ext uri="{FF2B5EF4-FFF2-40B4-BE49-F238E27FC236}">
                <a16:creationId xmlns:a16="http://schemas.microsoft.com/office/drawing/2014/main" id="{457D8F4D-9437-F206-281F-084D295A20B9}"/>
              </a:ext>
            </a:extLst>
          </p:cNvPr>
          <p:cNvSpPr txBox="1"/>
          <p:nvPr/>
        </p:nvSpPr>
        <p:spPr>
          <a:xfrm>
            <a:off x="5874738" y="4995533"/>
            <a:ext cx="1491981" cy="646331"/>
          </a:xfrm>
          <a:prstGeom prst="rect">
            <a:avLst/>
          </a:prstGeom>
          <a:noFill/>
        </p:spPr>
        <p:txBody>
          <a:bodyPr wrap="square" rtlCol="0">
            <a:spAutoFit/>
          </a:bodyPr>
          <a:lstStyle/>
          <a:p>
            <a:r>
              <a:rPr lang="zh-CN" altLang="en-US" dirty="0"/>
              <a:t>边缘数据中心服务器</a:t>
            </a:r>
          </a:p>
        </p:txBody>
      </p:sp>
      <p:pic>
        <p:nvPicPr>
          <p:cNvPr id="78" name="图片 77">
            <a:extLst>
              <a:ext uri="{FF2B5EF4-FFF2-40B4-BE49-F238E27FC236}">
                <a16:creationId xmlns:a16="http://schemas.microsoft.com/office/drawing/2014/main" id="{CA0092B6-B239-AEEC-33CC-A14B197A2C20}"/>
              </a:ext>
            </a:extLst>
          </p:cNvPr>
          <p:cNvPicPr>
            <a:picLocks noChangeAspect="1"/>
          </p:cNvPicPr>
          <p:nvPr/>
        </p:nvPicPr>
        <p:blipFill>
          <a:blip r:embed="rId10"/>
          <a:stretch>
            <a:fillRect/>
          </a:stretch>
        </p:blipFill>
        <p:spPr>
          <a:xfrm>
            <a:off x="6689765" y="3020254"/>
            <a:ext cx="1038250" cy="676370"/>
          </a:xfrm>
          <a:prstGeom prst="rect">
            <a:avLst/>
          </a:prstGeom>
        </p:spPr>
      </p:pic>
      <p:cxnSp>
        <p:nvCxnSpPr>
          <p:cNvPr id="79" name="直接箭头连接符 78">
            <a:extLst>
              <a:ext uri="{FF2B5EF4-FFF2-40B4-BE49-F238E27FC236}">
                <a16:creationId xmlns:a16="http://schemas.microsoft.com/office/drawing/2014/main" id="{FD80AAF1-C8FF-9527-6AFB-8BF4C98DB6CB}"/>
              </a:ext>
            </a:extLst>
          </p:cNvPr>
          <p:cNvCxnSpPr>
            <a:cxnSpLocks/>
            <a:stCxn id="60" idx="3"/>
            <a:endCxn id="78" idx="1"/>
          </p:cNvCxnSpPr>
          <p:nvPr/>
        </p:nvCxnSpPr>
        <p:spPr>
          <a:xfrm flipV="1">
            <a:off x="6047963" y="3358439"/>
            <a:ext cx="641802" cy="7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直接箭头连接符 82">
            <a:extLst>
              <a:ext uri="{FF2B5EF4-FFF2-40B4-BE49-F238E27FC236}">
                <a16:creationId xmlns:a16="http://schemas.microsoft.com/office/drawing/2014/main" id="{6C147140-870E-5644-A014-4288AD6A074B}"/>
              </a:ext>
            </a:extLst>
          </p:cNvPr>
          <p:cNvCxnSpPr>
            <a:cxnSpLocks/>
          </p:cNvCxnSpPr>
          <p:nvPr/>
        </p:nvCxnSpPr>
        <p:spPr>
          <a:xfrm>
            <a:off x="7090139" y="6432160"/>
            <a:ext cx="2416887" cy="0"/>
          </a:xfrm>
          <a:prstGeom prst="straightConnector1">
            <a:avLst/>
          </a:prstGeom>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id="{1E15102D-D54A-26CF-ABB5-3BE16D8AB30E}"/>
              </a:ext>
            </a:extLst>
          </p:cNvPr>
          <p:cNvCxnSpPr/>
          <p:nvPr/>
        </p:nvCxnSpPr>
        <p:spPr>
          <a:xfrm>
            <a:off x="9507026" y="6182285"/>
            <a:ext cx="0" cy="61920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5" name="文本框 84">
            <a:extLst>
              <a:ext uri="{FF2B5EF4-FFF2-40B4-BE49-F238E27FC236}">
                <a16:creationId xmlns:a16="http://schemas.microsoft.com/office/drawing/2014/main" id="{109037D2-96E0-F51D-9169-2AEC397379E6}"/>
              </a:ext>
            </a:extLst>
          </p:cNvPr>
          <p:cNvSpPr txBox="1"/>
          <p:nvPr/>
        </p:nvSpPr>
        <p:spPr>
          <a:xfrm>
            <a:off x="7555566" y="6432158"/>
            <a:ext cx="1868183" cy="369332"/>
          </a:xfrm>
          <a:prstGeom prst="rect">
            <a:avLst/>
          </a:prstGeom>
          <a:noFill/>
        </p:spPr>
        <p:txBody>
          <a:bodyPr wrap="square" rtlCol="0">
            <a:spAutoFit/>
          </a:bodyPr>
          <a:lstStyle/>
          <a:p>
            <a:r>
              <a:rPr lang="zh-CN" altLang="en-US" dirty="0"/>
              <a:t>数据中心网络</a:t>
            </a:r>
          </a:p>
        </p:txBody>
      </p:sp>
      <p:pic>
        <p:nvPicPr>
          <p:cNvPr id="87" name="图片 86">
            <a:extLst>
              <a:ext uri="{FF2B5EF4-FFF2-40B4-BE49-F238E27FC236}">
                <a16:creationId xmlns:a16="http://schemas.microsoft.com/office/drawing/2014/main" id="{1783A445-942B-AB3E-4B72-E45D8E6AD3B0}"/>
              </a:ext>
            </a:extLst>
          </p:cNvPr>
          <p:cNvPicPr>
            <a:picLocks noChangeAspect="1"/>
          </p:cNvPicPr>
          <p:nvPr/>
        </p:nvPicPr>
        <p:blipFill>
          <a:blip r:embed="rId11"/>
          <a:stretch>
            <a:fillRect/>
          </a:stretch>
        </p:blipFill>
        <p:spPr>
          <a:xfrm>
            <a:off x="9070774" y="3906326"/>
            <a:ext cx="824624" cy="1805147"/>
          </a:xfrm>
          <a:prstGeom prst="rect">
            <a:avLst/>
          </a:prstGeom>
        </p:spPr>
      </p:pic>
      <p:pic>
        <p:nvPicPr>
          <p:cNvPr id="88" name="图片 87">
            <a:extLst>
              <a:ext uri="{FF2B5EF4-FFF2-40B4-BE49-F238E27FC236}">
                <a16:creationId xmlns:a16="http://schemas.microsoft.com/office/drawing/2014/main" id="{8DC86AE5-C5D3-4329-AAA3-7D2F41131599}"/>
              </a:ext>
            </a:extLst>
          </p:cNvPr>
          <p:cNvPicPr>
            <a:picLocks noChangeAspect="1"/>
          </p:cNvPicPr>
          <p:nvPr/>
        </p:nvPicPr>
        <p:blipFill>
          <a:blip r:embed="rId11"/>
          <a:stretch>
            <a:fillRect/>
          </a:stretch>
        </p:blipFill>
        <p:spPr>
          <a:xfrm>
            <a:off x="9070774" y="1341415"/>
            <a:ext cx="824624" cy="1805147"/>
          </a:xfrm>
          <a:prstGeom prst="rect">
            <a:avLst/>
          </a:prstGeom>
        </p:spPr>
      </p:pic>
      <p:sp>
        <p:nvSpPr>
          <p:cNvPr id="89" name="文本框 88">
            <a:extLst>
              <a:ext uri="{FF2B5EF4-FFF2-40B4-BE49-F238E27FC236}">
                <a16:creationId xmlns:a16="http://schemas.microsoft.com/office/drawing/2014/main" id="{9E3F1795-0F54-D2A0-F4B3-66D3B9AC6D1E}"/>
              </a:ext>
            </a:extLst>
          </p:cNvPr>
          <p:cNvSpPr txBox="1"/>
          <p:nvPr/>
        </p:nvSpPr>
        <p:spPr>
          <a:xfrm>
            <a:off x="7728015" y="4433365"/>
            <a:ext cx="1416271" cy="646331"/>
          </a:xfrm>
          <a:prstGeom prst="rect">
            <a:avLst/>
          </a:prstGeom>
          <a:noFill/>
        </p:spPr>
        <p:txBody>
          <a:bodyPr wrap="square" rtlCol="0">
            <a:spAutoFit/>
          </a:bodyPr>
          <a:lstStyle/>
          <a:p>
            <a:r>
              <a:rPr lang="zh-CN" altLang="en-US" dirty="0"/>
              <a:t>云数据中心服务器</a:t>
            </a:r>
          </a:p>
        </p:txBody>
      </p:sp>
      <p:sp>
        <p:nvSpPr>
          <p:cNvPr id="90" name="文本框 89">
            <a:extLst>
              <a:ext uri="{FF2B5EF4-FFF2-40B4-BE49-F238E27FC236}">
                <a16:creationId xmlns:a16="http://schemas.microsoft.com/office/drawing/2014/main" id="{DEF1D4FB-E188-D2A2-30F0-05D6A610D067}"/>
              </a:ext>
            </a:extLst>
          </p:cNvPr>
          <p:cNvSpPr txBox="1"/>
          <p:nvPr/>
        </p:nvSpPr>
        <p:spPr>
          <a:xfrm>
            <a:off x="7809578" y="1765042"/>
            <a:ext cx="1416271" cy="646331"/>
          </a:xfrm>
          <a:prstGeom prst="rect">
            <a:avLst/>
          </a:prstGeom>
          <a:noFill/>
        </p:spPr>
        <p:txBody>
          <a:bodyPr wrap="square" rtlCol="0">
            <a:spAutoFit/>
          </a:bodyPr>
          <a:lstStyle/>
          <a:p>
            <a:r>
              <a:rPr lang="zh-CN" altLang="en-US" dirty="0"/>
              <a:t>云数据中心服务器</a:t>
            </a:r>
          </a:p>
        </p:txBody>
      </p:sp>
      <p:cxnSp>
        <p:nvCxnSpPr>
          <p:cNvPr id="91" name="直接箭头连接符 90">
            <a:extLst>
              <a:ext uri="{FF2B5EF4-FFF2-40B4-BE49-F238E27FC236}">
                <a16:creationId xmlns:a16="http://schemas.microsoft.com/office/drawing/2014/main" id="{E461418C-D282-45BC-76E8-CF71D9DB80F1}"/>
              </a:ext>
            </a:extLst>
          </p:cNvPr>
          <p:cNvCxnSpPr>
            <a:cxnSpLocks/>
            <a:stCxn id="78" idx="3"/>
          </p:cNvCxnSpPr>
          <p:nvPr/>
        </p:nvCxnSpPr>
        <p:spPr>
          <a:xfrm flipV="1">
            <a:off x="7728015" y="2181115"/>
            <a:ext cx="1353605" cy="11773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6" name="直接箭头连接符 95">
            <a:extLst>
              <a:ext uri="{FF2B5EF4-FFF2-40B4-BE49-F238E27FC236}">
                <a16:creationId xmlns:a16="http://schemas.microsoft.com/office/drawing/2014/main" id="{5C345191-73AA-2076-479E-43D7B26DAF1A}"/>
              </a:ext>
            </a:extLst>
          </p:cNvPr>
          <p:cNvCxnSpPr>
            <a:cxnSpLocks/>
            <a:stCxn id="78" idx="3"/>
          </p:cNvCxnSpPr>
          <p:nvPr/>
        </p:nvCxnSpPr>
        <p:spPr>
          <a:xfrm>
            <a:off x="7728015" y="3358439"/>
            <a:ext cx="1261196" cy="14131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1" name="任意多边形: 形状 100">
            <a:extLst>
              <a:ext uri="{FF2B5EF4-FFF2-40B4-BE49-F238E27FC236}">
                <a16:creationId xmlns:a16="http://schemas.microsoft.com/office/drawing/2014/main" id="{EB6C27C2-44DF-5CD2-4463-E4E34851EFB2}"/>
              </a:ext>
            </a:extLst>
          </p:cNvPr>
          <p:cNvSpPr/>
          <p:nvPr/>
        </p:nvSpPr>
        <p:spPr>
          <a:xfrm>
            <a:off x="2006171" y="3542969"/>
            <a:ext cx="399455" cy="1026935"/>
          </a:xfrm>
          <a:custGeom>
            <a:avLst/>
            <a:gdLst>
              <a:gd name="connsiteX0" fmla="*/ 0 w 919930"/>
              <a:gd name="connsiteY0" fmla="*/ 0 h 4037743"/>
              <a:gd name="connsiteX1" fmla="*/ 914400 w 919930"/>
              <a:gd name="connsiteY1" fmla="*/ 1977775 h 4037743"/>
              <a:gd name="connsiteX2" fmla="*/ 313361 w 919930"/>
              <a:gd name="connsiteY2" fmla="*/ 4037743 h 4037743"/>
            </a:gdLst>
            <a:ahLst/>
            <a:cxnLst>
              <a:cxn ang="0">
                <a:pos x="connsiteX0" y="connsiteY0"/>
              </a:cxn>
              <a:cxn ang="0">
                <a:pos x="connsiteX1" y="connsiteY1"/>
              </a:cxn>
              <a:cxn ang="0">
                <a:pos x="connsiteX2" y="connsiteY2"/>
              </a:cxn>
            </a:cxnLst>
            <a:rect l="l" t="t" r="r" b="b"/>
            <a:pathLst>
              <a:path w="919930" h="4037743">
                <a:moveTo>
                  <a:pt x="0" y="0"/>
                </a:moveTo>
                <a:cubicBezTo>
                  <a:pt x="431086" y="652409"/>
                  <a:pt x="862173" y="1304818"/>
                  <a:pt x="914400" y="1977775"/>
                </a:cubicBezTo>
                <a:cubicBezTo>
                  <a:pt x="966627" y="2650732"/>
                  <a:pt x="639994" y="3344237"/>
                  <a:pt x="313361" y="4037743"/>
                </a:cubicBezTo>
              </a:path>
            </a:pathLst>
          </a:custGeom>
          <a:noFill/>
          <a:ln w="12700">
            <a:solidFill>
              <a:srgbClr val="C00000"/>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F8ADA149-332B-802F-6BD4-2C1E0A6F16FC}"/>
              </a:ext>
            </a:extLst>
          </p:cNvPr>
          <p:cNvPicPr>
            <a:picLocks noChangeAspect="1"/>
          </p:cNvPicPr>
          <p:nvPr/>
        </p:nvPicPr>
        <p:blipFill>
          <a:blip r:embed="rId6"/>
          <a:stretch>
            <a:fillRect/>
          </a:stretch>
        </p:blipFill>
        <p:spPr>
          <a:xfrm>
            <a:off x="3480855" y="3576234"/>
            <a:ext cx="887056" cy="1188715"/>
          </a:xfrm>
          <a:prstGeom prst="rect">
            <a:avLst/>
          </a:prstGeom>
        </p:spPr>
      </p:pic>
    </p:spTree>
    <p:extLst>
      <p:ext uri="{BB962C8B-B14F-4D97-AF65-F5344CB8AC3E}">
        <p14:creationId xmlns:p14="http://schemas.microsoft.com/office/powerpoint/2010/main" val="1084652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F95D28-56F6-6A92-2B2E-8A2B7CE48E6C}"/>
              </a:ext>
            </a:extLst>
          </p:cNvPr>
          <p:cNvSpPr>
            <a:spLocks noGrp="1"/>
          </p:cNvSpPr>
          <p:nvPr>
            <p:ph type="title"/>
          </p:nvPr>
        </p:nvSpPr>
        <p:spPr/>
        <p:txBody>
          <a:bodyPr/>
          <a:lstStyle/>
          <a:p>
            <a:r>
              <a:rPr lang="en-US" altLang="zh-CN" dirty="0"/>
              <a:t>CXL Load/Store</a:t>
            </a:r>
            <a:r>
              <a:rPr lang="zh-CN" altLang="en-US" dirty="0"/>
              <a:t>：同步远端内存访问</a:t>
            </a:r>
          </a:p>
        </p:txBody>
      </p:sp>
      <p:sp>
        <p:nvSpPr>
          <p:cNvPr id="3" name="内容占位符 2">
            <a:extLst>
              <a:ext uri="{FF2B5EF4-FFF2-40B4-BE49-F238E27FC236}">
                <a16:creationId xmlns:a16="http://schemas.microsoft.com/office/drawing/2014/main" id="{EDDFBC77-B65B-4E17-C022-DC5C6661AD8F}"/>
              </a:ext>
            </a:extLst>
          </p:cNvPr>
          <p:cNvSpPr>
            <a:spLocks noGrp="1"/>
          </p:cNvSpPr>
          <p:nvPr>
            <p:ph idx="1"/>
          </p:nvPr>
        </p:nvSpPr>
        <p:spPr>
          <a:xfrm>
            <a:off x="838200" y="1825625"/>
            <a:ext cx="10515600" cy="780520"/>
          </a:xfrm>
        </p:spPr>
        <p:txBody>
          <a:bodyPr>
            <a:normAutofit/>
          </a:bodyPr>
          <a:lstStyle/>
          <a:p>
            <a:r>
              <a:rPr lang="en-US" altLang="zh-CN" sz="2000" dirty="0"/>
              <a:t>RDMA</a:t>
            </a:r>
            <a:r>
              <a:rPr lang="zh-CN" altLang="en-US" sz="2000" dirty="0"/>
              <a:t>是</a:t>
            </a:r>
            <a:r>
              <a:rPr lang="zh-CN" altLang="en-US" sz="2000" b="1" dirty="0"/>
              <a:t>异步</a:t>
            </a:r>
            <a:r>
              <a:rPr lang="zh-CN" altLang="en-US" sz="2000" dirty="0"/>
              <a:t>远端内存访问，每次访问需要多次</a:t>
            </a:r>
            <a:r>
              <a:rPr lang="en-US" altLang="zh-CN" sz="2000" dirty="0"/>
              <a:t>PCIe</a:t>
            </a:r>
            <a:r>
              <a:rPr lang="zh-CN" altLang="en-US" sz="2000" dirty="0"/>
              <a:t>交互，时延最低也需要</a:t>
            </a:r>
            <a:r>
              <a:rPr lang="en-US" altLang="zh-CN" sz="2000" dirty="0"/>
              <a:t>1.6 us</a:t>
            </a:r>
            <a:endParaRPr lang="zh-CN" altLang="en-US" sz="2000" dirty="0"/>
          </a:p>
        </p:txBody>
      </p:sp>
      <p:sp>
        <p:nvSpPr>
          <p:cNvPr id="4" name="矩形 3">
            <a:extLst>
              <a:ext uri="{FF2B5EF4-FFF2-40B4-BE49-F238E27FC236}">
                <a16:creationId xmlns:a16="http://schemas.microsoft.com/office/drawing/2014/main" id="{7AB7A481-10ED-58E4-5B2F-685000CC271A}"/>
              </a:ext>
            </a:extLst>
          </p:cNvPr>
          <p:cNvSpPr/>
          <p:nvPr/>
        </p:nvSpPr>
        <p:spPr>
          <a:xfrm>
            <a:off x="2260314" y="2517169"/>
            <a:ext cx="929811" cy="375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应用</a:t>
            </a:r>
          </a:p>
        </p:txBody>
      </p:sp>
      <p:sp>
        <p:nvSpPr>
          <p:cNvPr id="5" name="矩形 4">
            <a:extLst>
              <a:ext uri="{FF2B5EF4-FFF2-40B4-BE49-F238E27FC236}">
                <a16:creationId xmlns:a16="http://schemas.microsoft.com/office/drawing/2014/main" id="{21D48A11-C7B9-B816-DE88-22EEB93E39CF}"/>
              </a:ext>
            </a:extLst>
          </p:cNvPr>
          <p:cNvSpPr/>
          <p:nvPr/>
        </p:nvSpPr>
        <p:spPr>
          <a:xfrm>
            <a:off x="3702977" y="2517169"/>
            <a:ext cx="929811" cy="375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WQE</a:t>
            </a:r>
            <a:endParaRPr lang="zh-CN" altLang="en-US" dirty="0"/>
          </a:p>
        </p:txBody>
      </p:sp>
      <p:cxnSp>
        <p:nvCxnSpPr>
          <p:cNvPr id="7" name="直接箭头连接符 6">
            <a:extLst>
              <a:ext uri="{FF2B5EF4-FFF2-40B4-BE49-F238E27FC236}">
                <a16:creationId xmlns:a16="http://schemas.microsoft.com/office/drawing/2014/main" id="{F1C52046-C1EF-47E8-AE2A-9B2D66002AE5}"/>
              </a:ext>
            </a:extLst>
          </p:cNvPr>
          <p:cNvCxnSpPr>
            <a:stCxn id="4" idx="3"/>
            <a:endCxn id="5" idx="1"/>
          </p:cNvCxnSpPr>
          <p:nvPr/>
        </p:nvCxnSpPr>
        <p:spPr>
          <a:xfrm>
            <a:off x="3190125" y="2704672"/>
            <a:ext cx="5128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F1E8F1A7-3F13-C357-0ACC-E615B3AB4B75}"/>
              </a:ext>
            </a:extLst>
          </p:cNvPr>
          <p:cNvSpPr/>
          <p:nvPr/>
        </p:nvSpPr>
        <p:spPr>
          <a:xfrm>
            <a:off x="2260313" y="3746571"/>
            <a:ext cx="929811" cy="375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网卡</a:t>
            </a:r>
          </a:p>
        </p:txBody>
      </p:sp>
      <p:cxnSp>
        <p:nvCxnSpPr>
          <p:cNvPr id="10" name="直接箭头连接符 9">
            <a:extLst>
              <a:ext uri="{FF2B5EF4-FFF2-40B4-BE49-F238E27FC236}">
                <a16:creationId xmlns:a16="http://schemas.microsoft.com/office/drawing/2014/main" id="{7D879F0E-086E-AD46-FEEB-7300177F6BD8}"/>
              </a:ext>
            </a:extLst>
          </p:cNvPr>
          <p:cNvCxnSpPr>
            <a:stCxn id="4" idx="2"/>
            <a:endCxn id="8" idx="0"/>
          </p:cNvCxnSpPr>
          <p:nvPr/>
        </p:nvCxnSpPr>
        <p:spPr>
          <a:xfrm flipH="1">
            <a:off x="2725219" y="2892175"/>
            <a:ext cx="1" cy="854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934CFBAF-8280-5C96-EFFD-83AEEABE8C06}"/>
              </a:ext>
            </a:extLst>
          </p:cNvPr>
          <p:cNvSpPr txBox="1"/>
          <p:nvPr/>
        </p:nvSpPr>
        <p:spPr>
          <a:xfrm>
            <a:off x="2215900" y="2874625"/>
            <a:ext cx="1571946" cy="369332"/>
          </a:xfrm>
          <a:prstGeom prst="rect">
            <a:avLst/>
          </a:prstGeom>
          <a:noFill/>
        </p:spPr>
        <p:txBody>
          <a:bodyPr wrap="square" rtlCol="0">
            <a:spAutoFit/>
          </a:bodyPr>
          <a:lstStyle/>
          <a:p>
            <a:r>
              <a:rPr lang="en-US" altLang="zh-CN" dirty="0"/>
              <a:t>doorbell</a:t>
            </a:r>
            <a:endParaRPr lang="zh-CN" altLang="en-US" dirty="0"/>
          </a:p>
        </p:txBody>
      </p:sp>
      <p:sp>
        <p:nvSpPr>
          <p:cNvPr id="13" name="矩形 12">
            <a:extLst>
              <a:ext uri="{FF2B5EF4-FFF2-40B4-BE49-F238E27FC236}">
                <a16:creationId xmlns:a16="http://schemas.microsoft.com/office/drawing/2014/main" id="{60DD6DA3-D20E-CB80-7AB6-F282261753E8}"/>
              </a:ext>
            </a:extLst>
          </p:cNvPr>
          <p:cNvSpPr/>
          <p:nvPr/>
        </p:nvSpPr>
        <p:spPr>
          <a:xfrm>
            <a:off x="6549244" y="3717276"/>
            <a:ext cx="929811" cy="375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网卡</a:t>
            </a:r>
          </a:p>
        </p:txBody>
      </p:sp>
      <p:cxnSp>
        <p:nvCxnSpPr>
          <p:cNvPr id="15" name="直接箭头连接符 14">
            <a:extLst>
              <a:ext uri="{FF2B5EF4-FFF2-40B4-BE49-F238E27FC236}">
                <a16:creationId xmlns:a16="http://schemas.microsoft.com/office/drawing/2014/main" id="{020B7AB4-CADF-C6EF-8AEB-0A77010BAA73}"/>
              </a:ext>
            </a:extLst>
          </p:cNvPr>
          <p:cNvCxnSpPr>
            <a:cxnSpLocks/>
          </p:cNvCxnSpPr>
          <p:nvPr/>
        </p:nvCxnSpPr>
        <p:spPr>
          <a:xfrm flipV="1">
            <a:off x="3190124" y="3837998"/>
            <a:ext cx="3359120" cy="29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79E8C797-BAED-39FE-43FC-3E712A75CB1D}"/>
              </a:ext>
            </a:extLst>
          </p:cNvPr>
          <p:cNvSpPr/>
          <p:nvPr/>
        </p:nvSpPr>
        <p:spPr>
          <a:xfrm>
            <a:off x="7445123" y="2517169"/>
            <a:ext cx="929811" cy="375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内存</a:t>
            </a:r>
          </a:p>
        </p:txBody>
      </p:sp>
      <p:cxnSp>
        <p:nvCxnSpPr>
          <p:cNvPr id="18" name="直接箭头连接符 17">
            <a:extLst>
              <a:ext uri="{FF2B5EF4-FFF2-40B4-BE49-F238E27FC236}">
                <a16:creationId xmlns:a16="http://schemas.microsoft.com/office/drawing/2014/main" id="{7D2C113A-5242-96EF-B921-F89E8EED7222}"/>
              </a:ext>
            </a:extLst>
          </p:cNvPr>
          <p:cNvCxnSpPr>
            <a:stCxn id="13" idx="3"/>
            <a:endCxn id="16" idx="2"/>
          </p:cNvCxnSpPr>
          <p:nvPr/>
        </p:nvCxnSpPr>
        <p:spPr>
          <a:xfrm flipV="1">
            <a:off x="7479055" y="2892175"/>
            <a:ext cx="430974" cy="10126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F045FDCB-D8D8-0972-6F7B-4B7CC10120E7}"/>
              </a:ext>
            </a:extLst>
          </p:cNvPr>
          <p:cNvCxnSpPr>
            <a:cxnSpLocks/>
          </p:cNvCxnSpPr>
          <p:nvPr/>
        </p:nvCxnSpPr>
        <p:spPr>
          <a:xfrm flipH="1">
            <a:off x="3190124" y="3976697"/>
            <a:ext cx="3359120" cy="29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矩形 20">
            <a:extLst>
              <a:ext uri="{FF2B5EF4-FFF2-40B4-BE49-F238E27FC236}">
                <a16:creationId xmlns:a16="http://schemas.microsoft.com/office/drawing/2014/main" id="{DB8DB3F1-3276-FC33-2939-0F5119919905}"/>
              </a:ext>
            </a:extLst>
          </p:cNvPr>
          <p:cNvSpPr/>
          <p:nvPr/>
        </p:nvSpPr>
        <p:spPr>
          <a:xfrm>
            <a:off x="865597" y="2517169"/>
            <a:ext cx="929811" cy="375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CQE</a:t>
            </a:r>
            <a:endParaRPr lang="zh-CN" altLang="en-US" dirty="0"/>
          </a:p>
        </p:txBody>
      </p:sp>
      <p:cxnSp>
        <p:nvCxnSpPr>
          <p:cNvPr id="23" name="直接箭头连接符 22">
            <a:extLst>
              <a:ext uri="{FF2B5EF4-FFF2-40B4-BE49-F238E27FC236}">
                <a16:creationId xmlns:a16="http://schemas.microsoft.com/office/drawing/2014/main" id="{49769CBE-0584-EE93-5A7E-80279695F5C1}"/>
              </a:ext>
            </a:extLst>
          </p:cNvPr>
          <p:cNvCxnSpPr>
            <a:cxnSpLocks/>
            <a:stCxn id="8" idx="1"/>
            <a:endCxn id="21" idx="2"/>
          </p:cNvCxnSpPr>
          <p:nvPr/>
        </p:nvCxnSpPr>
        <p:spPr>
          <a:xfrm flipH="1" flipV="1">
            <a:off x="1330503" y="2892175"/>
            <a:ext cx="929810" cy="10418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a:extLst>
              <a:ext uri="{FF2B5EF4-FFF2-40B4-BE49-F238E27FC236}">
                <a16:creationId xmlns:a16="http://schemas.microsoft.com/office/drawing/2014/main" id="{81D96EA0-D001-87E7-EFF0-3DAD2D3F3DBB}"/>
              </a:ext>
            </a:extLst>
          </p:cNvPr>
          <p:cNvCxnSpPr>
            <a:cxnSpLocks/>
            <a:stCxn id="21" idx="3"/>
            <a:endCxn id="4" idx="1"/>
          </p:cNvCxnSpPr>
          <p:nvPr/>
        </p:nvCxnSpPr>
        <p:spPr>
          <a:xfrm>
            <a:off x="1795408" y="2704672"/>
            <a:ext cx="4649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C1A10158-0501-6B23-7016-9FC8E3E2EFC6}"/>
              </a:ext>
            </a:extLst>
          </p:cNvPr>
          <p:cNvCxnSpPr>
            <a:cxnSpLocks/>
            <a:stCxn id="5" idx="1"/>
            <a:endCxn id="8" idx="0"/>
          </p:cNvCxnSpPr>
          <p:nvPr/>
        </p:nvCxnSpPr>
        <p:spPr>
          <a:xfrm flipH="1">
            <a:off x="2725219" y="2704672"/>
            <a:ext cx="977758" cy="10418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CBCAE532-79F1-FE20-C6E4-70C4B969F6C2}"/>
              </a:ext>
            </a:extLst>
          </p:cNvPr>
          <p:cNvCxnSpPr>
            <a:cxnSpLocks/>
          </p:cNvCxnSpPr>
          <p:nvPr/>
        </p:nvCxnSpPr>
        <p:spPr>
          <a:xfrm>
            <a:off x="986319" y="3534310"/>
            <a:ext cx="3646469"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9632845C-B594-2B54-264C-1FED07680288}"/>
              </a:ext>
            </a:extLst>
          </p:cNvPr>
          <p:cNvSpPr txBox="1"/>
          <p:nvPr/>
        </p:nvSpPr>
        <p:spPr>
          <a:xfrm>
            <a:off x="1921694" y="3214387"/>
            <a:ext cx="729466" cy="369332"/>
          </a:xfrm>
          <a:prstGeom prst="rect">
            <a:avLst/>
          </a:prstGeom>
          <a:noFill/>
        </p:spPr>
        <p:txBody>
          <a:bodyPr wrap="square" rtlCol="0">
            <a:spAutoFit/>
          </a:bodyPr>
          <a:lstStyle/>
          <a:p>
            <a:r>
              <a:rPr lang="en-US" altLang="zh-CN" dirty="0">
                <a:solidFill>
                  <a:srgbClr val="C00000"/>
                </a:solidFill>
              </a:rPr>
              <a:t>PCIe</a:t>
            </a:r>
            <a:endParaRPr lang="zh-CN" altLang="en-US" dirty="0">
              <a:solidFill>
                <a:srgbClr val="C00000"/>
              </a:solidFill>
            </a:endParaRPr>
          </a:p>
        </p:txBody>
      </p:sp>
      <p:cxnSp>
        <p:nvCxnSpPr>
          <p:cNvPr id="45" name="直接连接符 44">
            <a:extLst>
              <a:ext uri="{FF2B5EF4-FFF2-40B4-BE49-F238E27FC236}">
                <a16:creationId xmlns:a16="http://schemas.microsoft.com/office/drawing/2014/main" id="{C54B6ACE-F81B-1206-6AE5-67CFE4DF44C3}"/>
              </a:ext>
            </a:extLst>
          </p:cNvPr>
          <p:cNvCxnSpPr>
            <a:cxnSpLocks/>
          </p:cNvCxnSpPr>
          <p:nvPr/>
        </p:nvCxnSpPr>
        <p:spPr>
          <a:xfrm>
            <a:off x="5823467" y="3529773"/>
            <a:ext cx="2635321"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46" name="文本框 45">
            <a:extLst>
              <a:ext uri="{FF2B5EF4-FFF2-40B4-BE49-F238E27FC236}">
                <a16:creationId xmlns:a16="http://schemas.microsoft.com/office/drawing/2014/main" id="{2ADBEBCD-B49D-5E5A-E6E0-2A8374317A7C}"/>
              </a:ext>
            </a:extLst>
          </p:cNvPr>
          <p:cNvSpPr txBox="1"/>
          <p:nvPr/>
        </p:nvSpPr>
        <p:spPr>
          <a:xfrm>
            <a:off x="6758842" y="3209850"/>
            <a:ext cx="729466" cy="369332"/>
          </a:xfrm>
          <a:prstGeom prst="rect">
            <a:avLst/>
          </a:prstGeom>
          <a:noFill/>
        </p:spPr>
        <p:txBody>
          <a:bodyPr wrap="square" rtlCol="0">
            <a:spAutoFit/>
          </a:bodyPr>
          <a:lstStyle/>
          <a:p>
            <a:r>
              <a:rPr lang="en-US" altLang="zh-CN" dirty="0">
                <a:solidFill>
                  <a:srgbClr val="C00000"/>
                </a:solidFill>
              </a:rPr>
              <a:t>PCIe</a:t>
            </a:r>
            <a:endParaRPr lang="zh-CN" altLang="en-US" dirty="0">
              <a:solidFill>
                <a:srgbClr val="C00000"/>
              </a:solidFill>
            </a:endParaRPr>
          </a:p>
        </p:txBody>
      </p:sp>
      <p:sp>
        <p:nvSpPr>
          <p:cNvPr id="49" name="内容占位符 2">
            <a:extLst>
              <a:ext uri="{FF2B5EF4-FFF2-40B4-BE49-F238E27FC236}">
                <a16:creationId xmlns:a16="http://schemas.microsoft.com/office/drawing/2014/main" id="{DEA28F7F-30F4-505B-9D70-32A4894140E2}"/>
              </a:ext>
            </a:extLst>
          </p:cNvPr>
          <p:cNvSpPr txBox="1">
            <a:spLocks/>
          </p:cNvSpPr>
          <p:nvPr/>
        </p:nvSpPr>
        <p:spPr>
          <a:xfrm>
            <a:off x="865597" y="4438147"/>
            <a:ext cx="10515600" cy="7805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t>CXL Load/Store</a:t>
            </a:r>
            <a:r>
              <a:rPr lang="zh-CN" altLang="en-US" sz="2000" dirty="0"/>
              <a:t>是</a:t>
            </a:r>
            <a:r>
              <a:rPr lang="zh-CN" altLang="en-US" sz="2000" b="1" dirty="0"/>
              <a:t>同步</a:t>
            </a:r>
            <a:r>
              <a:rPr lang="zh-CN" altLang="en-US" sz="2000" dirty="0"/>
              <a:t>远端内存访问，</a:t>
            </a:r>
            <a:r>
              <a:rPr lang="en-US" altLang="zh-CN" sz="2000" dirty="0"/>
              <a:t>CPU</a:t>
            </a:r>
            <a:r>
              <a:rPr lang="zh-CN" altLang="en-US" sz="2000" dirty="0"/>
              <a:t>直出网络，指令直接访问远端内存，无需经过</a:t>
            </a:r>
            <a:r>
              <a:rPr lang="en-US" altLang="zh-CN" sz="2000" dirty="0"/>
              <a:t>PCIe</a:t>
            </a:r>
            <a:r>
              <a:rPr lang="zh-CN" altLang="en-US" sz="2000" dirty="0"/>
              <a:t>，无需</a:t>
            </a:r>
            <a:r>
              <a:rPr lang="en-US" altLang="zh-CN" sz="2000" dirty="0"/>
              <a:t>WQE</a:t>
            </a:r>
            <a:r>
              <a:rPr lang="zh-CN" altLang="en-US" sz="2000" dirty="0"/>
              <a:t>、</a:t>
            </a:r>
            <a:r>
              <a:rPr lang="en-US" altLang="zh-CN" sz="2000" dirty="0"/>
              <a:t>CQE</a:t>
            </a:r>
            <a:r>
              <a:rPr lang="zh-CN" altLang="en-US" sz="2000" dirty="0"/>
              <a:t>、</a:t>
            </a:r>
            <a:r>
              <a:rPr lang="en-US" altLang="zh-CN" sz="2000" dirty="0"/>
              <a:t>doorbell</a:t>
            </a:r>
            <a:r>
              <a:rPr lang="zh-CN" altLang="en-US" sz="2000" dirty="0"/>
              <a:t>开销，时延</a:t>
            </a:r>
            <a:r>
              <a:rPr lang="en-US" altLang="zh-CN" sz="2000" dirty="0"/>
              <a:t>&lt;0.5 us</a:t>
            </a:r>
            <a:endParaRPr lang="zh-CN" altLang="en-US" sz="2000" dirty="0"/>
          </a:p>
        </p:txBody>
      </p:sp>
      <p:sp>
        <p:nvSpPr>
          <p:cNvPr id="50" name="矩形 49">
            <a:extLst>
              <a:ext uri="{FF2B5EF4-FFF2-40B4-BE49-F238E27FC236}">
                <a16:creationId xmlns:a16="http://schemas.microsoft.com/office/drawing/2014/main" id="{A7BD81E6-C39F-94A2-00FC-D067141F90F1}"/>
              </a:ext>
            </a:extLst>
          </p:cNvPr>
          <p:cNvSpPr/>
          <p:nvPr/>
        </p:nvSpPr>
        <p:spPr>
          <a:xfrm>
            <a:off x="2260312" y="5129691"/>
            <a:ext cx="929811" cy="375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应用</a:t>
            </a:r>
          </a:p>
        </p:txBody>
      </p:sp>
      <p:sp>
        <p:nvSpPr>
          <p:cNvPr id="51" name="矩形 50">
            <a:extLst>
              <a:ext uri="{FF2B5EF4-FFF2-40B4-BE49-F238E27FC236}">
                <a16:creationId xmlns:a16="http://schemas.microsoft.com/office/drawing/2014/main" id="{B7DC58B8-09A6-49BA-86F8-A8F384BF7980}"/>
              </a:ext>
            </a:extLst>
          </p:cNvPr>
          <p:cNvSpPr/>
          <p:nvPr/>
        </p:nvSpPr>
        <p:spPr>
          <a:xfrm>
            <a:off x="1921694" y="5991416"/>
            <a:ext cx="1607479" cy="375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网络模块</a:t>
            </a:r>
          </a:p>
        </p:txBody>
      </p:sp>
      <p:cxnSp>
        <p:nvCxnSpPr>
          <p:cNvPr id="53" name="直接箭头连接符 52">
            <a:extLst>
              <a:ext uri="{FF2B5EF4-FFF2-40B4-BE49-F238E27FC236}">
                <a16:creationId xmlns:a16="http://schemas.microsoft.com/office/drawing/2014/main" id="{6A546C5D-9552-EFA5-0F37-25E6DF28BC39}"/>
              </a:ext>
            </a:extLst>
          </p:cNvPr>
          <p:cNvCxnSpPr>
            <a:cxnSpLocks/>
            <a:stCxn id="50" idx="2"/>
            <a:endCxn id="51" idx="0"/>
          </p:cNvCxnSpPr>
          <p:nvPr/>
        </p:nvCxnSpPr>
        <p:spPr>
          <a:xfrm>
            <a:off x="2725218" y="5504697"/>
            <a:ext cx="216" cy="4867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矩形 56">
            <a:extLst>
              <a:ext uri="{FF2B5EF4-FFF2-40B4-BE49-F238E27FC236}">
                <a16:creationId xmlns:a16="http://schemas.microsoft.com/office/drawing/2014/main" id="{D98A8B36-C5C4-6A19-31FD-0ED180385678}"/>
              </a:ext>
            </a:extLst>
          </p:cNvPr>
          <p:cNvSpPr/>
          <p:nvPr/>
        </p:nvSpPr>
        <p:spPr>
          <a:xfrm>
            <a:off x="5480946" y="5991416"/>
            <a:ext cx="1607479" cy="375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网络模块</a:t>
            </a:r>
          </a:p>
        </p:txBody>
      </p:sp>
      <p:sp>
        <p:nvSpPr>
          <p:cNvPr id="58" name="矩形 57">
            <a:extLst>
              <a:ext uri="{FF2B5EF4-FFF2-40B4-BE49-F238E27FC236}">
                <a16:creationId xmlns:a16="http://schemas.microsoft.com/office/drawing/2014/main" id="{5E6F3CC0-7B40-7805-ADBB-BECE2F9891FA}"/>
              </a:ext>
            </a:extLst>
          </p:cNvPr>
          <p:cNvSpPr/>
          <p:nvPr/>
        </p:nvSpPr>
        <p:spPr>
          <a:xfrm>
            <a:off x="6820754" y="5160231"/>
            <a:ext cx="929811" cy="375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内存</a:t>
            </a:r>
          </a:p>
        </p:txBody>
      </p:sp>
      <p:cxnSp>
        <p:nvCxnSpPr>
          <p:cNvPr id="60" name="直接箭头连接符 59">
            <a:extLst>
              <a:ext uri="{FF2B5EF4-FFF2-40B4-BE49-F238E27FC236}">
                <a16:creationId xmlns:a16="http://schemas.microsoft.com/office/drawing/2014/main" id="{4607591E-C63D-A5E4-4D98-37B7A16685BE}"/>
              </a:ext>
            </a:extLst>
          </p:cNvPr>
          <p:cNvCxnSpPr>
            <a:stCxn id="57" idx="0"/>
            <a:endCxn id="58" idx="2"/>
          </p:cNvCxnSpPr>
          <p:nvPr/>
        </p:nvCxnSpPr>
        <p:spPr>
          <a:xfrm flipV="1">
            <a:off x="6284686" y="5535237"/>
            <a:ext cx="1000974" cy="4561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直接箭头连接符 61">
            <a:extLst>
              <a:ext uri="{FF2B5EF4-FFF2-40B4-BE49-F238E27FC236}">
                <a16:creationId xmlns:a16="http://schemas.microsoft.com/office/drawing/2014/main" id="{F76D5122-3946-FBDD-C535-34129DD76E46}"/>
              </a:ext>
            </a:extLst>
          </p:cNvPr>
          <p:cNvCxnSpPr>
            <a:cxnSpLocks/>
          </p:cNvCxnSpPr>
          <p:nvPr/>
        </p:nvCxnSpPr>
        <p:spPr>
          <a:xfrm>
            <a:off x="3529173" y="6081315"/>
            <a:ext cx="19517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a:extLst>
              <a:ext uri="{FF2B5EF4-FFF2-40B4-BE49-F238E27FC236}">
                <a16:creationId xmlns:a16="http://schemas.microsoft.com/office/drawing/2014/main" id="{350386F0-E767-EBE8-2B61-652DA232A436}"/>
              </a:ext>
            </a:extLst>
          </p:cNvPr>
          <p:cNvCxnSpPr>
            <a:cxnSpLocks/>
          </p:cNvCxnSpPr>
          <p:nvPr/>
        </p:nvCxnSpPr>
        <p:spPr>
          <a:xfrm flipH="1">
            <a:off x="3529172" y="6266250"/>
            <a:ext cx="19517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文本框 65">
            <a:extLst>
              <a:ext uri="{FF2B5EF4-FFF2-40B4-BE49-F238E27FC236}">
                <a16:creationId xmlns:a16="http://schemas.microsoft.com/office/drawing/2014/main" id="{EE653AAA-94D4-F181-726D-FCC1B9905DC3}"/>
              </a:ext>
            </a:extLst>
          </p:cNvPr>
          <p:cNvSpPr txBox="1"/>
          <p:nvPr/>
        </p:nvSpPr>
        <p:spPr>
          <a:xfrm>
            <a:off x="3198907" y="2435874"/>
            <a:ext cx="446926" cy="307777"/>
          </a:xfrm>
          <a:prstGeom prst="rect">
            <a:avLst/>
          </a:prstGeom>
          <a:noFill/>
        </p:spPr>
        <p:txBody>
          <a:bodyPr wrap="square" rtlCol="0">
            <a:spAutoFit/>
          </a:bodyPr>
          <a:lstStyle/>
          <a:p>
            <a:r>
              <a:rPr lang="zh-CN" altLang="en-US" sz="1400" b="1" dirty="0">
                <a:solidFill>
                  <a:srgbClr val="C00000"/>
                </a:solidFill>
              </a:rPr>
              <a:t>①</a:t>
            </a:r>
          </a:p>
        </p:txBody>
      </p:sp>
      <p:sp>
        <p:nvSpPr>
          <p:cNvPr id="67" name="文本框 66">
            <a:extLst>
              <a:ext uri="{FF2B5EF4-FFF2-40B4-BE49-F238E27FC236}">
                <a16:creationId xmlns:a16="http://schemas.microsoft.com/office/drawing/2014/main" id="{1DCC24ED-45EF-52A8-0D2C-BF583927D96F}"/>
              </a:ext>
            </a:extLst>
          </p:cNvPr>
          <p:cNvSpPr txBox="1"/>
          <p:nvPr/>
        </p:nvSpPr>
        <p:spPr>
          <a:xfrm>
            <a:off x="2555108" y="3172110"/>
            <a:ext cx="446926" cy="307777"/>
          </a:xfrm>
          <a:prstGeom prst="rect">
            <a:avLst/>
          </a:prstGeom>
          <a:noFill/>
        </p:spPr>
        <p:txBody>
          <a:bodyPr wrap="square" rtlCol="0">
            <a:spAutoFit/>
          </a:bodyPr>
          <a:lstStyle/>
          <a:p>
            <a:r>
              <a:rPr lang="zh-CN" altLang="en-US" sz="1400" b="1" dirty="0">
                <a:solidFill>
                  <a:srgbClr val="C00000"/>
                </a:solidFill>
              </a:rPr>
              <a:t>②</a:t>
            </a:r>
          </a:p>
        </p:txBody>
      </p:sp>
      <p:sp>
        <p:nvSpPr>
          <p:cNvPr id="68" name="文本框 67">
            <a:extLst>
              <a:ext uri="{FF2B5EF4-FFF2-40B4-BE49-F238E27FC236}">
                <a16:creationId xmlns:a16="http://schemas.microsoft.com/office/drawing/2014/main" id="{45BA28ED-16FB-4311-8E0F-B3B24ED8EE8D}"/>
              </a:ext>
            </a:extLst>
          </p:cNvPr>
          <p:cNvSpPr txBox="1"/>
          <p:nvPr/>
        </p:nvSpPr>
        <p:spPr>
          <a:xfrm>
            <a:off x="2989781" y="3106042"/>
            <a:ext cx="446926" cy="307777"/>
          </a:xfrm>
          <a:prstGeom prst="rect">
            <a:avLst/>
          </a:prstGeom>
          <a:noFill/>
        </p:spPr>
        <p:txBody>
          <a:bodyPr wrap="square" rtlCol="0">
            <a:spAutoFit/>
          </a:bodyPr>
          <a:lstStyle/>
          <a:p>
            <a:r>
              <a:rPr lang="zh-CN" altLang="en-US" sz="1400" b="1" dirty="0">
                <a:solidFill>
                  <a:srgbClr val="C00000"/>
                </a:solidFill>
              </a:rPr>
              <a:t>③</a:t>
            </a:r>
          </a:p>
        </p:txBody>
      </p:sp>
      <p:sp>
        <p:nvSpPr>
          <p:cNvPr id="69" name="文本框 68">
            <a:extLst>
              <a:ext uri="{FF2B5EF4-FFF2-40B4-BE49-F238E27FC236}">
                <a16:creationId xmlns:a16="http://schemas.microsoft.com/office/drawing/2014/main" id="{6271B0E8-535C-613C-B087-639441CA2C9B}"/>
              </a:ext>
            </a:extLst>
          </p:cNvPr>
          <p:cNvSpPr txBox="1"/>
          <p:nvPr/>
        </p:nvSpPr>
        <p:spPr>
          <a:xfrm>
            <a:off x="3313094" y="3211426"/>
            <a:ext cx="446926" cy="307777"/>
          </a:xfrm>
          <a:prstGeom prst="rect">
            <a:avLst/>
          </a:prstGeom>
          <a:noFill/>
        </p:spPr>
        <p:txBody>
          <a:bodyPr wrap="square" rtlCol="0">
            <a:spAutoFit/>
          </a:bodyPr>
          <a:lstStyle/>
          <a:p>
            <a:r>
              <a:rPr lang="zh-CN" altLang="en-US" sz="1400" b="1" dirty="0">
                <a:solidFill>
                  <a:srgbClr val="C00000"/>
                </a:solidFill>
              </a:rPr>
              <a:t>④</a:t>
            </a:r>
          </a:p>
        </p:txBody>
      </p:sp>
      <p:sp>
        <p:nvSpPr>
          <p:cNvPr id="70" name="文本框 69">
            <a:extLst>
              <a:ext uri="{FF2B5EF4-FFF2-40B4-BE49-F238E27FC236}">
                <a16:creationId xmlns:a16="http://schemas.microsoft.com/office/drawing/2014/main" id="{C46D0BC4-DD65-4D9F-220B-C2AD8BFF0D07}"/>
              </a:ext>
            </a:extLst>
          </p:cNvPr>
          <p:cNvSpPr txBox="1"/>
          <p:nvPr/>
        </p:nvSpPr>
        <p:spPr>
          <a:xfrm>
            <a:off x="5172507" y="3556125"/>
            <a:ext cx="446926" cy="307777"/>
          </a:xfrm>
          <a:prstGeom prst="rect">
            <a:avLst/>
          </a:prstGeom>
          <a:noFill/>
        </p:spPr>
        <p:txBody>
          <a:bodyPr wrap="square" rtlCol="0">
            <a:spAutoFit/>
          </a:bodyPr>
          <a:lstStyle/>
          <a:p>
            <a:r>
              <a:rPr lang="zh-CN" altLang="en-US" sz="1400" b="1" dirty="0">
                <a:solidFill>
                  <a:srgbClr val="C00000"/>
                </a:solidFill>
              </a:rPr>
              <a:t>⑤</a:t>
            </a:r>
          </a:p>
        </p:txBody>
      </p:sp>
      <p:sp>
        <p:nvSpPr>
          <p:cNvPr id="71" name="矩形 70">
            <a:extLst>
              <a:ext uri="{FF2B5EF4-FFF2-40B4-BE49-F238E27FC236}">
                <a16:creationId xmlns:a16="http://schemas.microsoft.com/office/drawing/2014/main" id="{B90BE994-D7C9-79FF-4735-6ACFB511CE28}"/>
              </a:ext>
            </a:extLst>
          </p:cNvPr>
          <p:cNvSpPr/>
          <p:nvPr/>
        </p:nvSpPr>
        <p:spPr>
          <a:xfrm>
            <a:off x="3713087" y="2996506"/>
            <a:ext cx="929811" cy="375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数据</a:t>
            </a:r>
          </a:p>
        </p:txBody>
      </p:sp>
      <p:cxnSp>
        <p:nvCxnSpPr>
          <p:cNvPr id="74" name="直接箭头连接符 73">
            <a:extLst>
              <a:ext uri="{FF2B5EF4-FFF2-40B4-BE49-F238E27FC236}">
                <a16:creationId xmlns:a16="http://schemas.microsoft.com/office/drawing/2014/main" id="{D9BD773D-C451-9E02-285E-9000E8436DBC}"/>
              </a:ext>
            </a:extLst>
          </p:cNvPr>
          <p:cNvCxnSpPr>
            <a:cxnSpLocks/>
            <a:stCxn id="4" idx="3"/>
          </p:cNvCxnSpPr>
          <p:nvPr/>
        </p:nvCxnSpPr>
        <p:spPr>
          <a:xfrm>
            <a:off x="3190125" y="2704672"/>
            <a:ext cx="511999" cy="5117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直接箭头连接符 80">
            <a:extLst>
              <a:ext uri="{FF2B5EF4-FFF2-40B4-BE49-F238E27FC236}">
                <a16:creationId xmlns:a16="http://schemas.microsoft.com/office/drawing/2014/main" id="{9CAD77CD-7FCF-90EA-0A15-06D2FE142007}"/>
              </a:ext>
            </a:extLst>
          </p:cNvPr>
          <p:cNvCxnSpPr>
            <a:stCxn id="71" idx="1"/>
            <a:endCxn id="8" idx="0"/>
          </p:cNvCxnSpPr>
          <p:nvPr/>
        </p:nvCxnSpPr>
        <p:spPr>
          <a:xfrm flipH="1">
            <a:off x="2725219" y="3184009"/>
            <a:ext cx="987868" cy="5625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6" name="文本框 85">
            <a:extLst>
              <a:ext uri="{FF2B5EF4-FFF2-40B4-BE49-F238E27FC236}">
                <a16:creationId xmlns:a16="http://schemas.microsoft.com/office/drawing/2014/main" id="{01F8DEA9-F28D-02B4-6193-24078EAE7BD4}"/>
              </a:ext>
            </a:extLst>
          </p:cNvPr>
          <p:cNvSpPr txBox="1"/>
          <p:nvPr/>
        </p:nvSpPr>
        <p:spPr>
          <a:xfrm>
            <a:off x="7680314" y="3172110"/>
            <a:ext cx="446926" cy="307777"/>
          </a:xfrm>
          <a:prstGeom prst="rect">
            <a:avLst/>
          </a:prstGeom>
          <a:noFill/>
        </p:spPr>
        <p:txBody>
          <a:bodyPr wrap="square" rtlCol="0">
            <a:spAutoFit/>
          </a:bodyPr>
          <a:lstStyle/>
          <a:p>
            <a:r>
              <a:rPr lang="zh-CN" altLang="en-US" sz="1400" b="1" dirty="0">
                <a:solidFill>
                  <a:srgbClr val="C00000"/>
                </a:solidFill>
              </a:rPr>
              <a:t>⑥</a:t>
            </a:r>
          </a:p>
        </p:txBody>
      </p:sp>
      <p:sp>
        <p:nvSpPr>
          <p:cNvPr id="87" name="文本框 86">
            <a:extLst>
              <a:ext uri="{FF2B5EF4-FFF2-40B4-BE49-F238E27FC236}">
                <a16:creationId xmlns:a16="http://schemas.microsoft.com/office/drawing/2014/main" id="{958B7893-DEE9-A19D-1C8D-D2B908A1FBBF}"/>
              </a:ext>
            </a:extLst>
          </p:cNvPr>
          <p:cNvSpPr txBox="1"/>
          <p:nvPr/>
        </p:nvSpPr>
        <p:spPr>
          <a:xfrm>
            <a:off x="5172507" y="3967557"/>
            <a:ext cx="446926" cy="307777"/>
          </a:xfrm>
          <a:prstGeom prst="rect">
            <a:avLst/>
          </a:prstGeom>
          <a:noFill/>
        </p:spPr>
        <p:txBody>
          <a:bodyPr wrap="square" rtlCol="0">
            <a:spAutoFit/>
          </a:bodyPr>
          <a:lstStyle/>
          <a:p>
            <a:r>
              <a:rPr lang="zh-CN" altLang="en-US" sz="1400" b="1" dirty="0">
                <a:solidFill>
                  <a:srgbClr val="C00000"/>
                </a:solidFill>
              </a:rPr>
              <a:t>⑦</a:t>
            </a:r>
          </a:p>
        </p:txBody>
      </p:sp>
      <p:sp>
        <p:nvSpPr>
          <p:cNvPr id="88" name="文本框 87">
            <a:extLst>
              <a:ext uri="{FF2B5EF4-FFF2-40B4-BE49-F238E27FC236}">
                <a16:creationId xmlns:a16="http://schemas.microsoft.com/office/drawing/2014/main" id="{2057E3CD-8CD6-21BE-0948-C067349F47B9}"/>
              </a:ext>
            </a:extLst>
          </p:cNvPr>
          <p:cNvSpPr txBox="1"/>
          <p:nvPr/>
        </p:nvSpPr>
        <p:spPr>
          <a:xfrm>
            <a:off x="1456788" y="3060498"/>
            <a:ext cx="446926" cy="307777"/>
          </a:xfrm>
          <a:prstGeom prst="rect">
            <a:avLst/>
          </a:prstGeom>
          <a:noFill/>
        </p:spPr>
        <p:txBody>
          <a:bodyPr wrap="square" rtlCol="0">
            <a:spAutoFit/>
          </a:bodyPr>
          <a:lstStyle/>
          <a:p>
            <a:r>
              <a:rPr lang="zh-CN" altLang="en-US" sz="1400" b="1" dirty="0">
                <a:solidFill>
                  <a:srgbClr val="C00000"/>
                </a:solidFill>
              </a:rPr>
              <a:t>⑧</a:t>
            </a:r>
          </a:p>
        </p:txBody>
      </p:sp>
      <p:sp>
        <p:nvSpPr>
          <p:cNvPr id="89" name="文本框 88">
            <a:extLst>
              <a:ext uri="{FF2B5EF4-FFF2-40B4-BE49-F238E27FC236}">
                <a16:creationId xmlns:a16="http://schemas.microsoft.com/office/drawing/2014/main" id="{2B93CCC6-C6EC-958F-1448-5D5B5171E7AB}"/>
              </a:ext>
            </a:extLst>
          </p:cNvPr>
          <p:cNvSpPr txBox="1"/>
          <p:nvPr/>
        </p:nvSpPr>
        <p:spPr>
          <a:xfrm>
            <a:off x="1822170" y="2425900"/>
            <a:ext cx="446926" cy="307777"/>
          </a:xfrm>
          <a:prstGeom prst="rect">
            <a:avLst/>
          </a:prstGeom>
          <a:noFill/>
        </p:spPr>
        <p:txBody>
          <a:bodyPr wrap="square" rtlCol="0">
            <a:spAutoFit/>
          </a:bodyPr>
          <a:lstStyle/>
          <a:p>
            <a:r>
              <a:rPr lang="zh-CN" altLang="en-US" sz="1400" b="1" dirty="0">
                <a:solidFill>
                  <a:srgbClr val="C00000"/>
                </a:solidFill>
              </a:rPr>
              <a:t>⑨</a:t>
            </a:r>
          </a:p>
        </p:txBody>
      </p:sp>
      <p:sp>
        <p:nvSpPr>
          <p:cNvPr id="90" name="文本框 89">
            <a:extLst>
              <a:ext uri="{FF2B5EF4-FFF2-40B4-BE49-F238E27FC236}">
                <a16:creationId xmlns:a16="http://schemas.microsoft.com/office/drawing/2014/main" id="{7779D291-0047-B289-DFFD-BD3D7DDEDA49}"/>
              </a:ext>
            </a:extLst>
          </p:cNvPr>
          <p:cNvSpPr txBox="1"/>
          <p:nvPr/>
        </p:nvSpPr>
        <p:spPr>
          <a:xfrm>
            <a:off x="2427697" y="5568851"/>
            <a:ext cx="446926" cy="307777"/>
          </a:xfrm>
          <a:prstGeom prst="rect">
            <a:avLst/>
          </a:prstGeom>
          <a:noFill/>
        </p:spPr>
        <p:txBody>
          <a:bodyPr wrap="square" rtlCol="0">
            <a:spAutoFit/>
          </a:bodyPr>
          <a:lstStyle/>
          <a:p>
            <a:r>
              <a:rPr lang="zh-CN" altLang="en-US" sz="1400" b="1" dirty="0">
                <a:solidFill>
                  <a:srgbClr val="C00000"/>
                </a:solidFill>
              </a:rPr>
              <a:t>①</a:t>
            </a:r>
          </a:p>
        </p:txBody>
      </p:sp>
      <p:sp>
        <p:nvSpPr>
          <p:cNvPr id="91" name="文本框 90">
            <a:extLst>
              <a:ext uri="{FF2B5EF4-FFF2-40B4-BE49-F238E27FC236}">
                <a16:creationId xmlns:a16="http://schemas.microsoft.com/office/drawing/2014/main" id="{39ACFFCA-C18D-5832-C61A-0676E7EEB3C7}"/>
              </a:ext>
            </a:extLst>
          </p:cNvPr>
          <p:cNvSpPr txBox="1"/>
          <p:nvPr/>
        </p:nvSpPr>
        <p:spPr>
          <a:xfrm>
            <a:off x="4207323" y="5821056"/>
            <a:ext cx="446926" cy="307777"/>
          </a:xfrm>
          <a:prstGeom prst="rect">
            <a:avLst/>
          </a:prstGeom>
          <a:noFill/>
        </p:spPr>
        <p:txBody>
          <a:bodyPr wrap="square" rtlCol="0">
            <a:spAutoFit/>
          </a:bodyPr>
          <a:lstStyle/>
          <a:p>
            <a:r>
              <a:rPr lang="zh-CN" altLang="en-US" sz="1400" b="1" dirty="0">
                <a:solidFill>
                  <a:srgbClr val="C00000"/>
                </a:solidFill>
              </a:rPr>
              <a:t>②</a:t>
            </a:r>
          </a:p>
        </p:txBody>
      </p:sp>
      <p:sp>
        <p:nvSpPr>
          <p:cNvPr id="92" name="文本框 91">
            <a:extLst>
              <a:ext uri="{FF2B5EF4-FFF2-40B4-BE49-F238E27FC236}">
                <a16:creationId xmlns:a16="http://schemas.microsoft.com/office/drawing/2014/main" id="{5769CD6D-6986-578C-8221-DCA7389A30A6}"/>
              </a:ext>
            </a:extLst>
          </p:cNvPr>
          <p:cNvSpPr txBox="1"/>
          <p:nvPr/>
        </p:nvSpPr>
        <p:spPr>
          <a:xfrm>
            <a:off x="6431203" y="5575570"/>
            <a:ext cx="446926" cy="307777"/>
          </a:xfrm>
          <a:prstGeom prst="rect">
            <a:avLst/>
          </a:prstGeom>
          <a:noFill/>
        </p:spPr>
        <p:txBody>
          <a:bodyPr wrap="square" rtlCol="0">
            <a:spAutoFit/>
          </a:bodyPr>
          <a:lstStyle/>
          <a:p>
            <a:r>
              <a:rPr lang="zh-CN" altLang="en-US" sz="1400" b="1" dirty="0">
                <a:solidFill>
                  <a:srgbClr val="C00000"/>
                </a:solidFill>
              </a:rPr>
              <a:t>③</a:t>
            </a:r>
          </a:p>
        </p:txBody>
      </p:sp>
      <p:sp>
        <p:nvSpPr>
          <p:cNvPr id="93" name="文本框 92">
            <a:extLst>
              <a:ext uri="{FF2B5EF4-FFF2-40B4-BE49-F238E27FC236}">
                <a16:creationId xmlns:a16="http://schemas.microsoft.com/office/drawing/2014/main" id="{C5A5CE0A-93B3-B5BD-C354-E84E9D8D18F0}"/>
              </a:ext>
            </a:extLst>
          </p:cNvPr>
          <p:cNvSpPr txBox="1"/>
          <p:nvPr/>
        </p:nvSpPr>
        <p:spPr>
          <a:xfrm>
            <a:off x="4207323" y="6218732"/>
            <a:ext cx="446926" cy="307777"/>
          </a:xfrm>
          <a:prstGeom prst="rect">
            <a:avLst/>
          </a:prstGeom>
          <a:noFill/>
        </p:spPr>
        <p:txBody>
          <a:bodyPr wrap="square" rtlCol="0">
            <a:spAutoFit/>
          </a:bodyPr>
          <a:lstStyle/>
          <a:p>
            <a:r>
              <a:rPr lang="zh-CN" altLang="en-US" sz="1400" b="1" dirty="0">
                <a:solidFill>
                  <a:srgbClr val="C00000"/>
                </a:solidFill>
              </a:rPr>
              <a:t>④</a:t>
            </a:r>
          </a:p>
        </p:txBody>
      </p:sp>
    </p:spTree>
    <p:extLst>
      <p:ext uri="{BB962C8B-B14F-4D97-AF65-F5344CB8AC3E}">
        <p14:creationId xmlns:p14="http://schemas.microsoft.com/office/powerpoint/2010/main" val="1910084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4BD92F-3B58-E14C-DFC9-25C95732C127}"/>
              </a:ext>
            </a:extLst>
          </p:cNvPr>
          <p:cNvSpPr>
            <a:spLocks noGrp="1"/>
          </p:cNvSpPr>
          <p:nvPr>
            <p:ph type="title"/>
          </p:nvPr>
        </p:nvSpPr>
        <p:spPr/>
        <p:txBody>
          <a:bodyPr/>
          <a:lstStyle/>
          <a:p>
            <a:r>
              <a:rPr lang="zh-CN" altLang="en-US" dirty="0"/>
              <a:t>同步和异步远端内存访问的比较</a:t>
            </a:r>
          </a:p>
        </p:txBody>
      </p:sp>
      <p:graphicFrame>
        <p:nvGraphicFramePr>
          <p:cNvPr id="7" name="表格 7">
            <a:extLst>
              <a:ext uri="{FF2B5EF4-FFF2-40B4-BE49-F238E27FC236}">
                <a16:creationId xmlns:a16="http://schemas.microsoft.com/office/drawing/2014/main" id="{ECEB888B-C7BF-4950-F754-52444BCC08DD}"/>
              </a:ext>
            </a:extLst>
          </p:cNvPr>
          <p:cNvGraphicFramePr>
            <a:graphicFrameLocks noGrp="1"/>
          </p:cNvGraphicFramePr>
          <p:nvPr>
            <p:extLst>
              <p:ext uri="{D42A27DB-BD31-4B8C-83A1-F6EECF244321}">
                <p14:modId xmlns:p14="http://schemas.microsoft.com/office/powerpoint/2010/main" val="1720368675"/>
              </p:ext>
            </p:extLst>
          </p:nvPr>
        </p:nvGraphicFramePr>
        <p:xfrm>
          <a:off x="838200" y="1762493"/>
          <a:ext cx="9882883" cy="4592320"/>
        </p:xfrm>
        <a:graphic>
          <a:graphicData uri="http://schemas.openxmlformats.org/drawingml/2006/table">
            <a:tbl>
              <a:tblPr firstRow="1" bandRow="1">
                <a:tableStyleId>{5C22544A-7EE6-4342-B048-85BDC9FD1C3A}</a:tableStyleId>
              </a:tblPr>
              <a:tblGrid>
                <a:gridCol w="1804113">
                  <a:extLst>
                    <a:ext uri="{9D8B030D-6E8A-4147-A177-3AD203B41FA5}">
                      <a16:colId xmlns:a16="http://schemas.microsoft.com/office/drawing/2014/main" val="4000448841"/>
                    </a:ext>
                  </a:extLst>
                </a:gridCol>
                <a:gridCol w="3784172">
                  <a:extLst>
                    <a:ext uri="{9D8B030D-6E8A-4147-A177-3AD203B41FA5}">
                      <a16:colId xmlns:a16="http://schemas.microsoft.com/office/drawing/2014/main" val="1918877462"/>
                    </a:ext>
                  </a:extLst>
                </a:gridCol>
                <a:gridCol w="4294598">
                  <a:extLst>
                    <a:ext uri="{9D8B030D-6E8A-4147-A177-3AD203B41FA5}">
                      <a16:colId xmlns:a16="http://schemas.microsoft.com/office/drawing/2014/main" val="3228478360"/>
                    </a:ext>
                  </a:extLst>
                </a:gridCol>
              </a:tblGrid>
              <a:tr h="370840">
                <a:tc>
                  <a:txBody>
                    <a:bodyPr/>
                    <a:lstStyle/>
                    <a:p>
                      <a:endParaRPr lang="zh-CN" altLang="en-US"/>
                    </a:p>
                  </a:txBody>
                  <a:tcPr/>
                </a:tc>
                <a:tc>
                  <a:txBody>
                    <a:bodyPr/>
                    <a:lstStyle/>
                    <a:p>
                      <a:r>
                        <a:rPr lang="zh-CN" altLang="en-US" dirty="0"/>
                        <a:t>同步远端内存访问</a:t>
                      </a:r>
                    </a:p>
                  </a:txBody>
                  <a:tcPr/>
                </a:tc>
                <a:tc>
                  <a:txBody>
                    <a:bodyPr/>
                    <a:lstStyle/>
                    <a:p>
                      <a:r>
                        <a:rPr lang="zh-CN" altLang="en-US" dirty="0"/>
                        <a:t>异步远端内存访问</a:t>
                      </a:r>
                    </a:p>
                  </a:txBody>
                  <a:tcPr/>
                </a:tc>
                <a:extLst>
                  <a:ext uri="{0D108BD9-81ED-4DB2-BD59-A6C34878D82A}">
                    <a16:rowId xmlns:a16="http://schemas.microsoft.com/office/drawing/2014/main" val="3177212287"/>
                  </a:ext>
                </a:extLst>
              </a:tr>
              <a:tr h="370840">
                <a:tc>
                  <a:txBody>
                    <a:bodyPr/>
                    <a:lstStyle/>
                    <a:p>
                      <a:r>
                        <a:rPr lang="zh-CN" altLang="en-US" dirty="0"/>
                        <a:t>粒度</a:t>
                      </a:r>
                    </a:p>
                  </a:txBody>
                  <a:tcPr/>
                </a:tc>
                <a:tc>
                  <a:txBody>
                    <a:bodyPr/>
                    <a:lstStyle/>
                    <a:p>
                      <a:r>
                        <a:rPr lang="en-US" altLang="zh-CN" dirty="0"/>
                        <a:t>Cache line</a:t>
                      </a:r>
                      <a:endParaRPr lang="zh-CN" altLang="en-US" dirty="0"/>
                    </a:p>
                  </a:txBody>
                  <a:tcPr/>
                </a:tc>
                <a:tc>
                  <a:txBody>
                    <a:bodyPr/>
                    <a:lstStyle/>
                    <a:p>
                      <a:r>
                        <a:rPr lang="zh-CN" altLang="en-US" dirty="0"/>
                        <a:t>用户指定的消息大小</a:t>
                      </a:r>
                    </a:p>
                  </a:txBody>
                  <a:tcPr/>
                </a:tc>
                <a:extLst>
                  <a:ext uri="{0D108BD9-81ED-4DB2-BD59-A6C34878D82A}">
                    <a16:rowId xmlns:a16="http://schemas.microsoft.com/office/drawing/2014/main" val="4038498422"/>
                  </a:ext>
                </a:extLst>
              </a:tr>
              <a:tr h="370840">
                <a:tc>
                  <a:txBody>
                    <a:bodyPr/>
                    <a:lstStyle/>
                    <a:p>
                      <a:r>
                        <a:rPr lang="zh-CN" altLang="en-US" dirty="0"/>
                        <a:t>时延</a:t>
                      </a:r>
                    </a:p>
                  </a:txBody>
                  <a:tcPr/>
                </a:tc>
                <a:tc>
                  <a:txBody>
                    <a:bodyPr/>
                    <a:lstStyle/>
                    <a:p>
                      <a:r>
                        <a:rPr lang="zh-CN" altLang="en-US" dirty="0"/>
                        <a:t>低</a:t>
                      </a:r>
                    </a:p>
                  </a:txBody>
                  <a:tcPr/>
                </a:tc>
                <a:tc>
                  <a:txBody>
                    <a:bodyPr/>
                    <a:lstStyle/>
                    <a:p>
                      <a:r>
                        <a:rPr lang="zh-CN" altLang="en-US" dirty="0"/>
                        <a:t>高</a:t>
                      </a:r>
                    </a:p>
                  </a:txBody>
                  <a:tcPr/>
                </a:tc>
                <a:extLst>
                  <a:ext uri="{0D108BD9-81ED-4DB2-BD59-A6C34878D82A}">
                    <a16:rowId xmlns:a16="http://schemas.microsoft.com/office/drawing/2014/main" val="583791933"/>
                  </a:ext>
                </a:extLst>
              </a:tr>
              <a:tr h="370840">
                <a:tc>
                  <a:txBody>
                    <a:bodyPr/>
                    <a:lstStyle/>
                    <a:p>
                      <a:r>
                        <a:rPr lang="zh-CN" altLang="en-US" dirty="0"/>
                        <a:t>大块数据的访问效率</a:t>
                      </a:r>
                    </a:p>
                  </a:txBody>
                  <a:tcPr/>
                </a:tc>
                <a:tc>
                  <a:txBody>
                    <a:bodyPr/>
                    <a:lstStyle/>
                    <a:p>
                      <a:r>
                        <a:rPr lang="zh-CN" altLang="en-US" dirty="0"/>
                        <a:t>低</a:t>
                      </a:r>
                    </a:p>
                  </a:txBody>
                  <a:tcPr/>
                </a:tc>
                <a:tc>
                  <a:txBody>
                    <a:bodyPr/>
                    <a:lstStyle/>
                    <a:p>
                      <a:r>
                        <a:rPr lang="zh-CN" altLang="en-US" dirty="0"/>
                        <a:t>高</a:t>
                      </a:r>
                    </a:p>
                  </a:txBody>
                  <a:tcPr/>
                </a:tc>
                <a:extLst>
                  <a:ext uri="{0D108BD9-81ED-4DB2-BD59-A6C34878D82A}">
                    <a16:rowId xmlns:a16="http://schemas.microsoft.com/office/drawing/2014/main" val="462884359"/>
                  </a:ext>
                </a:extLst>
              </a:tr>
              <a:tr h="370840">
                <a:tc>
                  <a:txBody>
                    <a:bodyPr/>
                    <a:lstStyle/>
                    <a:p>
                      <a:r>
                        <a:rPr lang="zh-CN" altLang="en-US" dirty="0"/>
                        <a:t>应用透明性</a:t>
                      </a:r>
                    </a:p>
                  </a:txBody>
                  <a:tcPr/>
                </a:tc>
                <a:tc>
                  <a:txBody>
                    <a:bodyPr/>
                    <a:lstStyle/>
                    <a:p>
                      <a:r>
                        <a:rPr lang="zh-CN" altLang="en-US" dirty="0"/>
                        <a:t>应用无感，可用于扩展本地内存，实现应用无感的内存池化</a:t>
                      </a:r>
                    </a:p>
                  </a:txBody>
                  <a:tcPr/>
                </a:tc>
                <a:tc>
                  <a:txBody>
                    <a:bodyPr/>
                    <a:lstStyle/>
                    <a:p>
                      <a:r>
                        <a:rPr lang="zh-CN" altLang="en-US" dirty="0"/>
                        <a:t>应用需要显式访问远端内存，如果用于内存扩展，应用需要修改</a:t>
                      </a:r>
                    </a:p>
                  </a:txBody>
                  <a:tcPr/>
                </a:tc>
                <a:extLst>
                  <a:ext uri="{0D108BD9-81ED-4DB2-BD59-A6C34878D82A}">
                    <a16:rowId xmlns:a16="http://schemas.microsoft.com/office/drawing/2014/main" val="4114728505"/>
                  </a:ext>
                </a:extLst>
              </a:tr>
              <a:tr h="370840">
                <a:tc>
                  <a:txBody>
                    <a:bodyPr/>
                    <a:lstStyle/>
                    <a:p>
                      <a:r>
                        <a:rPr lang="zh-CN" altLang="en-US" dirty="0"/>
                        <a:t>对硬件的要求</a:t>
                      </a:r>
                    </a:p>
                  </a:txBody>
                  <a:tcPr/>
                </a:tc>
                <a:tc>
                  <a:txBody>
                    <a:bodyPr/>
                    <a:lstStyle/>
                    <a:p>
                      <a:r>
                        <a:rPr lang="zh-CN" altLang="en-US" dirty="0"/>
                        <a:t>高，需要网卡与</a:t>
                      </a:r>
                      <a:r>
                        <a:rPr lang="en-US" altLang="zh-CN" dirty="0"/>
                        <a:t>CPU</a:t>
                      </a:r>
                      <a:r>
                        <a:rPr lang="zh-CN" altLang="en-US" dirty="0"/>
                        <a:t>紧密配合</a:t>
                      </a:r>
                    </a:p>
                  </a:txBody>
                  <a:tcPr/>
                </a:tc>
                <a:tc>
                  <a:txBody>
                    <a:bodyPr/>
                    <a:lstStyle/>
                    <a:p>
                      <a:r>
                        <a:rPr lang="zh-CN" altLang="en-US" dirty="0"/>
                        <a:t>低，网卡可以是分离式的形态</a:t>
                      </a:r>
                    </a:p>
                  </a:txBody>
                  <a:tcPr/>
                </a:tc>
                <a:extLst>
                  <a:ext uri="{0D108BD9-81ED-4DB2-BD59-A6C34878D82A}">
                    <a16:rowId xmlns:a16="http://schemas.microsoft.com/office/drawing/2014/main" val="2679240760"/>
                  </a:ext>
                </a:extLst>
              </a:tr>
              <a:tr h="370840">
                <a:tc>
                  <a:txBody>
                    <a:bodyPr/>
                    <a:lstStyle/>
                    <a:p>
                      <a:r>
                        <a:rPr lang="zh-CN" altLang="en-US" dirty="0"/>
                        <a:t>可靠性</a:t>
                      </a:r>
                    </a:p>
                  </a:txBody>
                  <a:tcPr/>
                </a:tc>
                <a:tc>
                  <a:txBody>
                    <a:bodyPr/>
                    <a:lstStyle/>
                    <a:p>
                      <a:r>
                        <a:rPr lang="zh-CN" altLang="en-US" dirty="0"/>
                        <a:t>爆炸半径大，一个节点故障会影响使用了该节点远端内存的所有节点，异步指令错误难以捕获</a:t>
                      </a:r>
                    </a:p>
                  </a:txBody>
                  <a:tcPr/>
                </a:tc>
                <a:tc>
                  <a:txBody>
                    <a:bodyPr/>
                    <a:lstStyle/>
                    <a:p>
                      <a:r>
                        <a:rPr lang="zh-CN" altLang="en-US" dirty="0"/>
                        <a:t>容易通过应用捕获异步远端访问异常，将爆炸半径缩小到受影响的应用</a:t>
                      </a:r>
                    </a:p>
                  </a:txBody>
                  <a:tcPr/>
                </a:tc>
                <a:extLst>
                  <a:ext uri="{0D108BD9-81ED-4DB2-BD59-A6C34878D82A}">
                    <a16:rowId xmlns:a16="http://schemas.microsoft.com/office/drawing/2014/main" val="1762413647"/>
                  </a:ext>
                </a:extLst>
              </a:tr>
              <a:tr h="370840">
                <a:tc>
                  <a:txBody>
                    <a:bodyPr/>
                    <a:lstStyle/>
                    <a:p>
                      <a:r>
                        <a:rPr lang="zh-CN" altLang="en-US" dirty="0"/>
                        <a:t>缓存一致性</a:t>
                      </a:r>
                    </a:p>
                  </a:txBody>
                  <a:tcPr/>
                </a:tc>
                <a:tc>
                  <a:txBody>
                    <a:bodyPr/>
                    <a:lstStyle/>
                    <a:p>
                      <a:r>
                        <a:rPr lang="zh-CN" altLang="en-US" dirty="0"/>
                        <a:t>取决于硬件是否支持，但在大规模下硬件支持缓存一致性的开销高</a:t>
                      </a:r>
                    </a:p>
                  </a:txBody>
                  <a:tcPr/>
                </a:tc>
                <a:tc>
                  <a:txBody>
                    <a:bodyPr/>
                    <a:lstStyle/>
                    <a:p>
                      <a:r>
                        <a:rPr lang="zh-CN" altLang="en-US" dirty="0"/>
                        <a:t>不支持，软件显式在远端和本地内存之间拷贝，在有共享的情况下需要配合分布式锁保证一致性</a:t>
                      </a:r>
                    </a:p>
                  </a:txBody>
                  <a:tcPr/>
                </a:tc>
                <a:extLst>
                  <a:ext uri="{0D108BD9-81ED-4DB2-BD59-A6C34878D82A}">
                    <a16:rowId xmlns:a16="http://schemas.microsoft.com/office/drawing/2014/main" val="2779343738"/>
                  </a:ext>
                </a:extLst>
              </a:tr>
            </a:tbl>
          </a:graphicData>
        </a:graphic>
      </p:graphicFrame>
    </p:spTree>
    <p:extLst>
      <p:ext uri="{BB962C8B-B14F-4D97-AF65-F5344CB8AC3E}">
        <p14:creationId xmlns:p14="http://schemas.microsoft.com/office/powerpoint/2010/main" val="393109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1339D0-3BAB-8A2A-4D2C-19596F5840FA}"/>
              </a:ext>
            </a:extLst>
          </p:cNvPr>
          <p:cNvSpPr>
            <a:spLocks noGrp="1"/>
          </p:cNvSpPr>
          <p:nvPr>
            <p:ph type="title"/>
          </p:nvPr>
        </p:nvSpPr>
        <p:spPr/>
        <p:txBody>
          <a:bodyPr>
            <a:normAutofit/>
          </a:bodyPr>
          <a:lstStyle/>
          <a:p>
            <a:r>
              <a:rPr lang="en-US" altLang="zh-CN" sz="3600" dirty="0"/>
              <a:t>RPC</a:t>
            </a:r>
            <a:r>
              <a:rPr lang="zh-CN" altLang="en-US" sz="3600" dirty="0"/>
              <a:t>：跨主机、跨进程、跨语言的函数调用</a:t>
            </a:r>
          </a:p>
        </p:txBody>
      </p:sp>
      <p:sp>
        <p:nvSpPr>
          <p:cNvPr id="4" name="矩形 3">
            <a:extLst>
              <a:ext uri="{FF2B5EF4-FFF2-40B4-BE49-F238E27FC236}">
                <a16:creationId xmlns:a16="http://schemas.microsoft.com/office/drawing/2014/main" id="{A806C8F0-497E-5147-EA9D-0ED498CD5321}"/>
              </a:ext>
            </a:extLst>
          </p:cNvPr>
          <p:cNvSpPr/>
          <p:nvPr/>
        </p:nvSpPr>
        <p:spPr>
          <a:xfrm>
            <a:off x="3164441" y="2604497"/>
            <a:ext cx="1186665" cy="3750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solidFill>
                  <a:schemeClr val="tx1"/>
                </a:solidFill>
              </a:rPr>
              <a:t>gRPC</a:t>
            </a:r>
            <a:endParaRPr lang="en-US" altLang="zh-CN" dirty="0">
              <a:solidFill>
                <a:schemeClr val="tx1"/>
              </a:solidFill>
            </a:endParaRPr>
          </a:p>
        </p:txBody>
      </p:sp>
      <p:sp>
        <p:nvSpPr>
          <p:cNvPr id="5" name="矩形 4">
            <a:extLst>
              <a:ext uri="{FF2B5EF4-FFF2-40B4-BE49-F238E27FC236}">
                <a16:creationId xmlns:a16="http://schemas.microsoft.com/office/drawing/2014/main" id="{D7038B78-99A8-522D-9385-3EECC95702EC}"/>
              </a:ext>
            </a:extLst>
          </p:cNvPr>
          <p:cNvSpPr/>
          <p:nvPr/>
        </p:nvSpPr>
        <p:spPr>
          <a:xfrm>
            <a:off x="3164441" y="2979504"/>
            <a:ext cx="1186665" cy="3750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HTTP/2</a:t>
            </a:r>
          </a:p>
        </p:txBody>
      </p:sp>
      <p:sp>
        <p:nvSpPr>
          <p:cNvPr id="6" name="矩形 5">
            <a:extLst>
              <a:ext uri="{FF2B5EF4-FFF2-40B4-BE49-F238E27FC236}">
                <a16:creationId xmlns:a16="http://schemas.microsoft.com/office/drawing/2014/main" id="{900EF028-4C73-A79D-B654-876020F20379}"/>
              </a:ext>
            </a:extLst>
          </p:cNvPr>
          <p:cNvSpPr/>
          <p:nvPr/>
        </p:nvSpPr>
        <p:spPr>
          <a:xfrm>
            <a:off x="3164441" y="3354511"/>
            <a:ext cx="1186665" cy="3750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TCP/IP</a:t>
            </a:r>
          </a:p>
        </p:txBody>
      </p:sp>
      <p:sp>
        <p:nvSpPr>
          <p:cNvPr id="7" name="矩形 6">
            <a:extLst>
              <a:ext uri="{FF2B5EF4-FFF2-40B4-BE49-F238E27FC236}">
                <a16:creationId xmlns:a16="http://schemas.microsoft.com/office/drawing/2014/main" id="{F61EB2F9-BB12-4061-9FE3-BDE8E2B7F4D0}"/>
              </a:ext>
            </a:extLst>
          </p:cNvPr>
          <p:cNvSpPr/>
          <p:nvPr/>
        </p:nvSpPr>
        <p:spPr>
          <a:xfrm>
            <a:off x="5905930" y="2604497"/>
            <a:ext cx="1186665" cy="3750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solidFill>
                  <a:schemeClr val="tx1"/>
                </a:solidFill>
              </a:rPr>
              <a:t>gRPC</a:t>
            </a:r>
            <a:endParaRPr lang="en-US" altLang="zh-CN" dirty="0">
              <a:solidFill>
                <a:schemeClr val="tx1"/>
              </a:solidFill>
            </a:endParaRPr>
          </a:p>
        </p:txBody>
      </p:sp>
      <p:sp>
        <p:nvSpPr>
          <p:cNvPr id="8" name="矩形 7">
            <a:extLst>
              <a:ext uri="{FF2B5EF4-FFF2-40B4-BE49-F238E27FC236}">
                <a16:creationId xmlns:a16="http://schemas.microsoft.com/office/drawing/2014/main" id="{598ED864-BBBB-0429-17B8-2B4AFD9560FF}"/>
              </a:ext>
            </a:extLst>
          </p:cNvPr>
          <p:cNvSpPr/>
          <p:nvPr/>
        </p:nvSpPr>
        <p:spPr>
          <a:xfrm>
            <a:off x="5905930" y="2979504"/>
            <a:ext cx="1186665" cy="3750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HTTP/2</a:t>
            </a:r>
          </a:p>
        </p:txBody>
      </p:sp>
      <p:sp>
        <p:nvSpPr>
          <p:cNvPr id="9" name="矩形 8">
            <a:extLst>
              <a:ext uri="{FF2B5EF4-FFF2-40B4-BE49-F238E27FC236}">
                <a16:creationId xmlns:a16="http://schemas.microsoft.com/office/drawing/2014/main" id="{EFFEE482-CA84-C074-80A0-0E6FE871D87D}"/>
              </a:ext>
            </a:extLst>
          </p:cNvPr>
          <p:cNvSpPr/>
          <p:nvPr/>
        </p:nvSpPr>
        <p:spPr>
          <a:xfrm>
            <a:off x="5905930" y="3354511"/>
            <a:ext cx="1186665" cy="3750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TCP/IP</a:t>
            </a:r>
          </a:p>
        </p:txBody>
      </p:sp>
      <p:sp>
        <p:nvSpPr>
          <p:cNvPr id="11" name="矩形 10">
            <a:extLst>
              <a:ext uri="{FF2B5EF4-FFF2-40B4-BE49-F238E27FC236}">
                <a16:creationId xmlns:a16="http://schemas.microsoft.com/office/drawing/2014/main" id="{F95CE4E0-6DA6-0AEE-246D-EDAE8DEACCEF}"/>
              </a:ext>
            </a:extLst>
          </p:cNvPr>
          <p:cNvSpPr/>
          <p:nvPr/>
        </p:nvSpPr>
        <p:spPr>
          <a:xfrm>
            <a:off x="1868183" y="2979504"/>
            <a:ext cx="200346" cy="3287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425FBDF5-FB0E-440A-D013-82602796149C}"/>
              </a:ext>
            </a:extLst>
          </p:cNvPr>
          <p:cNvSpPr/>
          <p:nvPr/>
        </p:nvSpPr>
        <p:spPr>
          <a:xfrm>
            <a:off x="2068529" y="2979504"/>
            <a:ext cx="200346" cy="32877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F139898B-FE9F-5F7C-E42F-10AED949A43F}"/>
              </a:ext>
            </a:extLst>
          </p:cNvPr>
          <p:cNvSpPr/>
          <p:nvPr/>
        </p:nvSpPr>
        <p:spPr>
          <a:xfrm>
            <a:off x="2268875" y="2979504"/>
            <a:ext cx="200346" cy="32877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AB8BABF-7243-3105-136B-BDDE3BC3B65A}"/>
              </a:ext>
            </a:extLst>
          </p:cNvPr>
          <p:cNvSpPr/>
          <p:nvPr/>
        </p:nvSpPr>
        <p:spPr>
          <a:xfrm>
            <a:off x="2469221" y="2979503"/>
            <a:ext cx="200346" cy="32877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E71FAA60-21C5-205D-8EDE-AC4D1929348A}"/>
              </a:ext>
            </a:extLst>
          </p:cNvPr>
          <p:cNvSpPr/>
          <p:nvPr/>
        </p:nvSpPr>
        <p:spPr>
          <a:xfrm>
            <a:off x="7691066" y="2763742"/>
            <a:ext cx="1395572" cy="3750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a:solidFill>
                  <a:schemeClr val="tx1"/>
                </a:solidFill>
              </a:rPr>
              <a:t>gRPC</a:t>
            </a:r>
            <a:r>
              <a:rPr lang="en-US" altLang="zh-CN" sz="1400" dirty="0">
                <a:solidFill>
                  <a:schemeClr val="tx1"/>
                </a:solidFill>
              </a:rPr>
              <a:t> worker</a:t>
            </a:r>
          </a:p>
        </p:txBody>
      </p:sp>
      <p:sp>
        <p:nvSpPr>
          <p:cNvPr id="16" name="矩形 15">
            <a:extLst>
              <a:ext uri="{FF2B5EF4-FFF2-40B4-BE49-F238E27FC236}">
                <a16:creationId xmlns:a16="http://schemas.microsoft.com/office/drawing/2014/main" id="{933D5DF7-FFA9-EA56-F426-3592AF98F32F}"/>
              </a:ext>
            </a:extLst>
          </p:cNvPr>
          <p:cNvSpPr/>
          <p:nvPr/>
        </p:nvSpPr>
        <p:spPr>
          <a:xfrm>
            <a:off x="7691066" y="3233490"/>
            <a:ext cx="1395572" cy="3750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a:solidFill>
                  <a:schemeClr val="tx1"/>
                </a:solidFill>
              </a:rPr>
              <a:t>gRPC</a:t>
            </a:r>
            <a:r>
              <a:rPr lang="en-US" altLang="zh-CN" sz="1400" dirty="0">
                <a:solidFill>
                  <a:schemeClr val="tx1"/>
                </a:solidFill>
              </a:rPr>
              <a:t> worker</a:t>
            </a:r>
          </a:p>
        </p:txBody>
      </p:sp>
      <p:sp>
        <p:nvSpPr>
          <p:cNvPr id="17" name="矩形 16">
            <a:extLst>
              <a:ext uri="{FF2B5EF4-FFF2-40B4-BE49-F238E27FC236}">
                <a16:creationId xmlns:a16="http://schemas.microsoft.com/office/drawing/2014/main" id="{ADBE0FFD-CA0C-57AB-4F70-4726AAF16BB5}"/>
              </a:ext>
            </a:extLst>
          </p:cNvPr>
          <p:cNvSpPr/>
          <p:nvPr/>
        </p:nvSpPr>
        <p:spPr>
          <a:xfrm>
            <a:off x="9609763" y="2974363"/>
            <a:ext cx="200346" cy="3287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378108DD-63C2-4949-4889-18C825F7B170}"/>
              </a:ext>
            </a:extLst>
          </p:cNvPr>
          <p:cNvSpPr/>
          <p:nvPr/>
        </p:nvSpPr>
        <p:spPr>
          <a:xfrm>
            <a:off x="9810109" y="2974363"/>
            <a:ext cx="200346" cy="32877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FA3683B4-F9F2-A66B-83E7-4594AF5B7DD4}"/>
              </a:ext>
            </a:extLst>
          </p:cNvPr>
          <p:cNvSpPr/>
          <p:nvPr/>
        </p:nvSpPr>
        <p:spPr>
          <a:xfrm>
            <a:off x="10010455" y="2974363"/>
            <a:ext cx="200346" cy="32877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64F00F51-2C5D-7763-6BD2-894253794988}"/>
              </a:ext>
            </a:extLst>
          </p:cNvPr>
          <p:cNvSpPr/>
          <p:nvPr/>
        </p:nvSpPr>
        <p:spPr>
          <a:xfrm>
            <a:off x="10210801" y="2974362"/>
            <a:ext cx="200346" cy="32877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D68BB037-3077-A5AC-B6AB-DFD5B1A94FED}"/>
              </a:ext>
            </a:extLst>
          </p:cNvPr>
          <p:cNvSpPr/>
          <p:nvPr/>
        </p:nvSpPr>
        <p:spPr>
          <a:xfrm>
            <a:off x="838200" y="2483773"/>
            <a:ext cx="200346" cy="3287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AC5EE85D-19FE-D197-C998-430722D3FAAF}"/>
              </a:ext>
            </a:extLst>
          </p:cNvPr>
          <p:cNvSpPr/>
          <p:nvPr/>
        </p:nvSpPr>
        <p:spPr>
          <a:xfrm>
            <a:off x="531688" y="2974364"/>
            <a:ext cx="200346" cy="32877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56548867-379E-1C29-C94C-7F344E4181F9}"/>
              </a:ext>
            </a:extLst>
          </p:cNvPr>
          <p:cNvSpPr/>
          <p:nvPr/>
        </p:nvSpPr>
        <p:spPr>
          <a:xfrm>
            <a:off x="1132726" y="2974363"/>
            <a:ext cx="200346" cy="32877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9CBE4BE8-BA7D-51CB-363A-158C7A02C4E6}"/>
              </a:ext>
            </a:extLst>
          </p:cNvPr>
          <p:cNvSpPr/>
          <p:nvPr/>
        </p:nvSpPr>
        <p:spPr>
          <a:xfrm>
            <a:off x="838200" y="3470950"/>
            <a:ext cx="200346" cy="32877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cxnSp>
        <p:nvCxnSpPr>
          <p:cNvPr id="26" name="直接箭头连接符 25">
            <a:extLst>
              <a:ext uri="{FF2B5EF4-FFF2-40B4-BE49-F238E27FC236}">
                <a16:creationId xmlns:a16="http://schemas.microsoft.com/office/drawing/2014/main" id="{713FFADE-EADA-AC64-00E8-6249505FE5B8}"/>
              </a:ext>
            </a:extLst>
          </p:cNvPr>
          <p:cNvCxnSpPr>
            <a:stCxn id="21" idx="1"/>
            <a:endCxn id="22" idx="0"/>
          </p:cNvCxnSpPr>
          <p:nvPr/>
        </p:nvCxnSpPr>
        <p:spPr>
          <a:xfrm flipH="1">
            <a:off x="631861" y="2648160"/>
            <a:ext cx="206339" cy="3262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id="{CE407AD0-AF54-AE40-21B3-280135B09610}"/>
              </a:ext>
            </a:extLst>
          </p:cNvPr>
          <p:cNvCxnSpPr>
            <a:stCxn id="21" idx="3"/>
            <a:endCxn id="23" idx="0"/>
          </p:cNvCxnSpPr>
          <p:nvPr/>
        </p:nvCxnSpPr>
        <p:spPr>
          <a:xfrm>
            <a:off x="1038546" y="2648160"/>
            <a:ext cx="194353" cy="3262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3A365D1B-DA1D-5321-7550-2F057B0A4BAF}"/>
              </a:ext>
            </a:extLst>
          </p:cNvPr>
          <p:cNvCxnSpPr>
            <a:stCxn id="22" idx="2"/>
            <a:endCxn id="24" idx="1"/>
          </p:cNvCxnSpPr>
          <p:nvPr/>
        </p:nvCxnSpPr>
        <p:spPr>
          <a:xfrm>
            <a:off x="631861" y="3303137"/>
            <a:ext cx="206339" cy="332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箭头: 右 30">
            <a:extLst>
              <a:ext uri="{FF2B5EF4-FFF2-40B4-BE49-F238E27FC236}">
                <a16:creationId xmlns:a16="http://schemas.microsoft.com/office/drawing/2014/main" id="{81685516-8422-CBE4-10EA-33B2DD1FA021}"/>
              </a:ext>
            </a:extLst>
          </p:cNvPr>
          <p:cNvSpPr/>
          <p:nvPr/>
        </p:nvSpPr>
        <p:spPr>
          <a:xfrm>
            <a:off x="1479479" y="2974363"/>
            <a:ext cx="234593" cy="37500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32" name="箭头: 右 31">
            <a:extLst>
              <a:ext uri="{FF2B5EF4-FFF2-40B4-BE49-F238E27FC236}">
                <a16:creationId xmlns:a16="http://schemas.microsoft.com/office/drawing/2014/main" id="{F1BFDFFD-E1B0-E100-39A7-23A02B6D92E3}"/>
              </a:ext>
            </a:extLst>
          </p:cNvPr>
          <p:cNvSpPr/>
          <p:nvPr/>
        </p:nvSpPr>
        <p:spPr>
          <a:xfrm>
            <a:off x="2813409" y="2979497"/>
            <a:ext cx="234593" cy="37500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cxnSp>
        <p:nvCxnSpPr>
          <p:cNvPr id="34" name="直接箭头连接符 33">
            <a:extLst>
              <a:ext uri="{FF2B5EF4-FFF2-40B4-BE49-F238E27FC236}">
                <a16:creationId xmlns:a16="http://schemas.microsoft.com/office/drawing/2014/main" id="{9CA4D932-4393-574B-2573-68FCA390BF32}"/>
              </a:ext>
            </a:extLst>
          </p:cNvPr>
          <p:cNvCxnSpPr>
            <a:cxnSpLocks/>
            <a:endCxn id="9" idx="1"/>
          </p:cNvCxnSpPr>
          <p:nvPr/>
        </p:nvCxnSpPr>
        <p:spPr>
          <a:xfrm>
            <a:off x="4351106" y="3542014"/>
            <a:ext cx="155482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箭头: 右 34">
            <a:extLst>
              <a:ext uri="{FF2B5EF4-FFF2-40B4-BE49-F238E27FC236}">
                <a16:creationId xmlns:a16="http://schemas.microsoft.com/office/drawing/2014/main" id="{D1167FC3-32D9-FB51-8001-5900D5C198E3}"/>
              </a:ext>
            </a:extLst>
          </p:cNvPr>
          <p:cNvSpPr/>
          <p:nvPr/>
        </p:nvSpPr>
        <p:spPr>
          <a:xfrm>
            <a:off x="7269824" y="2974362"/>
            <a:ext cx="234593" cy="37500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36" name="箭头: 右 35">
            <a:extLst>
              <a:ext uri="{FF2B5EF4-FFF2-40B4-BE49-F238E27FC236}">
                <a16:creationId xmlns:a16="http://schemas.microsoft.com/office/drawing/2014/main" id="{BD9C090B-FC4E-BF25-9717-6548C711BE03}"/>
              </a:ext>
            </a:extLst>
          </p:cNvPr>
          <p:cNvSpPr/>
          <p:nvPr/>
        </p:nvSpPr>
        <p:spPr>
          <a:xfrm>
            <a:off x="9244603" y="2974362"/>
            <a:ext cx="234593" cy="37500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E0B73EA7-704D-C154-660A-4FC0BB8EE96B}"/>
              </a:ext>
            </a:extLst>
          </p:cNvPr>
          <p:cNvSpPr/>
          <p:nvPr/>
        </p:nvSpPr>
        <p:spPr>
          <a:xfrm>
            <a:off x="11142752" y="2483773"/>
            <a:ext cx="200346" cy="3287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a:extLst>
              <a:ext uri="{FF2B5EF4-FFF2-40B4-BE49-F238E27FC236}">
                <a16:creationId xmlns:a16="http://schemas.microsoft.com/office/drawing/2014/main" id="{A54B7214-D000-364A-5545-90655B42DF42}"/>
              </a:ext>
            </a:extLst>
          </p:cNvPr>
          <p:cNvSpPr/>
          <p:nvPr/>
        </p:nvSpPr>
        <p:spPr>
          <a:xfrm>
            <a:off x="10836240" y="2974364"/>
            <a:ext cx="200346" cy="32877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39" name="矩形 38">
            <a:extLst>
              <a:ext uri="{FF2B5EF4-FFF2-40B4-BE49-F238E27FC236}">
                <a16:creationId xmlns:a16="http://schemas.microsoft.com/office/drawing/2014/main" id="{935ADDB5-DCD1-492B-F766-D86C7F3CDDC2}"/>
              </a:ext>
            </a:extLst>
          </p:cNvPr>
          <p:cNvSpPr/>
          <p:nvPr/>
        </p:nvSpPr>
        <p:spPr>
          <a:xfrm>
            <a:off x="11437278" y="2974363"/>
            <a:ext cx="200346" cy="32877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40" name="矩形 39">
            <a:extLst>
              <a:ext uri="{FF2B5EF4-FFF2-40B4-BE49-F238E27FC236}">
                <a16:creationId xmlns:a16="http://schemas.microsoft.com/office/drawing/2014/main" id="{D82293C5-6B73-FA24-37A7-DF9BB79CCA40}"/>
              </a:ext>
            </a:extLst>
          </p:cNvPr>
          <p:cNvSpPr/>
          <p:nvPr/>
        </p:nvSpPr>
        <p:spPr>
          <a:xfrm>
            <a:off x="11142752" y="3470950"/>
            <a:ext cx="200346" cy="32877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cxnSp>
        <p:nvCxnSpPr>
          <p:cNvPr id="41" name="直接箭头连接符 40">
            <a:extLst>
              <a:ext uri="{FF2B5EF4-FFF2-40B4-BE49-F238E27FC236}">
                <a16:creationId xmlns:a16="http://schemas.microsoft.com/office/drawing/2014/main" id="{8706A1C5-19F6-1A94-445C-4BB8CDA194C1}"/>
              </a:ext>
            </a:extLst>
          </p:cNvPr>
          <p:cNvCxnSpPr>
            <a:stCxn id="37" idx="1"/>
            <a:endCxn id="38" idx="0"/>
          </p:cNvCxnSpPr>
          <p:nvPr/>
        </p:nvCxnSpPr>
        <p:spPr>
          <a:xfrm flipH="1">
            <a:off x="10936413" y="2648160"/>
            <a:ext cx="206339" cy="3262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a:extLst>
              <a:ext uri="{FF2B5EF4-FFF2-40B4-BE49-F238E27FC236}">
                <a16:creationId xmlns:a16="http://schemas.microsoft.com/office/drawing/2014/main" id="{5103E4F4-0EAD-B936-CA49-225C554C55BC}"/>
              </a:ext>
            </a:extLst>
          </p:cNvPr>
          <p:cNvCxnSpPr>
            <a:stCxn id="37" idx="3"/>
            <a:endCxn id="39" idx="0"/>
          </p:cNvCxnSpPr>
          <p:nvPr/>
        </p:nvCxnSpPr>
        <p:spPr>
          <a:xfrm>
            <a:off x="11343098" y="2648160"/>
            <a:ext cx="194353" cy="3262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a:extLst>
              <a:ext uri="{FF2B5EF4-FFF2-40B4-BE49-F238E27FC236}">
                <a16:creationId xmlns:a16="http://schemas.microsoft.com/office/drawing/2014/main" id="{93FBD6BD-6140-D5B9-8CEC-BCC254BFB067}"/>
              </a:ext>
            </a:extLst>
          </p:cNvPr>
          <p:cNvCxnSpPr>
            <a:stCxn id="38" idx="2"/>
            <a:endCxn id="40" idx="1"/>
          </p:cNvCxnSpPr>
          <p:nvPr/>
        </p:nvCxnSpPr>
        <p:spPr>
          <a:xfrm>
            <a:off x="10936413" y="3303137"/>
            <a:ext cx="206339" cy="332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箭头: 右 43">
            <a:extLst>
              <a:ext uri="{FF2B5EF4-FFF2-40B4-BE49-F238E27FC236}">
                <a16:creationId xmlns:a16="http://schemas.microsoft.com/office/drawing/2014/main" id="{87C636AD-CEE4-EE70-3E7E-CA322CD0CE38}"/>
              </a:ext>
            </a:extLst>
          </p:cNvPr>
          <p:cNvSpPr/>
          <p:nvPr/>
        </p:nvSpPr>
        <p:spPr>
          <a:xfrm>
            <a:off x="10507467" y="2951245"/>
            <a:ext cx="234593" cy="37500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45" name="对话气泡: 圆角矩形 44">
            <a:extLst>
              <a:ext uri="{FF2B5EF4-FFF2-40B4-BE49-F238E27FC236}">
                <a16:creationId xmlns:a16="http://schemas.microsoft.com/office/drawing/2014/main" id="{9F6E56E1-8575-7FC6-4082-A8FA08A4104F}"/>
              </a:ext>
            </a:extLst>
          </p:cNvPr>
          <p:cNvSpPr/>
          <p:nvPr/>
        </p:nvSpPr>
        <p:spPr>
          <a:xfrm>
            <a:off x="531688" y="4131922"/>
            <a:ext cx="2516314" cy="2068531"/>
          </a:xfrm>
          <a:prstGeom prst="wedgeRoundRectCallout">
            <a:avLst>
              <a:gd name="adj1" fmla="val -7990"/>
              <a:gd name="adj2" fmla="val -70833"/>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CN" altLang="en-US" sz="1600" b="1" dirty="0">
                <a:solidFill>
                  <a:schemeClr val="tx1"/>
                </a:solidFill>
              </a:rPr>
              <a:t>序列化</a:t>
            </a:r>
            <a:endParaRPr lang="en-US" altLang="zh-CN" sz="1600" b="1" dirty="0">
              <a:solidFill>
                <a:schemeClr val="tx1"/>
              </a:solidFill>
            </a:endParaRPr>
          </a:p>
          <a:p>
            <a:r>
              <a:rPr lang="en-US" altLang="zh-CN" sz="1600" dirty="0">
                <a:solidFill>
                  <a:schemeClr val="tx1"/>
                </a:solidFill>
              </a:rPr>
              <a:t>Protocol Buffers</a:t>
            </a:r>
            <a:r>
              <a:rPr lang="zh-CN" altLang="en-US" sz="1600" dirty="0">
                <a:solidFill>
                  <a:schemeClr val="tx1"/>
                </a:solidFill>
              </a:rPr>
              <a:t>的序列化为广域网设计，采用变长编码，效率低下；数据中心带宽充足，无需为了节约带宽浪费</a:t>
            </a:r>
            <a:r>
              <a:rPr lang="en-US" altLang="zh-CN" sz="1600" dirty="0">
                <a:solidFill>
                  <a:schemeClr val="tx1"/>
                </a:solidFill>
              </a:rPr>
              <a:t>CPU</a:t>
            </a:r>
            <a:r>
              <a:rPr lang="zh-CN" altLang="en-US" sz="1600" dirty="0">
                <a:solidFill>
                  <a:schemeClr val="tx1"/>
                </a:solidFill>
              </a:rPr>
              <a:t>做编码压缩。</a:t>
            </a:r>
          </a:p>
        </p:txBody>
      </p:sp>
      <p:sp>
        <p:nvSpPr>
          <p:cNvPr id="46" name="文本框 45">
            <a:extLst>
              <a:ext uri="{FF2B5EF4-FFF2-40B4-BE49-F238E27FC236}">
                <a16:creationId xmlns:a16="http://schemas.microsoft.com/office/drawing/2014/main" id="{99FE242F-8333-414A-C732-64C792B9DCAB}"/>
              </a:ext>
            </a:extLst>
          </p:cNvPr>
          <p:cNvSpPr txBox="1"/>
          <p:nvPr/>
        </p:nvSpPr>
        <p:spPr>
          <a:xfrm>
            <a:off x="482884" y="1662701"/>
            <a:ext cx="11650895" cy="369332"/>
          </a:xfrm>
          <a:prstGeom prst="rect">
            <a:avLst/>
          </a:prstGeom>
          <a:noFill/>
        </p:spPr>
        <p:txBody>
          <a:bodyPr wrap="square" rtlCol="0">
            <a:spAutoFit/>
          </a:bodyPr>
          <a:lstStyle/>
          <a:p>
            <a:r>
              <a:rPr lang="en-US" altLang="zh-CN" dirty="0" err="1"/>
              <a:t>gRPC</a:t>
            </a:r>
            <a:r>
              <a:rPr lang="zh-CN" altLang="en-US" dirty="0"/>
              <a:t>是当前应用最广泛的</a:t>
            </a:r>
            <a:r>
              <a:rPr lang="en-US" altLang="zh-CN" dirty="0"/>
              <a:t>RPC</a:t>
            </a:r>
            <a:r>
              <a:rPr lang="zh-CN" altLang="en-US" dirty="0"/>
              <a:t>框架，但其性能较差，</a:t>
            </a:r>
            <a:r>
              <a:rPr lang="en-US" altLang="zh-CN" dirty="0"/>
              <a:t>Hello World</a:t>
            </a:r>
            <a:r>
              <a:rPr lang="zh-CN" altLang="en-US" dirty="0"/>
              <a:t>需要</a:t>
            </a:r>
            <a:r>
              <a:rPr lang="en-US" altLang="zh-CN" dirty="0"/>
              <a:t>250 us</a:t>
            </a:r>
            <a:r>
              <a:rPr lang="zh-CN" altLang="en-US" dirty="0"/>
              <a:t>，是数据中心网络硬件时延的</a:t>
            </a:r>
            <a:r>
              <a:rPr lang="en-US" altLang="zh-CN" dirty="0"/>
              <a:t>50</a:t>
            </a:r>
            <a:r>
              <a:rPr lang="zh-CN" altLang="en-US" dirty="0"/>
              <a:t>倍</a:t>
            </a:r>
          </a:p>
        </p:txBody>
      </p:sp>
      <p:sp>
        <p:nvSpPr>
          <p:cNvPr id="48" name="对话气泡: 圆角矩形 47">
            <a:extLst>
              <a:ext uri="{FF2B5EF4-FFF2-40B4-BE49-F238E27FC236}">
                <a16:creationId xmlns:a16="http://schemas.microsoft.com/office/drawing/2014/main" id="{1A8BAB06-D015-77CC-FB02-7BFD2A084629}"/>
              </a:ext>
            </a:extLst>
          </p:cNvPr>
          <p:cNvSpPr/>
          <p:nvPr/>
        </p:nvSpPr>
        <p:spPr>
          <a:xfrm>
            <a:off x="3579686" y="4131922"/>
            <a:ext cx="2516314" cy="2068531"/>
          </a:xfrm>
          <a:prstGeom prst="wedgeRoundRectCallout">
            <a:avLst>
              <a:gd name="adj1" fmla="val -29630"/>
              <a:gd name="adj2" fmla="val -64873"/>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CN" altLang="en-US" sz="1600" b="1" dirty="0">
                <a:solidFill>
                  <a:schemeClr val="tx1"/>
                </a:solidFill>
              </a:rPr>
              <a:t>传输层</a:t>
            </a:r>
            <a:endParaRPr lang="en-US" altLang="zh-CN" sz="1600" b="1" dirty="0">
              <a:solidFill>
                <a:schemeClr val="tx1"/>
              </a:solidFill>
            </a:endParaRPr>
          </a:p>
          <a:p>
            <a:r>
              <a:rPr lang="en-US" altLang="zh-CN" sz="1600" dirty="0" err="1">
                <a:solidFill>
                  <a:schemeClr val="tx1"/>
                </a:solidFill>
              </a:rPr>
              <a:t>gRPC</a:t>
            </a:r>
            <a:r>
              <a:rPr lang="zh-CN" altLang="en-US" sz="1600" dirty="0">
                <a:solidFill>
                  <a:schemeClr val="tx1"/>
                </a:solidFill>
              </a:rPr>
              <a:t>采用</a:t>
            </a:r>
            <a:r>
              <a:rPr lang="en-US" altLang="zh-CN" sz="1600" dirty="0">
                <a:solidFill>
                  <a:schemeClr val="tx1"/>
                </a:solidFill>
              </a:rPr>
              <a:t>HTTP/2</a:t>
            </a:r>
            <a:r>
              <a:rPr lang="zh-CN" altLang="en-US" sz="1600" dirty="0">
                <a:solidFill>
                  <a:schemeClr val="tx1"/>
                </a:solidFill>
              </a:rPr>
              <a:t>作为传输层，在广域网中可达性强，便于复用负载均衡等基础设施，但</a:t>
            </a:r>
            <a:r>
              <a:rPr lang="en-US" altLang="zh-CN" sz="1600" dirty="0">
                <a:solidFill>
                  <a:schemeClr val="tx1"/>
                </a:solidFill>
              </a:rPr>
              <a:t>HTTP</a:t>
            </a:r>
            <a:r>
              <a:rPr lang="zh-CN" altLang="en-US" sz="1600" dirty="0">
                <a:solidFill>
                  <a:schemeClr val="tx1"/>
                </a:solidFill>
              </a:rPr>
              <a:t>和</a:t>
            </a:r>
            <a:r>
              <a:rPr lang="en-US" altLang="zh-CN" sz="1600" dirty="0">
                <a:solidFill>
                  <a:schemeClr val="tx1"/>
                </a:solidFill>
              </a:rPr>
              <a:t>TCP/IP</a:t>
            </a:r>
            <a:r>
              <a:rPr lang="zh-CN" altLang="en-US" sz="1600" dirty="0">
                <a:solidFill>
                  <a:schemeClr val="tx1"/>
                </a:solidFill>
              </a:rPr>
              <a:t>协议开销高，时延约</a:t>
            </a:r>
            <a:r>
              <a:rPr lang="en-US" altLang="zh-CN" sz="1600" dirty="0">
                <a:solidFill>
                  <a:schemeClr val="tx1"/>
                </a:solidFill>
              </a:rPr>
              <a:t>200 us</a:t>
            </a:r>
            <a:r>
              <a:rPr lang="zh-CN" altLang="en-US" sz="1600" dirty="0">
                <a:solidFill>
                  <a:schemeClr val="tx1"/>
                </a:solidFill>
              </a:rPr>
              <a:t>。</a:t>
            </a:r>
          </a:p>
        </p:txBody>
      </p:sp>
      <p:sp>
        <p:nvSpPr>
          <p:cNvPr id="49" name="对话气泡: 圆角矩形 48">
            <a:extLst>
              <a:ext uri="{FF2B5EF4-FFF2-40B4-BE49-F238E27FC236}">
                <a16:creationId xmlns:a16="http://schemas.microsoft.com/office/drawing/2014/main" id="{C71DA839-84A6-5C23-1D89-B1017441E83C}"/>
              </a:ext>
            </a:extLst>
          </p:cNvPr>
          <p:cNvSpPr/>
          <p:nvPr/>
        </p:nvSpPr>
        <p:spPr>
          <a:xfrm>
            <a:off x="6680769" y="4131922"/>
            <a:ext cx="2129321" cy="2068531"/>
          </a:xfrm>
          <a:prstGeom prst="wedgeRoundRectCallout">
            <a:avLst>
              <a:gd name="adj1" fmla="val -19218"/>
              <a:gd name="adj2" fmla="val -67356"/>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CN" altLang="en-US" sz="1600" b="1" dirty="0">
                <a:solidFill>
                  <a:schemeClr val="tx1"/>
                </a:solidFill>
              </a:rPr>
              <a:t>分发调度</a:t>
            </a:r>
            <a:endParaRPr lang="en-US" altLang="zh-CN" sz="1600" b="1" dirty="0">
              <a:solidFill>
                <a:schemeClr val="tx1"/>
              </a:solidFill>
            </a:endParaRPr>
          </a:p>
          <a:p>
            <a:r>
              <a:rPr lang="en-US" altLang="zh-CN" sz="1600" dirty="0" err="1">
                <a:solidFill>
                  <a:schemeClr val="tx1"/>
                </a:solidFill>
              </a:rPr>
              <a:t>gRPC</a:t>
            </a:r>
            <a:r>
              <a:rPr lang="zh-CN" altLang="en-US" sz="1600" dirty="0">
                <a:solidFill>
                  <a:schemeClr val="tx1"/>
                </a:solidFill>
              </a:rPr>
              <a:t>采用软件将</a:t>
            </a:r>
            <a:r>
              <a:rPr lang="en-US" altLang="zh-CN" sz="1600" dirty="0">
                <a:solidFill>
                  <a:schemeClr val="tx1"/>
                </a:solidFill>
              </a:rPr>
              <a:t>RPC</a:t>
            </a:r>
            <a:r>
              <a:rPr lang="zh-CN" altLang="en-US" sz="1600" dirty="0">
                <a:solidFill>
                  <a:schemeClr val="tx1"/>
                </a:solidFill>
              </a:rPr>
              <a:t>请求分发到各个</a:t>
            </a:r>
            <a:r>
              <a:rPr lang="en-US" altLang="zh-CN" sz="1600" dirty="0">
                <a:solidFill>
                  <a:schemeClr val="tx1"/>
                </a:solidFill>
              </a:rPr>
              <a:t>worker</a:t>
            </a:r>
            <a:r>
              <a:rPr lang="zh-CN" altLang="en-US" sz="1600" dirty="0">
                <a:solidFill>
                  <a:schemeClr val="tx1"/>
                </a:solidFill>
              </a:rPr>
              <a:t>线程，存在瓶颈。</a:t>
            </a:r>
          </a:p>
        </p:txBody>
      </p:sp>
      <p:sp>
        <p:nvSpPr>
          <p:cNvPr id="50" name="对话气泡: 圆角矩形 49">
            <a:extLst>
              <a:ext uri="{FF2B5EF4-FFF2-40B4-BE49-F238E27FC236}">
                <a16:creationId xmlns:a16="http://schemas.microsoft.com/office/drawing/2014/main" id="{BCAD0F71-BA72-F3C4-BAFE-A0BBBEB301D0}"/>
              </a:ext>
            </a:extLst>
          </p:cNvPr>
          <p:cNvSpPr/>
          <p:nvPr/>
        </p:nvSpPr>
        <p:spPr>
          <a:xfrm>
            <a:off x="9346486" y="4131922"/>
            <a:ext cx="2129321" cy="2068531"/>
          </a:xfrm>
          <a:prstGeom prst="wedgeRoundRectCallout">
            <a:avLst>
              <a:gd name="adj1" fmla="val 13110"/>
              <a:gd name="adj2" fmla="val -68598"/>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CN" altLang="en-US" sz="1600" b="1" dirty="0">
                <a:solidFill>
                  <a:schemeClr val="tx1"/>
                </a:solidFill>
              </a:rPr>
              <a:t>反序列化</a:t>
            </a:r>
            <a:endParaRPr lang="en-US" altLang="zh-CN" sz="1600" b="1" dirty="0">
              <a:solidFill>
                <a:schemeClr val="tx1"/>
              </a:solidFill>
            </a:endParaRPr>
          </a:p>
          <a:p>
            <a:r>
              <a:rPr lang="zh-CN" altLang="en-US" sz="1600" dirty="0">
                <a:solidFill>
                  <a:schemeClr val="tx1"/>
                </a:solidFill>
              </a:rPr>
              <a:t>与序列化对称，编码方式复杂导致传输效率低下。</a:t>
            </a:r>
          </a:p>
        </p:txBody>
      </p:sp>
    </p:spTree>
    <p:extLst>
      <p:ext uri="{BB962C8B-B14F-4D97-AF65-F5344CB8AC3E}">
        <p14:creationId xmlns:p14="http://schemas.microsoft.com/office/powerpoint/2010/main" val="1540990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8B829-E300-B203-9FEB-E5087796B17C}"/>
              </a:ext>
            </a:extLst>
          </p:cNvPr>
          <p:cNvSpPr>
            <a:spLocks noGrp="1"/>
          </p:cNvSpPr>
          <p:nvPr>
            <p:ph type="title"/>
          </p:nvPr>
        </p:nvSpPr>
        <p:spPr>
          <a:xfrm>
            <a:off x="142874" y="0"/>
            <a:ext cx="11708365" cy="735261"/>
          </a:xfrm>
        </p:spPr>
        <p:txBody>
          <a:bodyPr>
            <a:normAutofit/>
          </a:bodyPr>
          <a:lstStyle/>
          <a:p>
            <a:r>
              <a:rPr lang="zh-CN" altLang="en-US" sz="3600" dirty="0"/>
              <a:t>连马斯克都关心起</a:t>
            </a:r>
            <a:r>
              <a:rPr lang="en-US" altLang="zh-CN" sz="3600" dirty="0"/>
              <a:t>RPC</a:t>
            </a:r>
            <a:r>
              <a:rPr lang="zh-CN" altLang="en-US" sz="3600" dirty="0"/>
              <a:t>了：</a:t>
            </a:r>
            <a:r>
              <a:rPr lang="en-US" altLang="zh-CN" sz="3600" dirty="0"/>
              <a:t>RPC</a:t>
            </a:r>
            <a:r>
              <a:rPr lang="zh-CN" altLang="en-US" sz="3600" dirty="0"/>
              <a:t>是微服务间的通信方式</a:t>
            </a:r>
          </a:p>
        </p:txBody>
      </p:sp>
      <p:pic>
        <p:nvPicPr>
          <p:cNvPr id="9" name="图片 8">
            <a:extLst>
              <a:ext uri="{FF2B5EF4-FFF2-40B4-BE49-F238E27FC236}">
                <a16:creationId xmlns:a16="http://schemas.microsoft.com/office/drawing/2014/main" id="{D755AEDF-2D60-ABCD-1CFB-4F2F76BAE285}"/>
              </a:ext>
            </a:extLst>
          </p:cNvPr>
          <p:cNvPicPr>
            <a:picLocks noChangeAspect="1"/>
          </p:cNvPicPr>
          <p:nvPr/>
        </p:nvPicPr>
        <p:blipFill>
          <a:blip r:embed="rId2"/>
          <a:stretch>
            <a:fillRect/>
          </a:stretch>
        </p:blipFill>
        <p:spPr>
          <a:xfrm>
            <a:off x="81231" y="631755"/>
            <a:ext cx="6886520" cy="1363262"/>
          </a:xfrm>
          <a:prstGeom prst="rect">
            <a:avLst/>
          </a:prstGeom>
        </p:spPr>
      </p:pic>
      <p:pic>
        <p:nvPicPr>
          <p:cNvPr id="13" name="图片 12">
            <a:extLst>
              <a:ext uri="{FF2B5EF4-FFF2-40B4-BE49-F238E27FC236}">
                <a16:creationId xmlns:a16="http://schemas.microsoft.com/office/drawing/2014/main" id="{C56FE33E-58AB-23EE-0C3D-DDE5C02A44F6}"/>
              </a:ext>
            </a:extLst>
          </p:cNvPr>
          <p:cNvPicPr>
            <a:picLocks noChangeAspect="1"/>
          </p:cNvPicPr>
          <p:nvPr/>
        </p:nvPicPr>
        <p:blipFill>
          <a:blip r:embed="rId3"/>
          <a:stretch>
            <a:fillRect/>
          </a:stretch>
        </p:blipFill>
        <p:spPr>
          <a:xfrm>
            <a:off x="81231" y="1997586"/>
            <a:ext cx="4299402" cy="1969641"/>
          </a:xfrm>
          <a:prstGeom prst="rect">
            <a:avLst/>
          </a:prstGeom>
        </p:spPr>
      </p:pic>
      <p:pic>
        <p:nvPicPr>
          <p:cNvPr id="15" name="图片 14">
            <a:extLst>
              <a:ext uri="{FF2B5EF4-FFF2-40B4-BE49-F238E27FC236}">
                <a16:creationId xmlns:a16="http://schemas.microsoft.com/office/drawing/2014/main" id="{3DD187DB-86EF-7D65-B9B3-27C4210B483C}"/>
              </a:ext>
            </a:extLst>
          </p:cNvPr>
          <p:cNvPicPr>
            <a:picLocks noChangeAspect="1"/>
          </p:cNvPicPr>
          <p:nvPr/>
        </p:nvPicPr>
        <p:blipFill>
          <a:blip r:embed="rId4"/>
          <a:stretch>
            <a:fillRect/>
          </a:stretch>
        </p:blipFill>
        <p:spPr>
          <a:xfrm>
            <a:off x="81231" y="3967227"/>
            <a:ext cx="4605119" cy="1825345"/>
          </a:xfrm>
          <a:prstGeom prst="rect">
            <a:avLst/>
          </a:prstGeom>
        </p:spPr>
      </p:pic>
      <p:pic>
        <p:nvPicPr>
          <p:cNvPr id="17" name="图片 16">
            <a:extLst>
              <a:ext uri="{FF2B5EF4-FFF2-40B4-BE49-F238E27FC236}">
                <a16:creationId xmlns:a16="http://schemas.microsoft.com/office/drawing/2014/main" id="{9AF4482A-A37E-4CC4-B284-885B0CFDA898}"/>
              </a:ext>
            </a:extLst>
          </p:cNvPr>
          <p:cNvPicPr>
            <a:picLocks noChangeAspect="1"/>
          </p:cNvPicPr>
          <p:nvPr/>
        </p:nvPicPr>
        <p:blipFill>
          <a:blip r:embed="rId5"/>
          <a:stretch>
            <a:fillRect/>
          </a:stretch>
        </p:blipFill>
        <p:spPr>
          <a:xfrm>
            <a:off x="142875" y="5795180"/>
            <a:ext cx="2538679" cy="1062820"/>
          </a:xfrm>
          <a:prstGeom prst="rect">
            <a:avLst/>
          </a:prstGeom>
        </p:spPr>
      </p:pic>
      <p:pic>
        <p:nvPicPr>
          <p:cNvPr id="19" name="图片 18">
            <a:extLst>
              <a:ext uri="{FF2B5EF4-FFF2-40B4-BE49-F238E27FC236}">
                <a16:creationId xmlns:a16="http://schemas.microsoft.com/office/drawing/2014/main" id="{552F78BC-D000-04A3-94EA-95EBFDBAF675}"/>
              </a:ext>
            </a:extLst>
          </p:cNvPr>
          <p:cNvPicPr>
            <a:picLocks noChangeAspect="1"/>
          </p:cNvPicPr>
          <p:nvPr/>
        </p:nvPicPr>
        <p:blipFill>
          <a:blip r:embed="rId6"/>
          <a:stretch>
            <a:fillRect/>
          </a:stretch>
        </p:blipFill>
        <p:spPr>
          <a:xfrm>
            <a:off x="6967751" y="631754"/>
            <a:ext cx="5224249" cy="1959658"/>
          </a:xfrm>
          <a:prstGeom prst="rect">
            <a:avLst/>
          </a:prstGeom>
        </p:spPr>
      </p:pic>
      <p:pic>
        <p:nvPicPr>
          <p:cNvPr id="21" name="图片 20">
            <a:extLst>
              <a:ext uri="{FF2B5EF4-FFF2-40B4-BE49-F238E27FC236}">
                <a16:creationId xmlns:a16="http://schemas.microsoft.com/office/drawing/2014/main" id="{9B826341-84A3-C592-1178-0E9871A94CF1}"/>
              </a:ext>
            </a:extLst>
          </p:cNvPr>
          <p:cNvPicPr>
            <a:picLocks noChangeAspect="1"/>
          </p:cNvPicPr>
          <p:nvPr/>
        </p:nvPicPr>
        <p:blipFill>
          <a:blip r:embed="rId7"/>
          <a:stretch>
            <a:fillRect/>
          </a:stretch>
        </p:blipFill>
        <p:spPr>
          <a:xfrm>
            <a:off x="5305480" y="2810709"/>
            <a:ext cx="6886520" cy="4044683"/>
          </a:xfrm>
          <a:prstGeom prst="rect">
            <a:avLst/>
          </a:prstGeom>
        </p:spPr>
      </p:pic>
    </p:spTree>
    <p:extLst>
      <p:ext uri="{BB962C8B-B14F-4D97-AF65-F5344CB8AC3E}">
        <p14:creationId xmlns:p14="http://schemas.microsoft.com/office/powerpoint/2010/main" val="2604326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1BDEE6-C2D8-9FAD-3DE8-8E2B1F35DD9C}"/>
              </a:ext>
            </a:extLst>
          </p:cNvPr>
          <p:cNvSpPr>
            <a:spLocks noGrp="1"/>
          </p:cNvSpPr>
          <p:nvPr>
            <p:ph type="title"/>
          </p:nvPr>
        </p:nvSpPr>
        <p:spPr/>
        <p:txBody>
          <a:bodyPr>
            <a:normAutofit/>
          </a:bodyPr>
          <a:lstStyle/>
          <a:p>
            <a:r>
              <a:rPr lang="zh-CN" altLang="en-US" sz="4000" dirty="0"/>
              <a:t>业界的高性能内存语义</a:t>
            </a:r>
            <a:r>
              <a:rPr lang="en-US" altLang="zh-CN" sz="4000" dirty="0"/>
              <a:t>RPC</a:t>
            </a:r>
            <a:endParaRPr lang="zh-CN" altLang="en-US" sz="4000" dirty="0"/>
          </a:p>
        </p:txBody>
      </p:sp>
      <p:sp>
        <p:nvSpPr>
          <p:cNvPr id="3" name="内容占位符 2">
            <a:extLst>
              <a:ext uri="{FF2B5EF4-FFF2-40B4-BE49-F238E27FC236}">
                <a16:creationId xmlns:a16="http://schemas.microsoft.com/office/drawing/2014/main" id="{9445619D-85DC-9ABB-7AF5-AF8C22E25591}"/>
              </a:ext>
            </a:extLst>
          </p:cNvPr>
          <p:cNvSpPr>
            <a:spLocks noGrp="1"/>
          </p:cNvSpPr>
          <p:nvPr>
            <p:ph idx="1"/>
          </p:nvPr>
        </p:nvSpPr>
        <p:spPr>
          <a:xfrm>
            <a:off x="432799" y="1541860"/>
            <a:ext cx="3918307" cy="909077"/>
          </a:xfrm>
        </p:spPr>
        <p:txBody>
          <a:bodyPr>
            <a:normAutofit/>
          </a:bodyPr>
          <a:lstStyle/>
          <a:p>
            <a:r>
              <a:rPr lang="en-US" altLang="zh-CN" sz="2000" dirty="0" err="1"/>
              <a:t>FaSST</a:t>
            </a:r>
            <a:r>
              <a:rPr lang="en-US" altLang="zh-CN" sz="2000" dirty="0"/>
              <a:t> RPC</a:t>
            </a:r>
            <a:r>
              <a:rPr lang="zh-CN" altLang="en-US" sz="2000" dirty="0"/>
              <a:t>：</a:t>
            </a:r>
            <a:r>
              <a:rPr lang="en-US" altLang="zh-CN" sz="2000" dirty="0"/>
              <a:t>RPC over </a:t>
            </a:r>
            <a:r>
              <a:rPr lang="en-US" altLang="zh-CN" sz="2000" b="1" dirty="0"/>
              <a:t>RDMA</a:t>
            </a:r>
          </a:p>
          <a:p>
            <a:r>
              <a:rPr lang="en-US" altLang="zh-CN" sz="2000" dirty="0" err="1"/>
              <a:t>eRPC</a:t>
            </a:r>
            <a:r>
              <a:rPr lang="zh-CN" altLang="en-US" sz="2000" dirty="0"/>
              <a:t>：</a:t>
            </a:r>
            <a:r>
              <a:rPr lang="en-US" altLang="zh-CN" sz="2000" dirty="0"/>
              <a:t>RPC over </a:t>
            </a:r>
            <a:r>
              <a:rPr lang="en-US" altLang="zh-CN" sz="2000" b="1" dirty="0"/>
              <a:t>Packet I/O </a:t>
            </a:r>
            <a:endParaRPr lang="zh-CN" altLang="en-US" sz="2000" b="1" dirty="0"/>
          </a:p>
        </p:txBody>
      </p:sp>
      <p:sp>
        <p:nvSpPr>
          <p:cNvPr id="4" name="矩形 3">
            <a:extLst>
              <a:ext uri="{FF2B5EF4-FFF2-40B4-BE49-F238E27FC236}">
                <a16:creationId xmlns:a16="http://schemas.microsoft.com/office/drawing/2014/main" id="{146A6F3E-D5D8-DFC5-21EB-2DC28B34FFE9}"/>
              </a:ext>
            </a:extLst>
          </p:cNvPr>
          <p:cNvSpPr/>
          <p:nvPr/>
        </p:nvSpPr>
        <p:spPr>
          <a:xfrm>
            <a:off x="3164441" y="2604497"/>
            <a:ext cx="1186665" cy="3750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solidFill>
                  <a:schemeClr val="tx1"/>
                </a:solidFill>
              </a:rPr>
              <a:t>xRPC</a:t>
            </a:r>
            <a:endParaRPr lang="en-US" altLang="zh-CN" dirty="0">
              <a:solidFill>
                <a:schemeClr val="tx1"/>
              </a:solidFill>
            </a:endParaRPr>
          </a:p>
        </p:txBody>
      </p:sp>
      <p:sp>
        <p:nvSpPr>
          <p:cNvPr id="6" name="矩形 5">
            <a:extLst>
              <a:ext uri="{FF2B5EF4-FFF2-40B4-BE49-F238E27FC236}">
                <a16:creationId xmlns:a16="http://schemas.microsoft.com/office/drawing/2014/main" id="{98867BDE-D618-2347-9B47-C18F342EE91C}"/>
              </a:ext>
            </a:extLst>
          </p:cNvPr>
          <p:cNvSpPr/>
          <p:nvPr/>
        </p:nvSpPr>
        <p:spPr>
          <a:xfrm>
            <a:off x="3164441" y="2974363"/>
            <a:ext cx="1186665" cy="7551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RDMA / Packet IO</a:t>
            </a:r>
          </a:p>
        </p:txBody>
      </p:sp>
      <p:sp>
        <p:nvSpPr>
          <p:cNvPr id="7" name="矩形 6">
            <a:extLst>
              <a:ext uri="{FF2B5EF4-FFF2-40B4-BE49-F238E27FC236}">
                <a16:creationId xmlns:a16="http://schemas.microsoft.com/office/drawing/2014/main" id="{2ADC3D44-E6DC-5548-A439-850DFEF57791}"/>
              </a:ext>
            </a:extLst>
          </p:cNvPr>
          <p:cNvSpPr/>
          <p:nvPr/>
        </p:nvSpPr>
        <p:spPr>
          <a:xfrm>
            <a:off x="5905930" y="2604497"/>
            <a:ext cx="1186665" cy="3750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solidFill>
                  <a:schemeClr val="tx1"/>
                </a:solidFill>
              </a:rPr>
              <a:t>xRPC</a:t>
            </a:r>
            <a:endParaRPr lang="en-US" altLang="zh-CN" dirty="0">
              <a:solidFill>
                <a:schemeClr val="tx1"/>
              </a:solidFill>
            </a:endParaRPr>
          </a:p>
        </p:txBody>
      </p:sp>
      <p:sp>
        <p:nvSpPr>
          <p:cNvPr id="9" name="矩形 8">
            <a:extLst>
              <a:ext uri="{FF2B5EF4-FFF2-40B4-BE49-F238E27FC236}">
                <a16:creationId xmlns:a16="http://schemas.microsoft.com/office/drawing/2014/main" id="{2243F1EA-D25A-4C18-CB1C-357DAD06D4FB}"/>
              </a:ext>
            </a:extLst>
          </p:cNvPr>
          <p:cNvSpPr/>
          <p:nvPr/>
        </p:nvSpPr>
        <p:spPr>
          <a:xfrm>
            <a:off x="5905930" y="2974363"/>
            <a:ext cx="1186665" cy="7551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RDMA / Packet IO</a:t>
            </a:r>
          </a:p>
        </p:txBody>
      </p:sp>
      <p:sp>
        <p:nvSpPr>
          <p:cNvPr id="10" name="矩形 9">
            <a:extLst>
              <a:ext uri="{FF2B5EF4-FFF2-40B4-BE49-F238E27FC236}">
                <a16:creationId xmlns:a16="http://schemas.microsoft.com/office/drawing/2014/main" id="{74EC4E5F-CA1A-4C6B-826B-2D63AD564AD3}"/>
              </a:ext>
            </a:extLst>
          </p:cNvPr>
          <p:cNvSpPr/>
          <p:nvPr/>
        </p:nvSpPr>
        <p:spPr>
          <a:xfrm>
            <a:off x="1868183" y="2979504"/>
            <a:ext cx="200346" cy="3287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E554ED95-FBF7-A36C-4DFA-518578C58B39}"/>
              </a:ext>
            </a:extLst>
          </p:cNvPr>
          <p:cNvSpPr/>
          <p:nvPr/>
        </p:nvSpPr>
        <p:spPr>
          <a:xfrm>
            <a:off x="2068529" y="2979504"/>
            <a:ext cx="200346" cy="32877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ECD7C360-684A-076D-89E9-40F608494F27}"/>
              </a:ext>
            </a:extLst>
          </p:cNvPr>
          <p:cNvSpPr/>
          <p:nvPr/>
        </p:nvSpPr>
        <p:spPr>
          <a:xfrm>
            <a:off x="2268875" y="2979504"/>
            <a:ext cx="200346" cy="32877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BA936F67-345D-3600-608D-DC2ED9CE55D3}"/>
              </a:ext>
            </a:extLst>
          </p:cNvPr>
          <p:cNvSpPr/>
          <p:nvPr/>
        </p:nvSpPr>
        <p:spPr>
          <a:xfrm>
            <a:off x="2469221" y="2979503"/>
            <a:ext cx="200346" cy="32877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8F34E638-9FAB-EDA3-6D36-2DE446ED3087}"/>
              </a:ext>
            </a:extLst>
          </p:cNvPr>
          <p:cNvSpPr/>
          <p:nvPr/>
        </p:nvSpPr>
        <p:spPr>
          <a:xfrm>
            <a:off x="7691066" y="2763742"/>
            <a:ext cx="1395572" cy="3750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a:solidFill>
                  <a:schemeClr val="tx1"/>
                </a:solidFill>
              </a:rPr>
              <a:t>xRPC</a:t>
            </a:r>
            <a:r>
              <a:rPr lang="en-US" altLang="zh-CN" sz="1400" dirty="0">
                <a:solidFill>
                  <a:schemeClr val="tx1"/>
                </a:solidFill>
              </a:rPr>
              <a:t> worker</a:t>
            </a:r>
          </a:p>
        </p:txBody>
      </p:sp>
      <p:sp>
        <p:nvSpPr>
          <p:cNvPr id="15" name="矩形 14">
            <a:extLst>
              <a:ext uri="{FF2B5EF4-FFF2-40B4-BE49-F238E27FC236}">
                <a16:creationId xmlns:a16="http://schemas.microsoft.com/office/drawing/2014/main" id="{D67625DE-1D06-F734-A064-7F64F90B8473}"/>
              </a:ext>
            </a:extLst>
          </p:cNvPr>
          <p:cNvSpPr/>
          <p:nvPr/>
        </p:nvSpPr>
        <p:spPr>
          <a:xfrm>
            <a:off x="7691066" y="3233490"/>
            <a:ext cx="1395572" cy="3750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a:solidFill>
                  <a:schemeClr val="tx1"/>
                </a:solidFill>
              </a:rPr>
              <a:t>xRPC</a:t>
            </a:r>
            <a:r>
              <a:rPr lang="en-US" altLang="zh-CN" sz="1400" dirty="0">
                <a:solidFill>
                  <a:schemeClr val="tx1"/>
                </a:solidFill>
              </a:rPr>
              <a:t> worker</a:t>
            </a:r>
          </a:p>
        </p:txBody>
      </p:sp>
      <p:sp>
        <p:nvSpPr>
          <p:cNvPr id="16" name="矩形 15">
            <a:extLst>
              <a:ext uri="{FF2B5EF4-FFF2-40B4-BE49-F238E27FC236}">
                <a16:creationId xmlns:a16="http://schemas.microsoft.com/office/drawing/2014/main" id="{2AA7F5E3-E464-1A79-87F4-82749AB09590}"/>
              </a:ext>
            </a:extLst>
          </p:cNvPr>
          <p:cNvSpPr/>
          <p:nvPr/>
        </p:nvSpPr>
        <p:spPr>
          <a:xfrm>
            <a:off x="9609763" y="2974363"/>
            <a:ext cx="200346" cy="3287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FF8C24BD-DB72-961F-7F72-57FAEF57170B}"/>
              </a:ext>
            </a:extLst>
          </p:cNvPr>
          <p:cNvSpPr/>
          <p:nvPr/>
        </p:nvSpPr>
        <p:spPr>
          <a:xfrm>
            <a:off x="9810109" y="2974363"/>
            <a:ext cx="200346" cy="32877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8553AC65-26E8-0C13-93B2-47437624CBD8}"/>
              </a:ext>
            </a:extLst>
          </p:cNvPr>
          <p:cNvSpPr/>
          <p:nvPr/>
        </p:nvSpPr>
        <p:spPr>
          <a:xfrm>
            <a:off x="10010455" y="2974363"/>
            <a:ext cx="200346" cy="32877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B4D8EE22-D2EE-3209-8668-A703A962FED2}"/>
              </a:ext>
            </a:extLst>
          </p:cNvPr>
          <p:cNvSpPr/>
          <p:nvPr/>
        </p:nvSpPr>
        <p:spPr>
          <a:xfrm>
            <a:off x="10210801" y="2974362"/>
            <a:ext cx="200346" cy="32877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8" name="箭头: 右 27">
            <a:extLst>
              <a:ext uri="{FF2B5EF4-FFF2-40B4-BE49-F238E27FC236}">
                <a16:creationId xmlns:a16="http://schemas.microsoft.com/office/drawing/2014/main" id="{DAE79C2F-EA82-0F89-876A-A6A643F82930}"/>
              </a:ext>
            </a:extLst>
          </p:cNvPr>
          <p:cNvSpPr/>
          <p:nvPr/>
        </p:nvSpPr>
        <p:spPr>
          <a:xfrm>
            <a:off x="2813409" y="2979497"/>
            <a:ext cx="234593" cy="37500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cxnSp>
        <p:nvCxnSpPr>
          <p:cNvPr id="29" name="直接箭头连接符 28">
            <a:extLst>
              <a:ext uri="{FF2B5EF4-FFF2-40B4-BE49-F238E27FC236}">
                <a16:creationId xmlns:a16="http://schemas.microsoft.com/office/drawing/2014/main" id="{EE25C50D-A8EB-E755-9410-FED865FDC5CE}"/>
              </a:ext>
            </a:extLst>
          </p:cNvPr>
          <p:cNvCxnSpPr>
            <a:cxnSpLocks/>
            <a:stCxn id="6" idx="3"/>
            <a:endCxn id="9" idx="1"/>
          </p:cNvCxnSpPr>
          <p:nvPr/>
        </p:nvCxnSpPr>
        <p:spPr>
          <a:xfrm>
            <a:off x="4351106" y="3351941"/>
            <a:ext cx="15548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箭头: 右 29">
            <a:extLst>
              <a:ext uri="{FF2B5EF4-FFF2-40B4-BE49-F238E27FC236}">
                <a16:creationId xmlns:a16="http://schemas.microsoft.com/office/drawing/2014/main" id="{F5EC7C6F-7E42-1C8D-45FA-3207F6AA6B76}"/>
              </a:ext>
            </a:extLst>
          </p:cNvPr>
          <p:cNvSpPr/>
          <p:nvPr/>
        </p:nvSpPr>
        <p:spPr>
          <a:xfrm>
            <a:off x="7269824" y="2974362"/>
            <a:ext cx="234593" cy="37500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31" name="箭头: 右 30">
            <a:extLst>
              <a:ext uri="{FF2B5EF4-FFF2-40B4-BE49-F238E27FC236}">
                <a16:creationId xmlns:a16="http://schemas.microsoft.com/office/drawing/2014/main" id="{F2F69AAF-8846-02B6-3764-D8530859C919}"/>
              </a:ext>
            </a:extLst>
          </p:cNvPr>
          <p:cNvSpPr/>
          <p:nvPr/>
        </p:nvSpPr>
        <p:spPr>
          <a:xfrm>
            <a:off x="9244603" y="2974362"/>
            <a:ext cx="234593" cy="37500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40" name="对话气泡: 圆角矩形 39">
            <a:extLst>
              <a:ext uri="{FF2B5EF4-FFF2-40B4-BE49-F238E27FC236}">
                <a16:creationId xmlns:a16="http://schemas.microsoft.com/office/drawing/2014/main" id="{7830511D-0F2A-9546-AE84-58DB46041125}"/>
              </a:ext>
            </a:extLst>
          </p:cNvPr>
          <p:cNvSpPr/>
          <p:nvPr/>
        </p:nvSpPr>
        <p:spPr>
          <a:xfrm>
            <a:off x="531688" y="4131922"/>
            <a:ext cx="2516314" cy="2068531"/>
          </a:xfrm>
          <a:prstGeom prst="wedgeRoundRectCallout">
            <a:avLst>
              <a:gd name="adj1" fmla="val 19979"/>
              <a:gd name="adj2" fmla="val -66114"/>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CN" altLang="en-US" sz="1600" b="1" dirty="0">
                <a:solidFill>
                  <a:schemeClr val="tx1"/>
                </a:solidFill>
              </a:rPr>
              <a:t>序列化</a:t>
            </a:r>
            <a:endParaRPr lang="en-US" altLang="zh-CN" sz="1600" b="1" dirty="0">
              <a:solidFill>
                <a:schemeClr val="tx1"/>
              </a:solidFill>
            </a:endParaRPr>
          </a:p>
          <a:p>
            <a:r>
              <a:rPr lang="en-US" altLang="zh-CN" sz="1600" dirty="0">
                <a:solidFill>
                  <a:schemeClr val="tx1"/>
                </a:solidFill>
              </a:rPr>
              <a:t>Flat Buffers</a:t>
            </a:r>
            <a:r>
              <a:rPr lang="zh-CN" altLang="en-US" sz="1600" dirty="0">
                <a:solidFill>
                  <a:schemeClr val="tx1"/>
                </a:solidFill>
              </a:rPr>
              <a:t>等序列化工具无需对数据做额外的编码，数据免拷贝，无需额外格式转换，效率高。</a:t>
            </a:r>
          </a:p>
        </p:txBody>
      </p:sp>
      <p:sp>
        <p:nvSpPr>
          <p:cNvPr id="41" name="对话气泡: 圆角矩形 40">
            <a:extLst>
              <a:ext uri="{FF2B5EF4-FFF2-40B4-BE49-F238E27FC236}">
                <a16:creationId xmlns:a16="http://schemas.microsoft.com/office/drawing/2014/main" id="{F0AD24AD-B290-14DC-D6AA-3B8255921D2D}"/>
              </a:ext>
            </a:extLst>
          </p:cNvPr>
          <p:cNvSpPr/>
          <p:nvPr/>
        </p:nvSpPr>
        <p:spPr>
          <a:xfrm>
            <a:off x="3579686" y="4131922"/>
            <a:ext cx="2516314" cy="2068531"/>
          </a:xfrm>
          <a:prstGeom prst="wedgeRoundRectCallout">
            <a:avLst>
              <a:gd name="adj1" fmla="val -29630"/>
              <a:gd name="adj2" fmla="val -64873"/>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CN" altLang="en-US" sz="1600" b="1" dirty="0">
                <a:solidFill>
                  <a:schemeClr val="tx1"/>
                </a:solidFill>
              </a:rPr>
              <a:t>传输层</a:t>
            </a:r>
            <a:endParaRPr lang="en-US" altLang="zh-CN" sz="1600" b="1" dirty="0">
              <a:solidFill>
                <a:schemeClr val="tx1"/>
              </a:solidFill>
            </a:endParaRPr>
          </a:p>
          <a:p>
            <a:r>
              <a:rPr lang="zh-CN" altLang="en-US" sz="1600" dirty="0">
                <a:solidFill>
                  <a:schemeClr val="tx1"/>
                </a:solidFill>
              </a:rPr>
              <a:t>采用为数据中心优化的</a:t>
            </a:r>
            <a:r>
              <a:rPr lang="en-US" altLang="zh-CN" sz="1600" dirty="0">
                <a:solidFill>
                  <a:schemeClr val="tx1"/>
                </a:solidFill>
              </a:rPr>
              <a:t>RDMA</a:t>
            </a:r>
            <a:r>
              <a:rPr lang="zh-CN" altLang="en-US" sz="1600" dirty="0">
                <a:solidFill>
                  <a:schemeClr val="tx1"/>
                </a:solidFill>
              </a:rPr>
              <a:t>传输层或者基于</a:t>
            </a:r>
            <a:r>
              <a:rPr lang="en-US" altLang="zh-CN" sz="1600" dirty="0">
                <a:solidFill>
                  <a:schemeClr val="tx1"/>
                </a:solidFill>
              </a:rPr>
              <a:t>Packet IO</a:t>
            </a:r>
            <a:r>
              <a:rPr lang="zh-CN" altLang="en-US" sz="1600" dirty="0">
                <a:solidFill>
                  <a:schemeClr val="tx1"/>
                </a:solidFill>
              </a:rPr>
              <a:t>的用户态</a:t>
            </a:r>
            <a:r>
              <a:rPr lang="en-US" altLang="zh-CN" sz="1600" dirty="0">
                <a:solidFill>
                  <a:schemeClr val="tx1"/>
                </a:solidFill>
              </a:rPr>
              <a:t>RPC</a:t>
            </a:r>
            <a:r>
              <a:rPr lang="zh-CN" altLang="en-US" sz="1600" dirty="0">
                <a:solidFill>
                  <a:schemeClr val="tx1"/>
                </a:solidFill>
              </a:rPr>
              <a:t>协议栈，消除内核</a:t>
            </a:r>
            <a:r>
              <a:rPr lang="en-US" altLang="zh-CN" sz="1600" dirty="0">
                <a:solidFill>
                  <a:schemeClr val="tx1"/>
                </a:solidFill>
              </a:rPr>
              <a:t>TCP/IP</a:t>
            </a:r>
            <a:r>
              <a:rPr lang="zh-CN" altLang="en-US" sz="1600" dirty="0">
                <a:solidFill>
                  <a:schemeClr val="tx1"/>
                </a:solidFill>
              </a:rPr>
              <a:t>协议栈开销，时延降低到</a:t>
            </a:r>
            <a:r>
              <a:rPr lang="en-US" altLang="zh-CN" sz="1600" dirty="0">
                <a:solidFill>
                  <a:schemeClr val="tx1"/>
                </a:solidFill>
              </a:rPr>
              <a:t>us</a:t>
            </a:r>
            <a:r>
              <a:rPr lang="zh-CN" altLang="en-US" sz="1600" dirty="0">
                <a:solidFill>
                  <a:schemeClr val="tx1"/>
                </a:solidFill>
              </a:rPr>
              <a:t>级。</a:t>
            </a:r>
          </a:p>
        </p:txBody>
      </p:sp>
      <p:sp>
        <p:nvSpPr>
          <p:cNvPr id="42" name="对话气泡: 圆角矩形 41">
            <a:extLst>
              <a:ext uri="{FF2B5EF4-FFF2-40B4-BE49-F238E27FC236}">
                <a16:creationId xmlns:a16="http://schemas.microsoft.com/office/drawing/2014/main" id="{390B6D28-FF3A-CCFD-7ED8-41F1F48FC739}"/>
              </a:ext>
            </a:extLst>
          </p:cNvPr>
          <p:cNvSpPr/>
          <p:nvPr/>
        </p:nvSpPr>
        <p:spPr>
          <a:xfrm>
            <a:off x="6472720" y="4131922"/>
            <a:ext cx="2388742" cy="2068531"/>
          </a:xfrm>
          <a:prstGeom prst="wedgeRoundRectCallout">
            <a:avLst>
              <a:gd name="adj1" fmla="val -19218"/>
              <a:gd name="adj2" fmla="val -67356"/>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CN" altLang="en-US" sz="1600" b="1" dirty="0">
                <a:solidFill>
                  <a:schemeClr val="tx1"/>
                </a:solidFill>
              </a:rPr>
              <a:t>分发调度</a:t>
            </a:r>
            <a:endParaRPr lang="en-US" altLang="zh-CN" sz="1600" b="1" dirty="0">
              <a:solidFill>
                <a:schemeClr val="tx1"/>
              </a:solidFill>
            </a:endParaRPr>
          </a:p>
          <a:p>
            <a:r>
              <a:rPr lang="zh-CN" altLang="en-US" sz="1600" dirty="0">
                <a:solidFill>
                  <a:schemeClr val="tx1"/>
                </a:solidFill>
              </a:rPr>
              <a:t>使用硬件的</a:t>
            </a:r>
            <a:r>
              <a:rPr lang="en-US" altLang="zh-CN" sz="1600" dirty="0">
                <a:solidFill>
                  <a:schemeClr val="tx1"/>
                </a:solidFill>
              </a:rPr>
              <a:t>RSS</a:t>
            </a:r>
            <a:r>
              <a:rPr lang="zh-CN" altLang="en-US" sz="1600" dirty="0">
                <a:solidFill>
                  <a:schemeClr val="tx1"/>
                </a:solidFill>
              </a:rPr>
              <a:t>能力（</a:t>
            </a:r>
            <a:r>
              <a:rPr lang="en-US" altLang="zh-CN" sz="1600" dirty="0">
                <a:solidFill>
                  <a:schemeClr val="tx1"/>
                </a:solidFill>
              </a:rPr>
              <a:t>Packet IO</a:t>
            </a:r>
            <a:r>
              <a:rPr lang="zh-CN" altLang="en-US" sz="1600" dirty="0">
                <a:solidFill>
                  <a:schemeClr val="tx1"/>
                </a:solidFill>
              </a:rPr>
              <a:t>）或</a:t>
            </a:r>
            <a:r>
              <a:rPr lang="en-US" altLang="zh-CN" sz="1600" dirty="0">
                <a:solidFill>
                  <a:schemeClr val="tx1"/>
                </a:solidFill>
              </a:rPr>
              <a:t>RDMA QP</a:t>
            </a:r>
            <a:r>
              <a:rPr lang="zh-CN" altLang="en-US" sz="1600" dirty="0">
                <a:solidFill>
                  <a:schemeClr val="tx1"/>
                </a:solidFill>
              </a:rPr>
              <a:t>分发能力，请求直通</a:t>
            </a:r>
            <a:r>
              <a:rPr lang="en-US" altLang="zh-CN" sz="1600" dirty="0">
                <a:solidFill>
                  <a:schemeClr val="tx1"/>
                </a:solidFill>
              </a:rPr>
              <a:t>worker</a:t>
            </a:r>
            <a:r>
              <a:rPr lang="zh-CN" altLang="en-US" sz="1600" dirty="0">
                <a:solidFill>
                  <a:schemeClr val="tx1"/>
                </a:solidFill>
              </a:rPr>
              <a:t>线程，避免软件集中式分发</a:t>
            </a:r>
            <a:r>
              <a:rPr lang="en-US" altLang="zh-CN" sz="1600" dirty="0">
                <a:solidFill>
                  <a:schemeClr val="tx1"/>
                </a:solidFill>
              </a:rPr>
              <a:t>RPC</a:t>
            </a:r>
            <a:r>
              <a:rPr lang="zh-CN" altLang="en-US" sz="1600" dirty="0">
                <a:solidFill>
                  <a:schemeClr val="tx1"/>
                </a:solidFill>
              </a:rPr>
              <a:t>请求。</a:t>
            </a:r>
          </a:p>
        </p:txBody>
      </p:sp>
      <p:sp>
        <p:nvSpPr>
          <p:cNvPr id="43" name="对话气泡: 圆角矩形 42">
            <a:extLst>
              <a:ext uri="{FF2B5EF4-FFF2-40B4-BE49-F238E27FC236}">
                <a16:creationId xmlns:a16="http://schemas.microsoft.com/office/drawing/2014/main" id="{94280666-7EFE-16F3-DE52-7BEE9D64F311}"/>
              </a:ext>
            </a:extLst>
          </p:cNvPr>
          <p:cNvSpPr/>
          <p:nvPr/>
        </p:nvSpPr>
        <p:spPr>
          <a:xfrm>
            <a:off x="9346486" y="4131922"/>
            <a:ext cx="2129321" cy="2068531"/>
          </a:xfrm>
          <a:prstGeom prst="wedgeRoundRectCallout">
            <a:avLst>
              <a:gd name="adj1" fmla="val -24284"/>
              <a:gd name="adj2" fmla="val -67853"/>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zh-CN" altLang="en-US" sz="1600" b="1" dirty="0">
                <a:solidFill>
                  <a:schemeClr val="tx1"/>
                </a:solidFill>
              </a:rPr>
              <a:t>反序列化</a:t>
            </a:r>
            <a:endParaRPr lang="en-US" altLang="zh-CN" sz="1600" b="1" dirty="0">
              <a:solidFill>
                <a:schemeClr val="tx1"/>
              </a:solidFill>
            </a:endParaRPr>
          </a:p>
          <a:p>
            <a:r>
              <a:rPr lang="en-US" altLang="zh-CN" sz="1600" dirty="0">
                <a:solidFill>
                  <a:schemeClr val="tx1"/>
                </a:solidFill>
              </a:rPr>
              <a:t>Flat Buffers</a:t>
            </a:r>
            <a:r>
              <a:rPr lang="zh-CN" altLang="en-US" sz="1600" dirty="0">
                <a:solidFill>
                  <a:schemeClr val="tx1"/>
                </a:solidFill>
              </a:rPr>
              <a:t>无需反序列化，数据免拷贝，无需额外格式转换，效率高。</a:t>
            </a:r>
          </a:p>
        </p:txBody>
      </p:sp>
      <p:sp>
        <p:nvSpPr>
          <p:cNvPr id="46" name="右大括号 45">
            <a:extLst>
              <a:ext uri="{FF2B5EF4-FFF2-40B4-BE49-F238E27FC236}">
                <a16:creationId xmlns:a16="http://schemas.microsoft.com/office/drawing/2014/main" id="{16EABC84-9FD3-58F8-DABD-4FB092C4573C}"/>
              </a:ext>
            </a:extLst>
          </p:cNvPr>
          <p:cNvSpPr/>
          <p:nvPr/>
        </p:nvSpPr>
        <p:spPr>
          <a:xfrm>
            <a:off x="4351106" y="1690688"/>
            <a:ext cx="179797" cy="50369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8" name="文本框 47">
            <a:extLst>
              <a:ext uri="{FF2B5EF4-FFF2-40B4-BE49-F238E27FC236}">
                <a16:creationId xmlns:a16="http://schemas.microsoft.com/office/drawing/2014/main" id="{5689976B-E4C5-344C-7AC3-1415777F81F7}"/>
              </a:ext>
            </a:extLst>
          </p:cNvPr>
          <p:cNvSpPr txBox="1"/>
          <p:nvPr/>
        </p:nvSpPr>
        <p:spPr>
          <a:xfrm>
            <a:off x="4623207" y="1757869"/>
            <a:ext cx="7012276" cy="369332"/>
          </a:xfrm>
          <a:prstGeom prst="rect">
            <a:avLst/>
          </a:prstGeom>
          <a:noFill/>
        </p:spPr>
        <p:txBody>
          <a:bodyPr wrap="square" rtlCol="0">
            <a:spAutoFit/>
          </a:bodyPr>
          <a:lstStyle/>
          <a:p>
            <a:r>
              <a:rPr lang="zh-CN" altLang="en-US" dirty="0"/>
              <a:t>可达到</a:t>
            </a:r>
            <a:r>
              <a:rPr lang="en-US" altLang="zh-CN" dirty="0"/>
              <a:t>5 us</a:t>
            </a:r>
            <a:r>
              <a:rPr lang="zh-CN" altLang="en-US" dirty="0"/>
              <a:t>级的端到端时延，比</a:t>
            </a:r>
            <a:r>
              <a:rPr lang="en-US" altLang="zh-CN" dirty="0" err="1"/>
              <a:t>gRPC</a:t>
            </a:r>
            <a:r>
              <a:rPr lang="zh-CN" altLang="en-US" dirty="0"/>
              <a:t>低</a:t>
            </a:r>
            <a:r>
              <a:rPr lang="en-US" altLang="zh-CN" dirty="0"/>
              <a:t>50</a:t>
            </a:r>
            <a:r>
              <a:rPr lang="zh-CN" altLang="en-US" dirty="0"/>
              <a:t>倍</a:t>
            </a:r>
          </a:p>
        </p:txBody>
      </p:sp>
    </p:spTree>
    <p:extLst>
      <p:ext uri="{BB962C8B-B14F-4D97-AF65-F5344CB8AC3E}">
        <p14:creationId xmlns:p14="http://schemas.microsoft.com/office/powerpoint/2010/main" val="2202701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B9D4C7-75BE-71CA-8151-9B225194097B}"/>
              </a:ext>
            </a:extLst>
          </p:cNvPr>
          <p:cNvSpPr>
            <a:spLocks noGrp="1"/>
          </p:cNvSpPr>
          <p:nvPr>
            <p:ph type="title"/>
          </p:nvPr>
        </p:nvSpPr>
        <p:spPr/>
        <p:txBody>
          <a:bodyPr/>
          <a:lstStyle/>
          <a:p>
            <a:r>
              <a:rPr lang="zh-CN" altLang="en-US" dirty="0"/>
              <a:t>目录</a:t>
            </a:r>
          </a:p>
        </p:txBody>
      </p:sp>
      <p:sp>
        <p:nvSpPr>
          <p:cNvPr id="3" name="内容占位符 2">
            <a:extLst>
              <a:ext uri="{FF2B5EF4-FFF2-40B4-BE49-F238E27FC236}">
                <a16:creationId xmlns:a16="http://schemas.microsoft.com/office/drawing/2014/main" id="{384BC336-E2AD-A55C-98E0-997899CA13E8}"/>
              </a:ext>
            </a:extLst>
          </p:cNvPr>
          <p:cNvSpPr>
            <a:spLocks noGrp="1"/>
          </p:cNvSpPr>
          <p:nvPr>
            <p:ph idx="1"/>
          </p:nvPr>
        </p:nvSpPr>
        <p:spPr/>
        <p:txBody>
          <a:bodyPr/>
          <a:lstStyle/>
          <a:p>
            <a:r>
              <a:rPr lang="zh-CN" altLang="en-US" dirty="0"/>
              <a:t>数据中心网络</a:t>
            </a:r>
            <a:endParaRPr lang="en-US" altLang="zh-CN" dirty="0"/>
          </a:p>
          <a:p>
            <a:pPr lvl="1"/>
            <a:r>
              <a:rPr lang="zh-CN" altLang="en-US" dirty="0"/>
              <a:t>从</a:t>
            </a:r>
            <a:r>
              <a:rPr lang="en-US" altLang="zh-CN" dirty="0"/>
              <a:t>Web</a:t>
            </a:r>
            <a:r>
              <a:rPr lang="zh-CN" altLang="en-US" dirty="0"/>
              <a:t>服务到大规模异构并行计算</a:t>
            </a:r>
            <a:endParaRPr lang="en-US" altLang="zh-CN" dirty="0"/>
          </a:p>
          <a:p>
            <a:pPr lvl="1"/>
            <a:r>
              <a:rPr lang="zh-CN" altLang="en-US" dirty="0"/>
              <a:t>编程抽象：从字节流到内存语义</a:t>
            </a:r>
            <a:endParaRPr lang="en-US" altLang="zh-CN" dirty="0"/>
          </a:p>
          <a:p>
            <a:pPr lvl="1"/>
            <a:r>
              <a:rPr lang="zh-CN" altLang="en-US" b="1" dirty="0"/>
              <a:t>把数据中心作为一台计算机</a:t>
            </a:r>
            <a:endParaRPr lang="en-US" altLang="zh-CN" b="1" dirty="0"/>
          </a:p>
          <a:p>
            <a:r>
              <a:rPr lang="zh-CN" altLang="en-US" dirty="0"/>
              <a:t>广域网</a:t>
            </a:r>
            <a:endParaRPr lang="en-US" altLang="zh-CN" dirty="0"/>
          </a:p>
          <a:p>
            <a:pPr lvl="1"/>
            <a:r>
              <a:rPr lang="zh-CN" altLang="en-US" dirty="0"/>
              <a:t>从“尽力而为”到“准确定性”</a:t>
            </a:r>
            <a:endParaRPr lang="en-US" altLang="zh-CN" dirty="0"/>
          </a:p>
          <a:p>
            <a:pPr lvl="1"/>
            <a:r>
              <a:rPr lang="zh-CN" altLang="en-US" dirty="0"/>
              <a:t>东数西算与全国一体化大数据中心</a:t>
            </a:r>
            <a:endParaRPr lang="en-US" altLang="zh-CN" dirty="0"/>
          </a:p>
          <a:p>
            <a:r>
              <a:rPr lang="zh-CN" altLang="en-US" dirty="0"/>
              <a:t>无线网络</a:t>
            </a:r>
            <a:endParaRPr lang="en-US" altLang="zh-CN" dirty="0"/>
          </a:p>
          <a:p>
            <a:pPr lvl="1"/>
            <a:r>
              <a:rPr lang="zh-CN" altLang="en-US" dirty="0"/>
              <a:t>“</a:t>
            </a:r>
            <a:r>
              <a:rPr lang="en-US" altLang="zh-CN" dirty="0"/>
              <a:t>1+8+N</a:t>
            </a:r>
            <a:r>
              <a:rPr lang="zh-CN" altLang="en-US" dirty="0"/>
              <a:t>”与“</a:t>
            </a:r>
            <a:r>
              <a:rPr lang="en-US" altLang="zh-CN" dirty="0"/>
              <a:t>5G to B</a:t>
            </a:r>
            <a:r>
              <a:rPr lang="zh-CN" altLang="en-US" dirty="0"/>
              <a:t>”</a:t>
            </a:r>
            <a:endParaRPr lang="en-US" altLang="zh-CN" dirty="0"/>
          </a:p>
          <a:p>
            <a:pPr lvl="1"/>
            <a:r>
              <a:rPr lang="zh-CN" altLang="en-US" dirty="0"/>
              <a:t>应用和数据无缝流转的“分布式超级终端”</a:t>
            </a:r>
          </a:p>
        </p:txBody>
      </p:sp>
    </p:spTree>
    <p:extLst>
      <p:ext uri="{BB962C8B-B14F-4D97-AF65-F5344CB8AC3E}">
        <p14:creationId xmlns:p14="http://schemas.microsoft.com/office/powerpoint/2010/main" val="3776463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B6F12C-8CC0-51A6-8DE9-02933C49E621}"/>
              </a:ext>
            </a:extLst>
          </p:cNvPr>
          <p:cNvSpPr>
            <a:spLocks noGrp="1"/>
          </p:cNvSpPr>
          <p:nvPr>
            <p:ph type="title"/>
          </p:nvPr>
        </p:nvSpPr>
        <p:spPr/>
        <p:txBody>
          <a:bodyPr/>
          <a:lstStyle/>
          <a:p>
            <a:r>
              <a:rPr lang="zh-CN" altLang="en-US" dirty="0"/>
              <a:t>把数据中心作为一台计算机</a:t>
            </a:r>
          </a:p>
        </p:txBody>
      </p:sp>
      <p:sp>
        <p:nvSpPr>
          <p:cNvPr id="3" name="内容占位符 2">
            <a:extLst>
              <a:ext uri="{FF2B5EF4-FFF2-40B4-BE49-F238E27FC236}">
                <a16:creationId xmlns:a16="http://schemas.microsoft.com/office/drawing/2014/main" id="{8C087F16-02F5-7A39-C6AA-C535E38ABC25}"/>
              </a:ext>
            </a:extLst>
          </p:cNvPr>
          <p:cNvSpPr>
            <a:spLocks noGrp="1"/>
          </p:cNvSpPr>
          <p:nvPr>
            <p:ph idx="1"/>
          </p:nvPr>
        </p:nvSpPr>
        <p:spPr/>
        <p:txBody>
          <a:bodyPr/>
          <a:lstStyle/>
          <a:p>
            <a:r>
              <a:rPr lang="zh-CN" altLang="en-US" dirty="0"/>
              <a:t>数据中心互联像一台计算机的内部总线一样高性能</a:t>
            </a:r>
            <a:endParaRPr lang="en-US" altLang="zh-CN" dirty="0"/>
          </a:p>
          <a:p>
            <a:r>
              <a:rPr lang="zh-CN" altLang="en-US" dirty="0"/>
              <a:t>数据中心内分布式系统的编程像单机编程一样便捷</a:t>
            </a:r>
          </a:p>
        </p:txBody>
      </p:sp>
    </p:spTree>
    <p:extLst>
      <p:ext uri="{BB962C8B-B14F-4D97-AF65-F5344CB8AC3E}">
        <p14:creationId xmlns:p14="http://schemas.microsoft.com/office/powerpoint/2010/main" val="79275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48240C-156E-DC3A-72E8-C761C8E1AF56}"/>
              </a:ext>
            </a:extLst>
          </p:cNvPr>
          <p:cNvSpPr>
            <a:spLocks noGrp="1"/>
          </p:cNvSpPr>
          <p:nvPr>
            <p:ph type="title"/>
          </p:nvPr>
        </p:nvSpPr>
        <p:spPr/>
        <p:txBody>
          <a:bodyPr>
            <a:normAutofit/>
          </a:bodyPr>
          <a:lstStyle/>
          <a:p>
            <a:r>
              <a:rPr lang="zh-CN" altLang="en-US" sz="4000" dirty="0"/>
              <a:t>从以</a:t>
            </a:r>
            <a:r>
              <a:rPr lang="en-US" altLang="zh-CN" sz="4000" dirty="0"/>
              <a:t>CPU</a:t>
            </a:r>
            <a:r>
              <a:rPr lang="zh-CN" altLang="en-US" sz="4000" dirty="0"/>
              <a:t>为中心的体系结构到异构对等互联</a:t>
            </a:r>
          </a:p>
        </p:txBody>
      </p:sp>
      <p:pic>
        <p:nvPicPr>
          <p:cNvPr id="5" name="图片 4">
            <a:extLst>
              <a:ext uri="{FF2B5EF4-FFF2-40B4-BE49-F238E27FC236}">
                <a16:creationId xmlns:a16="http://schemas.microsoft.com/office/drawing/2014/main" id="{DE84EFBD-8FCF-0F60-C165-F2D3BD27FEAD}"/>
              </a:ext>
            </a:extLst>
          </p:cNvPr>
          <p:cNvPicPr>
            <a:picLocks noChangeAspect="1"/>
          </p:cNvPicPr>
          <p:nvPr/>
        </p:nvPicPr>
        <p:blipFill>
          <a:blip r:embed="rId2"/>
          <a:stretch>
            <a:fillRect/>
          </a:stretch>
        </p:blipFill>
        <p:spPr>
          <a:xfrm>
            <a:off x="474162" y="1763150"/>
            <a:ext cx="5079020" cy="2345390"/>
          </a:xfrm>
          <a:prstGeom prst="rect">
            <a:avLst/>
          </a:prstGeom>
        </p:spPr>
      </p:pic>
      <p:pic>
        <p:nvPicPr>
          <p:cNvPr id="7" name="图片 6">
            <a:extLst>
              <a:ext uri="{FF2B5EF4-FFF2-40B4-BE49-F238E27FC236}">
                <a16:creationId xmlns:a16="http://schemas.microsoft.com/office/drawing/2014/main" id="{DFDA1E0C-7722-22F9-2A36-B4313425706E}"/>
              </a:ext>
            </a:extLst>
          </p:cNvPr>
          <p:cNvPicPr>
            <a:picLocks noChangeAspect="1"/>
          </p:cNvPicPr>
          <p:nvPr/>
        </p:nvPicPr>
        <p:blipFill>
          <a:blip r:embed="rId3"/>
          <a:stretch>
            <a:fillRect/>
          </a:stretch>
        </p:blipFill>
        <p:spPr>
          <a:xfrm>
            <a:off x="6638820" y="1809254"/>
            <a:ext cx="4888784" cy="2253181"/>
          </a:xfrm>
          <a:prstGeom prst="rect">
            <a:avLst/>
          </a:prstGeom>
        </p:spPr>
      </p:pic>
      <p:sp>
        <p:nvSpPr>
          <p:cNvPr id="8" name="箭头: 右 7">
            <a:extLst>
              <a:ext uri="{FF2B5EF4-FFF2-40B4-BE49-F238E27FC236}">
                <a16:creationId xmlns:a16="http://schemas.microsoft.com/office/drawing/2014/main" id="{C207D032-AEBB-DD7F-27E8-A74C5B8A6AB9}"/>
              </a:ext>
            </a:extLst>
          </p:cNvPr>
          <p:cNvSpPr/>
          <p:nvPr/>
        </p:nvSpPr>
        <p:spPr>
          <a:xfrm>
            <a:off x="5928189" y="2686697"/>
            <a:ext cx="308224" cy="4058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952C103D-F194-BE80-37AA-F188F681BDF9}"/>
              </a:ext>
            </a:extLst>
          </p:cNvPr>
          <p:cNvSpPr txBox="1"/>
          <p:nvPr/>
        </p:nvSpPr>
        <p:spPr>
          <a:xfrm>
            <a:off x="474162" y="4108540"/>
            <a:ext cx="6095144" cy="276999"/>
          </a:xfrm>
          <a:prstGeom prst="rect">
            <a:avLst/>
          </a:prstGeom>
          <a:noFill/>
        </p:spPr>
        <p:txBody>
          <a:bodyPr wrap="square">
            <a:spAutoFit/>
          </a:bodyPr>
          <a:lstStyle/>
          <a:p>
            <a:r>
              <a:rPr lang="en-US" altLang="zh-CN" sz="1200" dirty="0"/>
              <a:t>Network Requirements for Resource Disaggregation,</a:t>
            </a:r>
            <a:r>
              <a:rPr lang="zh-CN" altLang="en-US" sz="1200" dirty="0"/>
              <a:t> </a:t>
            </a:r>
            <a:r>
              <a:rPr lang="en-US" altLang="zh-CN" sz="1200" dirty="0"/>
              <a:t>OSDI’16</a:t>
            </a:r>
            <a:endParaRPr lang="zh-CN" altLang="en-US" sz="1200" dirty="0"/>
          </a:p>
        </p:txBody>
      </p:sp>
      <p:sp>
        <p:nvSpPr>
          <p:cNvPr id="11" name="文本框 10">
            <a:extLst>
              <a:ext uri="{FF2B5EF4-FFF2-40B4-BE49-F238E27FC236}">
                <a16:creationId xmlns:a16="http://schemas.microsoft.com/office/drawing/2014/main" id="{DA93254C-DBEF-4A6C-17F6-04A70E54EB85}"/>
              </a:ext>
            </a:extLst>
          </p:cNvPr>
          <p:cNvSpPr txBox="1"/>
          <p:nvPr/>
        </p:nvSpPr>
        <p:spPr>
          <a:xfrm>
            <a:off x="889570" y="4662889"/>
            <a:ext cx="9877747" cy="1754326"/>
          </a:xfrm>
          <a:prstGeom prst="rect">
            <a:avLst/>
          </a:prstGeom>
          <a:noFill/>
        </p:spPr>
        <p:txBody>
          <a:bodyPr wrap="square" rtlCol="0">
            <a:spAutoFit/>
          </a:bodyPr>
          <a:lstStyle/>
          <a:p>
            <a:r>
              <a:rPr lang="zh-CN" altLang="en-US" dirty="0"/>
              <a:t>有哪些异构设备？</a:t>
            </a:r>
            <a:endParaRPr lang="en-US" altLang="zh-CN" dirty="0"/>
          </a:p>
          <a:p>
            <a:pPr marL="285750" indent="-285750">
              <a:buFont typeface="Arial" panose="020B0604020202020204" pitchFamily="34" charset="0"/>
              <a:buChar char="•"/>
            </a:pPr>
            <a:r>
              <a:rPr lang="zh-CN" altLang="en-US" dirty="0"/>
              <a:t>异构计算设备：</a:t>
            </a:r>
            <a:r>
              <a:rPr lang="en-US" altLang="zh-CN" dirty="0"/>
              <a:t>CPU</a:t>
            </a:r>
            <a:r>
              <a:rPr lang="zh-CN" altLang="en-US" dirty="0"/>
              <a:t>、</a:t>
            </a:r>
            <a:r>
              <a:rPr lang="en-US" altLang="zh-CN" dirty="0"/>
              <a:t>GPU</a:t>
            </a:r>
            <a:r>
              <a:rPr lang="zh-CN" altLang="en-US" dirty="0"/>
              <a:t>、</a:t>
            </a:r>
            <a:r>
              <a:rPr lang="en-US" altLang="zh-CN" dirty="0"/>
              <a:t>NPU</a:t>
            </a:r>
            <a:r>
              <a:rPr lang="zh-CN" altLang="en-US" dirty="0"/>
              <a:t>（</a:t>
            </a:r>
            <a:r>
              <a:rPr lang="en-US" altLang="zh-CN" dirty="0"/>
              <a:t>AI</a:t>
            </a:r>
            <a:r>
              <a:rPr lang="zh-CN" altLang="en-US" dirty="0"/>
              <a:t>芯片）、</a:t>
            </a:r>
            <a:r>
              <a:rPr lang="en-US" altLang="zh-CN" dirty="0"/>
              <a:t>DPU</a:t>
            </a:r>
            <a:r>
              <a:rPr lang="zh-CN" altLang="en-US" dirty="0"/>
              <a:t>（数据处理器）、</a:t>
            </a:r>
            <a:r>
              <a:rPr lang="en-US" altLang="zh-CN" dirty="0"/>
              <a:t>FPGA……</a:t>
            </a:r>
          </a:p>
          <a:p>
            <a:pPr marL="285750" indent="-285750">
              <a:buFont typeface="Arial" panose="020B0604020202020204" pitchFamily="34" charset="0"/>
              <a:buChar char="•"/>
            </a:pPr>
            <a:r>
              <a:rPr lang="zh-CN" altLang="en-US" dirty="0"/>
              <a:t>异构存储设备：</a:t>
            </a:r>
            <a:r>
              <a:rPr lang="en-US" altLang="zh-CN" dirty="0"/>
              <a:t>HBM</a:t>
            </a:r>
            <a:r>
              <a:rPr lang="zh-CN" altLang="en-US" dirty="0"/>
              <a:t>、</a:t>
            </a:r>
            <a:r>
              <a:rPr lang="en-US" altLang="zh-CN" dirty="0"/>
              <a:t>DDR</a:t>
            </a:r>
            <a:r>
              <a:rPr lang="zh-CN" altLang="en-US" dirty="0"/>
              <a:t>、</a:t>
            </a:r>
            <a:r>
              <a:rPr lang="en-US" altLang="zh-CN" dirty="0"/>
              <a:t>NVM</a:t>
            </a:r>
            <a:r>
              <a:rPr lang="zh-CN" altLang="en-US" dirty="0"/>
              <a:t>、</a:t>
            </a:r>
            <a:r>
              <a:rPr lang="en-US" altLang="zh-CN" dirty="0"/>
              <a:t>Flash</a:t>
            </a:r>
            <a:r>
              <a:rPr lang="zh-CN" altLang="en-US" dirty="0"/>
              <a:t>、磁盘</a:t>
            </a:r>
            <a:r>
              <a:rPr lang="en-US" altLang="zh-CN" dirty="0"/>
              <a:t>……</a:t>
            </a:r>
          </a:p>
          <a:p>
            <a:pPr marL="285750" indent="-285750">
              <a:buFont typeface="Arial" panose="020B0604020202020204" pitchFamily="34" charset="0"/>
              <a:buChar char="•"/>
            </a:pPr>
            <a:endParaRPr lang="en-US" altLang="zh-CN" dirty="0"/>
          </a:p>
          <a:p>
            <a:r>
              <a:rPr lang="zh-CN" altLang="en-US" dirty="0"/>
              <a:t>当前数据中心的存储集群与计算集群已经实现了分离，一些先进的数据中心内，存储和计算集群之间使用</a:t>
            </a:r>
            <a:r>
              <a:rPr lang="en-US" altLang="zh-CN" dirty="0"/>
              <a:t>RDMA</a:t>
            </a:r>
            <a:r>
              <a:rPr lang="zh-CN" altLang="en-US" dirty="0"/>
              <a:t>进行高效通信。但其他设备的异构对等互联尚未实现。</a:t>
            </a:r>
          </a:p>
        </p:txBody>
      </p:sp>
    </p:spTree>
    <p:extLst>
      <p:ext uri="{BB962C8B-B14F-4D97-AF65-F5344CB8AC3E}">
        <p14:creationId xmlns:p14="http://schemas.microsoft.com/office/powerpoint/2010/main" val="1605189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1D9DB3-97A6-F56C-30D9-01729159DA53}"/>
              </a:ext>
            </a:extLst>
          </p:cNvPr>
          <p:cNvSpPr>
            <a:spLocks noGrp="1"/>
          </p:cNvSpPr>
          <p:nvPr>
            <p:ph type="title"/>
          </p:nvPr>
        </p:nvSpPr>
        <p:spPr>
          <a:xfrm>
            <a:off x="838200" y="140303"/>
            <a:ext cx="10515600" cy="1325563"/>
          </a:xfrm>
        </p:spPr>
        <p:txBody>
          <a:bodyPr>
            <a:normAutofit/>
          </a:bodyPr>
          <a:lstStyle/>
          <a:p>
            <a:r>
              <a:rPr lang="zh-CN" altLang="en-US" sz="4000" dirty="0"/>
              <a:t>从以</a:t>
            </a:r>
            <a:r>
              <a:rPr lang="en-US" altLang="zh-CN" sz="4000" dirty="0"/>
              <a:t>CPU</a:t>
            </a:r>
            <a:r>
              <a:rPr lang="zh-CN" altLang="en-US" sz="4000" dirty="0"/>
              <a:t>为中心的体系结构到异构对等互联</a:t>
            </a:r>
          </a:p>
        </p:txBody>
      </p:sp>
      <p:sp>
        <p:nvSpPr>
          <p:cNvPr id="4" name="矩形 3">
            <a:extLst>
              <a:ext uri="{FF2B5EF4-FFF2-40B4-BE49-F238E27FC236}">
                <a16:creationId xmlns:a16="http://schemas.microsoft.com/office/drawing/2014/main" id="{7B7ACED7-6795-47FF-35F2-331FE32234DA}"/>
              </a:ext>
            </a:extLst>
          </p:cNvPr>
          <p:cNvSpPr/>
          <p:nvPr/>
        </p:nvSpPr>
        <p:spPr>
          <a:xfrm>
            <a:off x="1325365" y="2858785"/>
            <a:ext cx="1263721" cy="488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GPU</a:t>
            </a:r>
            <a:endParaRPr lang="zh-CN" altLang="en-US" dirty="0"/>
          </a:p>
        </p:txBody>
      </p:sp>
      <p:sp>
        <p:nvSpPr>
          <p:cNvPr id="5" name="矩形 4">
            <a:extLst>
              <a:ext uri="{FF2B5EF4-FFF2-40B4-BE49-F238E27FC236}">
                <a16:creationId xmlns:a16="http://schemas.microsoft.com/office/drawing/2014/main" id="{D7D3E4CB-6C35-424E-7812-28C99679784C}"/>
              </a:ext>
            </a:extLst>
          </p:cNvPr>
          <p:cNvSpPr/>
          <p:nvPr/>
        </p:nvSpPr>
        <p:spPr>
          <a:xfrm>
            <a:off x="2234628" y="1908694"/>
            <a:ext cx="1263721" cy="488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CPU</a:t>
            </a:r>
            <a:endParaRPr lang="zh-CN" altLang="en-US" dirty="0"/>
          </a:p>
        </p:txBody>
      </p:sp>
      <p:sp>
        <p:nvSpPr>
          <p:cNvPr id="6" name="矩形 5">
            <a:extLst>
              <a:ext uri="{FF2B5EF4-FFF2-40B4-BE49-F238E27FC236}">
                <a16:creationId xmlns:a16="http://schemas.microsoft.com/office/drawing/2014/main" id="{7B538CF6-02A8-976D-19D3-C90FA8F8F09B}"/>
              </a:ext>
            </a:extLst>
          </p:cNvPr>
          <p:cNvSpPr/>
          <p:nvPr/>
        </p:nvSpPr>
        <p:spPr>
          <a:xfrm>
            <a:off x="2972655" y="2858785"/>
            <a:ext cx="1263721" cy="488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NIC</a:t>
            </a:r>
            <a:endParaRPr lang="zh-CN" altLang="en-US" dirty="0"/>
          </a:p>
        </p:txBody>
      </p:sp>
      <p:sp>
        <p:nvSpPr>
          <p:cNvPr id="7" name="矩形 6">
            <a:extLst>
              <a:ext uri="{FF2B5EF4-FFF2-40B4-BE49-F238E27FC236}">
                <a16:creationId xmlns:a16="http://schemas.microsoft.com/office/drawing/2014/main" id="{3712789E-9CFF-EEFC-183B-6DB190DAFDC5}"/>
              </a:ext>
            </a:extLst>
          </p:cNvPr>
          <p:cNvSpPr/>
          <p:nvPr/>
        </p:nvSpPr>
        <p:spPr>
          <a:xfrm>
            <a:off x="2234628" y="5734100"/>
            <a:ext cx="1263721" cy="488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CPU</a:t>
            </a:r>
            <a:endParaRPr lang="zh-CN" altLang="en-US" dirty="0"/>
          </a:p>
        </p:txBody>
      </p:sp>
      <p:sp>
        <p:nvSpPr>
          <p:cNvPr id="8" name="矩形 7">
            <a:extLst>
              <a:ext uri="{FF2B5EF4-FFF2-40B4-BE49-F238E27FC236}">
                <a16:creationId xmlns:a16="http://schemas.microsoft.com/office/drawing/2014/main" id="{3A2B8BF3-928C-4663-206B-4408CF872613}"/>
              </a:ext>
            </a:extLst>
          </p:cNvPr>
          <p:cNvSpPr/>
          <p:nvPr/>
        </p:nvSpPr>
        <p:spPr>
          <a:xfrm>
            <a:off x="1325364" y="4604269"/>
            <a:ext cx="1263721" cy="488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GPU</a:t>
            </a:r>
            <a:endParaRPr lang="zh-CN" altLang="en-US" dirty="0"/>
          </a:p>
        </p:txBody>
      </p:sp>
      <p:sp>
        <p:nvSpPr>
          <p:cNvPr id="9" name="矩形 8">
            <a:extLst>
              <a:ext uri="{FF2B5EF4-FFF2-40B4-BE49-F238E27FC236}">
                <a16:creationId xmlns:a16="http://schemas.microsoft.com/office/drawing/2014/main" id="{B0281FE1-FB1B-29C3-36D6-994F223DFBF2}"/>
              </a:ext>
            </a:extLst>
          </p:cNvPr>
          <p:cNvSpPr/>
          <p:nvPr/>
        </p:nvSpPr>
        <p:spPr>
          <a:xfrm>
            <a:off x="2972655" y="4604269"/>
            <a:ext cx="1263721" cy="488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NIC</a:t>
            </a:r>
            <a:endParaRPr lang="zh-CN" altLang="en-US" dirty="0"/>
          </a:p>
        </p:txBody>
      </p:sp>
      <p:sp>
        <p:nvSpPr>
          <p:cNvPr id="12" name="矩形 11">
            <a:extLst>
              <a:ext uri="{FF2B5EF4-FFF2-40B4-BE49-F238E27FC236}">
                <a16:creationId xmlns:a16="http://schemas.microsoft.com/office/drawing/2014/main" id="{5824129D-F2FC-6612-164C-8CBFA16B9521}"/>
              </a:ext>
            </a:extLst>
          </p:cNvPr>
          <p:cNvSpPr/>
          <p:nvPr/>
        </p:nvSpPr>
        <p:spPr>
          <a:xfrm>
            <a:off x="6892409" y="2138665"/>
            <a:ext cx="1263721" cy="488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GPU</a:t>
            </a:r>
            <a:endParaRPr lang="zh-CN" altLang="en-US" dirty="0"/>
          </a:p>
        </p:txBody>
      </p:sp>
      <p:sp>
        <p:nvSpPr>
          <p:cNvPr id="13" name="矩形 12">
            <a:extLst>
              <a:ext uri="{FF2B5EF4-FFF2-40B4-BE49-F238E27FC236}">
                <a16:creationId xmlns:a16="http://schemas.microsoft.com/office/drawing/2014/main" id="{3C79B205-1DC2-4166-A5BC-3E4577250F89}"/>
              </a:ext>
            </a:extLst>
          </p:cNvPr>
          <p:cNvSpPr/>
          <p:nvPr/>
        </p:nvSpPr>
        <p:spPr>
          <a:xfrm>
            <a:off x="8557596" y="2134725"/>
            <a:ext cx="1263721" cy="488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CPU</a:t>
            </a:r>
            <a:endParaRPr lang="zh-CN" altLang="en-US" dirty="0"/>
          </a:p>
        </p:txBody>
      </p:sp>
      <p:sp>
        <p:nvSpPr>
          <p:cNvPr id="15" name="矩形 14">
            <a:extLst>
              <a:ext uri="{FF2B5EF4-FFF2-40B4-BE49-F238E27FC236}">
                <a16:creationId xmlns:a16="http://schemas.microsoft.com/office/drawing/2014/main" id="{73415DA9-A325-BCCD-18FD-AB015E9B2837}"/>
              </a:ext>
            </a:extLst>
          </p:cNvPr>
          <p:cNvSpPr/>
          <p:nvPr/>
        </p:nvSpPr>
        <p:spPr>
          <a:xfrm>
            <a:off x="8557596" y="4763192"/>
            <a:ext cx="1263721" cy="488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CPU</a:t>
            </a:r>
            <a:endParaRPr lang="zh-CN" altLang="en-US" dirty="0"/>
          </a:p>
        </p:txBody>
      </p:sp>
      <p:sp>
        <p:nvSpPr>
          <p:cNvPr id="16" name="矩形 15">
            <a:extLst>
              <a:ext uri="{FF2B5EF4-FFF2-40B4-BE49-F238E27FC236}">
                <a16:creationId xmlns:a16="http://schemas.microsoft.com/office/drawing/2014/main" id="{67944BB5-1900-5AB8-5F58-65ED0A8966FB}"/>
              </a:ext>
            </a:extLst>
          </p:cNvPr>
          <p:cNvSpPr/>
          <p:nvPr/>
        </p:nvSpPr>
        <p:spPr>
          <a:xfrm>
            <a:off x="6896163" y="4763192"/>
            <a:ext cx="1263721" cy="488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GPU</a:t>
            </a:r>
            <a:endParaRPr lang="zh-CN" altLang="en-US" dirty="0"/>
          </a:p>
        </p:txBody>
      </p:sp>
      <p:sp>
        <p:nvSpPr>
          <p:cNvPr id="19" name="矩形 18">
            <a:extLst>
              <a:ext uri="{FF2B5EF4-FFF2-40B4-BE49-F238E27FC236}">
                <a16:creationId xmlns:a16="http://schemas.microsoft.com/office/drawing/2014/main" id="{8E73E71F-B373-C14E-3209-D2F51B5B2AA5}"/>
              </a:ext>
            </a:extLst>
          </p:cNvPr>
          <p:cNvSpPr/>
          <p:nvPr/>
        </p:nvSpPr>
        <p:spPr>
          <a:xfrm>
            <a:off x="7742961" y="3417594"/>
            <a:ext cx="1263721" cy="488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Switch</a:t>
            </a:r>
            <a:endParaRPr lang="zh-CN" altLang="en-US" dirty="0"/>
          </a:p>
        </p:txBody>
      </p:sp>
      <p:sp>
        <p:nvSpPr>
          <p:cNvPr id="20" name="矩形 19">
            <a:extLst>
              <a:ext uri="{FF2B5EF4-FFF2-40B4-BE49-F238E27FC236}">
                <a16:creationId xmlns:a16="http://schemas.microsoft.com/office/drawing/2014/main" id="{142EEA0C-FF9A-2150-8D49-30693E701529}"/>
              </a:ext>
            </a:extLst>
          </p:cNvPr>
          <p:cNvSpPr/>
          <p:nvPr/>
        </p:nvSpPr>
        <p:spPr>
          <a:xfrm>
            <a:off x="2968901" y="3689998"/>
            <a:ext cx="1263721" cy="488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Switch</a:t>
            </a:r>
            <a:endParaRPr lang="zh-CN" altLang="en-US" dirty="0"/>
          </a:p>
        </p:txBody>
      </p:sp>
      <p:sp>
        <p:nvSpPr>
          <p:cNvPr id="21" name="任意多边形: 形状 20">
            <a:extLst>
              <a:ext uri="{FF2B5EF4-FFF2-40B4-BE49-F238E27FC236}">
                <a16:creationId xmlns:a16="http://schemas.microsoft.com/office/drawing/2014/main" id="{12A39AAE-D786-1DB7-2926-984E248E5070}"/>
              </a:ext>
            </a:extLst>
          </p:cNvPr>
          <p:cNvSpPr/>
          <p:nvPr/>
        </p:nvSpPr>
        <p:spPr>
          <a:xfrm>
            <a:off x="7551506" y="2470935"/>
            <a:ext cx="801626" cy="2445249"/>
          </a:xfrm>
          <a:custGeom>
            <a:avLst/>
            <a:gdLst>
              <a:gd name="connsiteX0" fmla="*/ 0 w 801626"/>
              <a:gd name="connsiteY0" fmla="*/ 0 h 2445249"/>
              <a:gd name="connsiteX1" fmla="*/ 801384 w 801626"/>
              <a:gd name="connsiteY1" fmla="*/ 1145568 h 2445249"/>
              <a:gd name="connsiteX2" fmla="*/ 92467 w 801626"/>
              <a:gd name="connsiteY2" fmla="*/ 2445249 h 2445249"/>
              <a:gd name="connsiteX3" fmla="*/ 92467 w 801626"/>
              <a:gd name="connsiteY3" fmla="*/ 2445249 h 2445249"/>
            </a:gdLst>
            <a:ahLst/>
            <a:cxnLst>
              <a:cxn ang="0">
                <a:pos x="connsiteX0" y="connsiteY0"/>
              </a:cxn>
              <a:cxn ang="0">
                <a:pos x="connsiteX1" y="connsiteY1"/>
              </a:cxn>
              <a:cxn ang="0">
                <a:pos x="connsiteX2" y="connsiteY2"/>
              </a:cxn>
              <a:cxn ang="0">
                <a:pos x="connsiteX3" y="connsiteY3"/>
              </a:cxn>
            </a:cxnLst>
            <a:rect l="l" t="t" r="r" b="b"/>
            <a:pathLst>
              <a:path w="801626" h="2445249">
                <a:moveTo>
                  <a:pt x="0" y="0"/>
                </a:moveTo>
                <a:cubicBezTo>
                  <a:pt x="392986" y="369013"/>
                  <a:pt x="785973" y="738027"/>
                  <a:pt x="801384" y="1145568"/>
                </a:cubicBezTo>
                <a:cubicBezTo>
                  <a:pt x="816795" y="1553109"/>
                  <a:pt x="92467" y="2445249"/>
                  <a:pt x="92467" y="2445249"/>
                </a:cubicBezTo>
                <a:lnTo>
                  <a:pt x="92467" y="2445249"/>
                </a:lnTo>
              </a:path>
            </a:pathLst>
          </a:cu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a:solidFill>
                <a:srgbClr val="C00000"/>
              </a:solidFill>
            </a:endParaRPr>
          </a:p>
        </p:txBody>
      </p:sp>
      <p:cxnSp>
        <p:nvCxnSpPr>
          <p:cNvPr id="23" name="直接连接符 22">
            <a:extLst>
              <a:ext uri="{FF2B5EF4-FFF2-40B4-BE49-F238E27FC236}">
                <a16:creationId xmlns:a16="http://schemas.microsoft.com/office/drawing/2014/main" id="{DE2C48F5-C4F5-839B-9A6C-BAE8F64C04A6}"/>
              </a:ext>
            </a:extLst>
          </p:cNvPr>
          <p:cNvCxnSpPr>
            <a:stCxn id="19" idx="0"/>
            <a:endCxn id="13" idx="2"/>
          </p:cNvCxnSpPr>
          <p:nvPr/>
        </p:nvCxnSpPr>
        <p:spPr>
          <a:xfrm flipV="1">
            <a:off x="8374822" y="2622747"/>
            <a:ext cx="814635" cy="794847"/>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553DDF22-0988-D1A2-008E-D002986785FD}"/>
              </a:ext>
            </a:extLst>
          </p:cNvPr>
          <p:cNvCxnSpPr>
            <a:cxnSpLocks/>
            <a:stCxn id="19" idx="2"/>
            <a:endCxn id="15" idx="0"/>
          </p:cNvCxnSpPr>
          <p:nvPr/>
        </p:nvCxnSpPr>
        <p:spPr>
          <a:xfrm>
            <a:off x="8374822" y="3905616"/>
            <a:ext cx="814635" cy="857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8F5DD5EF-4DD0-FBF6-0DDD-D232846FB383}"/>
              </a:ext>
            </a:extLst>
          </p:cNvPr>
          <p:cNvCxnSpPr>
            <a:cxnSpLocks/>
            <a:stCxn id="19" idx="2"/>
            <a:endCxn id="16" idx="0"/>
          </p:cNvCxnSpPr>
          <p:nvPr/>
        </p:nvCxnSpPr>
        <p:spPr>
          <a:xfrm flipH="1">
            <a:off x="7528024" y="3905616"/>
            <a:ext cx="846798" cy="857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82D968FF-0EBE-3784-23A1-9C9F8CB5D865}"/>
              </a:ext>
            </a:extLst>
          </p:cNvPr>
          <p:cNvCxnSpPr>
            <a:cxnSpLocks/>
            <a:endCxn id="12" idx="2"/>
          </p:cNvCxnSpPr>
          <p:nvPr/>
        </p:nvCxnSpPr>
        <p:spPr>
          <a:xfrm flipH="1" flipV="1">
            <a:off x="7524270" y="2626687"/>
            <a:ext cx="818388" cy="78024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DE30C32A-7980-752A-9642-9505E71A39FC}"/>
              </a:ext>
            </a:extLst>
          </p:cNvPr>
          <p:cNvCxnSpPr>
            <a:cxnSpLocks/>
            <a:stCxn id="9" idx="0"/>
            <a:endCxn id="20" idx="2"/>
          </p:cNvCxnSpPr>
          <p:nvPr/>
        </p:nvCxnSpPr>
        <p:spPr>
          <a:xfrm flipH="1" flipV="1">
            <a:off x="3600762" y="4178020"/>
            <a:ext cx="3754" cy="426249"/>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A6FEE0DE-7967-F015-3B46-5B0998F0D87D}"/>
              </a:ext>
            </a:extLst>
          </p:cNvPr>
          <p:cNvCxnSpPr>
            <a:cxnSpLocks/>
            <a:stCxn id="20" idx="0"/>
            <a:endCxn id="6" idx="2"/>
          </p:cNvCxnSpPr>
          <p:nvPr/>
        </p:nvCxnSpPr>
        <p:spPr>
          <a:xfrm flipV="1">
            <a:off x="3600762" y="3346807"/>
            <a:ext cx="3754" cy="343191"/>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68F2F08A-366E-0C71-AAC7-3220BA231742}"/>
              </a:ext>
            </a:extLst>
          </p:cNvPr>
          <p:cNvCxnSpPr>
            <a:cxnSpLocks/>
            <a:stCxn id="6" idx="0"/>
            <a:endCxn id="5" idx="2"/>
          </p:cNvCxnSpPr>
          <p:nvPr/>
        </p:nvCxnSpPr>
        <p:spPr>
          <a:xfrm flipH="1" flipV="1">
            <a:off x="2866489" y="2396716"/>
            <a:ext cx="738027" cy="462069"/>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ED8C6399-64EC-7F66-65DF-C30B6D3E2249}"/>
              </a:ext>
            </a:extLst>
          </p:cNvPr>
          <p:cNvCxnSpPr>
            <a:cxnSpLocks/>
            <a:stCxn id="4" idx="0"/>
            <a:endCxn id="5" idx="2"/>
          </p:cNvCxnSpPr>
          <p:nvPr/>
        </p:nvCxnSpPr>
        <p:spPr>
          <a:xfrm flipV="1">
            <a:off x="1957226" y="2396716"/>
            <a:ext cx="909263" cy="462069"/>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E18584CC-5AA5-AB32-9496-909B456EE2E6}"/>
              </a:ext>
            </a:extLst>
          </p:cNvPr>
          <p:cNvCxnSpPr>
            <a:cxnSpLocks/>
            <a:stCxn id="8" idx="2"/>
            <a:endCxn id="7" idx="0"/>
          </p:cNvCxnSpPr>
          <p:nvPr/>
        </p:nvCxnSpPr>
        <p:spPr>
          <a:xfrm>
            <a:off x="1957225" y="5092291"/>
            <a:ext cx="909264" cy="641809"/>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06748431-475C-1656-899D-4D66313C5CE5}"/>
              </a:ext>
            </a:extLst>
          </p:cNvPr>
          <p:cNvCxnSpPr>
            <a:cxnSpLocks/>
            <a:stCxn id="9" idx="2"/>
            <a:endCxn id="7" idx="0"/>
          </p:cNvCxnSpPr>
          <p:nvPr/>
        </p:nvCxnSpPr>
        <p:spPr>
          <a:xfrm flipH="1">
            <a:off x="2866489" y="5092291"/>
            <a:ext cx="738027" cy="641809"/>
          </a:xfrm>
          <a:prstGeom prst="line">
            <a:avLst/>
          </a:prstGeom>
        </p:spPr>
        <p:style>
          <a:lnRef idx="1">
            <a:schemeClr val="accent1"/>
          </a:lnRef>
          <a:fillRef idx="0">
            <a:schemeClr val="accent1"/>
          </a:fillRef>
          <a:effectRef idx="0">
            <a:schemeClr val="accent1"/>
          </a:effectRef>
          <a:fontRef idx="minor">
            <a:schemeClr val="tx1"/>
          </a:fontRef>
        </p:style>
      </p:cxnSp>
      <p:sp>
        <p:nvSpPr>
          <p:cNvPr id="51" name="任意多边形: 形状 50">
            <a:extLst>
              <a:ext uri="{FF2B5EF4-FFF2-40B4-BE49-F238E27FC236}">
                <a16:creationId xmlns:a16="http://schemas.microsoft.com/office/drawing/2014/main" id="{43FC828E-2AE2-7ABB-4C74-589B1441C3B3}"/>
              </a:ext>
            </a:extLst>
          </p:cNvPr>
          <p:cNvSpPr/>
          <p:nvPr/>
        </p:nvSpPr>
        <p:spPr>
          <a:xfrm>
            <a:off x="1941816" y="2306471"/>
            <a:ext cx="1872787" cy="3505046"/>
          </a:xfrm>
          <a:custGeom>
            <a:avLst/>
            <a:gdLst>
              <a:gd name="connsiteX0" fmla="*/ 77056 w 1872787"/>
              <a:gd name="connsiteY0" fmla="*/ 616527 h 3505046"/>
              <a:gd name="connsiteX1" fmla="*/ 878440 w 1872787"/>
              <a:gd name="connsiteY1" fmla="*/ 78 h 3505046"/>
              <a:gd name="connsiteX2" fmla="*/ 1690099 w 1872787"/>
              <a:gd name="connsiteY2" fmla="*/ 590842 h 3505046"/>
              <a:gd name="connsiteX3" fmla="*/ 1813389 w 1872787"/>
              <a:gd name="connsiteY3" fmla="*/ 2548069 h 3505046"/>
              <a:gd name="connsiteX4" fmla="*/ 924674 w 1872787"/>
              <a:gd name="connsiteY4" fmla="*/ 3503566 h 3505046"/>
              <a:gd name="connsiteX5" fmla="*/ 0 w 1872787"/>
              <a:gd name="connsiteY5" fmla="*/ 2722730 h 350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2787" h="3505046">
                <a:moveTo>
                  <a:pt x="77056" y="616527"/>
                </a:moveTo>
                <a:cubicBezTo>
                  <a:pt x="343328" y="310443"/>
                  <a:pt x="609600" y="4359"/>
                  <a:pt x="878440" y="78"/>
                </a:cubicBezTo>
                <a:cubicBezTo>
                  <a:pt x="1147280" y="-4203"/>
                  <a:pt x="1534274" y="166177"/>
                  <a:pt x="1690099" y="590842"/>
                </a:cubicBezTo>
                <a:cubicBezTo>
                  <a:pt x="1845924" y="1015507"/>
                  <a:pt x="1940960" y="2062615"/>
                  <a:pt x="1813389" y="2548069"/>
                </a:cubicBezTo>
                <a:cubicBezTo>
                  <a:pt x="1685818" y="3033523"/>
                  <a:pt x="1226905" y="3474456"/>
                  <a:pt x="924674" y="3503566"/>
                </a:cubicBezTo>
                <a:cubicBezTo>
                  <a:pt x="622443" y="3532676"/>
                  <a:pt x="311221" y="3127703"/>
                  <a:pt x="0" y="2722730"/>
                </a:cubicBezTo>
              </a:path>
            </a:pathLst>
          </a:cu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a:solidFill>
                <a:srgbClr val="C00000"/>
              </a:solidFill>
            </a:endParaRPr>
          </a:p>
        </p:txBody>
      </p:sp>
      <p:sp>
        <p:nvSpPr>
          <p:cNvPr id="52" name="文本框 51">
            <a:extLst>
              <a:ext uri="{FF2B5EF4-FFF2-40B4-BE49-F238E27FC236}">
                <a16:creationId xmlns:a16="http://schemas.microsoft.com/office/drawing/2014/main" id="{869D4191-CC5D-B2E8-1F65-AAB89006AEC6}"/>
              </a:ext>
            </a:extLst>
          </p:cNvPr>
          <p:cNvSpPr txBox="1"/>
          <p:nvPr/>
        </p:nvSpPr>
        <p:spPr>
          <a:xfrm>
            <a:off x="838200" y="1407767"/>
            <a:ext cx="4909334" cy="369332"/>
          </a:xfrm>
          <a:prstGeom prst="rect">
            <a:avLst/>
          </a:prstGeom>
          <a:noFill/>
        </p:spPr>
        <p:txBody>
          <a:bodyPr wrap="square" rtlCol="0">
            <a:spAutoFit/>
          </a:bodyPr>
          <a:lstStyle/>
          <a:p>
            <a:r>
              <a:rPr lang="zh-CN" altLang="en-US" b="1" dirty="0">
                <a:solidFill>
                  <a:srgbClr val="C00000"/>
                </a:solidFill>
              </a:rPr>
              <a:t>传统以</a:t>
            </a:r>
            <a:r>
              <a:rPr lang="en-US" altLang="zh-CN" b="1" dirty="0">
                <a:solidFill>
                  <a:srgbClr val="C00000"/>
                </a:solidFill>
              </a:rPr>
              <a:t>CPU</a:t>
            </a:r>
            <a:r>
              <a:rPr lang="zh-CN" altLang="en-US" b="1" dirty="0">
                <a:solidFill>
                  <a:srgbClr val="C00000"/>
                </a:solidFill>
              </a:rPr>
              <a:t>为中心的体系结构：需要</a:t>
            </a:r>
            <a:r>
              <a:rPr lang="en-US" altLang="zh-CN" b="1" dirty="0">
                <a:solidFill>
                  <a:srgbClr val="C00000"/>
                </a:solidFill>
              </a:rPr>
              <a:t>CPU</a:t>
            </a:r>
            <a:r>
              <a:rPr lang="zh-CN" altLang="en-US" b="1" dirty="0">
                <a:solidFill>
                  <a:srgbClr val="C00000"/>
                </a:solidFill>
              </a:rPr>
              <a:t>转发</a:t>
            </a:r>
          </a:p>
        </p:txBody>
      </p:sp>
      <p:sp>
        <p:nvSpPr>
          <p:cNvPr id="53" name="文本框 52">
            <a:extLst>
              <a:ext uri="{FF2B5EF4-FFF2-40B4-BE49-F238E27FC236}">
                <a16:creationId xmlns:a16="http://schemas.microsoft.com/office/drawing/2014/main" id="{59EE579A-E081-2F22-7AB2-CACEB92E667B}"/>
              </a:ext>
            </a:extLst>
          </p:cNvPr>
          <p:cNvSpPr txBox="1"/>
          <p:nvPr/>
        </p:nvSpPr>
        <p:spPr>
          <a:xfrm>
            <a:off x="6734789" y="1399832"/>
            <a:ext cx="4909334" cy="369332"/>
          </a:xfrm>
          <a:prstGeom prst="rect">
            <a:avLst/>
          </a:prstGeom>
          <a:noFill/>
        </p:spPr>
        <p:txBody>
          <a:bodyPr wrap="square" rtlCol="0">
            <a:spAutoFit/>
          </a:bodyPr>
          <a:lstStyle/>
          <a:p>
            <a:r>
              <a:rPr lang="zh-CN" altLang="en-US" b="1" dirty="0">
                <a:solidFill>
                  <a:srgbClr val="C00000"/>
                </a:solidFill>
              </a:rPr>
              <a:t>异构对等互联：无需转发，设备直通</a:t>
            </a:r>
          </a:p>
        </p:txBody>
      </p:sp>
      <p:sp>
        <p:nvSpPr>
          <p:cNvPr id="54" name="箭头: 右 53">
            <a:extLst>
              <a:ext uri="{FF2B5EF4-FFF2-40B4-BE49-F238E27FC236}">
                <a16:creationId xmlns:a16="http://schemas.microsoft.com/office/drawing/2014/main" id="{178495FC-A749-2A9B-D2C3-3B9CC362D143}"/>
              </a:ext>
            </a:extLst>
          </p:cNvPr>
          <p:cNvSpPr/>
          <p:nvPr/>
        </p:nvSpPr>
        <p:spPr>
          <a:xfrm>
            <a:off x="5538359" y="3406934"/>
            <a:ext cx="430926" cy="64726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86993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2EC990-F430-821B-C492-3D04EF1D3AE8}"/>
              </a:ext>
            </a:extLst>
          </p:cNvPr>
          <p:cNvSpPr>
            <a:spLocks noGrp="1"/>
          </p:cNvSpPr>
          <p:nvPr>
            <p:ph type="title"/>
          </p:nvPr>
        </p:nvSpPr>
        <p:spPr/>
        <p:txBody>
          <a:bodyPr/>
          <a:lstStyle/>
          <a:p>
            <a:r>
              <a:rPr lang="zh-CN" altLang="en-US" dirty="0"/>
              <a:t>分离式内存（</a:t>
            </a:r>
            <a:r>
              <a:rPr lang="en-US" altLang="zh-CN" dirty="0"/>
              <a:t>Disaggregated Memory</a:t>
            </a:r>
            <a:r>
              <a:rPr lang="zh-CN" altLang="en-US" dirty="0"/>
              <a:t>）</a:t>
            </a:r>
          </a:p>
        </p:txBody>
      </p:sp>
      <p:sp>
        <p:nvSpPr>
          <p:cNvPr id="3" name="内容占位符 2">
            <a:extLst>
              <a:ext uri="{FF2B5EF4-FFF2-40B4-BE49-F238E27FC236}">
                <a16:creationId xmlns:a16="http://schemas.microsoft.com/office/drawing/2014/main" id="{BD044FEB-7931-0B6C-34A2-C0FBCFCE3863}"/>
              </a:ext>
            </a:extLst>
          </p:cNvPr>
          <p:cNvSpPr>
            <a:spLocks noGrp="1"/>
          </p:cNvSpPr>
          <p:nvPr>
            <p:ph idx="1"/>
          </p:nvPr>
        </p:nvSpPr>
        <p:spPr/>
        <p:txBody>
          <a:bodyPr>
            <a:normAutofit/>
          </a:bodyPr>
          <a:lstStyle/>
          <a:p>
            <a:r>
              <a:rPr lang="zh-CN" altLang="en-US" sz="2400" dirty="0"/>
              <a:t>谷歌的统计表明，数据中心内存的成本占到服务器总成本的</a:t>
            </a:r>
            <a:r>
              <a:rPr lang="en-US" altLang="zh-CN" sz="2400" dirty="0"/>
              <a:t>40%</a:t>
            </a:r>
            <a:r>
              <a:rPr lang="zh-CN" altLang="en-US" sz="2400" dirty="0"/>
              <a:t>，未来内存成本可能成为</a:t>
            </a:r>
            <a:r>
              <a:rPr lang="en-US" altLang="zh-CN" sz="2400" dirty="0"/>
              <a:t>CPU</a:t>
            </a:r>
            <a:r>
              <a:rPr lang="zh-CN" altLang="en-US" sz="2400" dirty="0"/>
              <a:t>成本的</a:t>
            </a:r>
            <a:r>
              <a:rPr lang="en-US" altLang="zh-CN" sz="2400" dirty="0"/>
              <a:t>5</a:t>
            </a:r>
            <a:r>
              <a:rPr lang="zh-CN" altLang="en-US" sz="2400" dirty="0"/>
              <a:t>倍。</a:t>
            </a:r>
            <a:endParaRPr lang="en-US" altLang="zh-CN" sz="2400" dirty="0"/>
          </a:p>
          <a:p>
            <a:r>
              <a:rPr lang="zh-CN" altLang="en-US" sz="2400" dirty="0"/>
              <a:t>内存池化（分离式内存）、多种存储介质融合是降低硬件成本的趋势。</a:t>
            </a:r>
          </a:p>
          <a:p>
            <a:pPr marL="0" indent="0">
              <a:buNone/>
            </a:pPr>
            <a:endParaRPr lang="zh-CN" altLang="en-US" sz="2400" dirty="0"/>
          </a:p>
        </p:txBody>
      </p:sp>
      <p:pic>
        <p:nvPicPr>
          <p:cNvPr id="7" name="图片 6">
            <a:extLst>
              <a:ext uri="{FF2B5EF4-FFF2-40B4-BE49-F238E27FC236}">
                <a16:creationId xmlns:a16="http://schemas.microsoft.com/office/drawing/2014/main" id="{930DFFCC-1E1E-4866-04BB-4B42FF69AA11}"/>
              </a:ext>
            </a:extLst>
          </p:cNvPr>
          <p:cNvPicPr>
            <a:picLocks noChangeAspect="1"/>
          </p:cNvPicPr>
          <p:nvPr/>
        </p:nvPicPr>
        <p:blipFill>
          <a:blip r:embed="rId2"/>
          <a:stretch>
            <a:fillRect/>
          </a:stretch>
        </p:blipFill>
        <p:spPr>
          <a:xfrm>
            <a:off x="1614006" y="3213242"/>
            <a:ext cx="3952875" cy="2924175"/>
          </a:xfrm>
          <a:prstGeom prst="rect">
            <a:avLst/>
          </a:prstGeom>
        </p:spPr>
      </p:pic>
      <p:pic>
        <p:nvPicPr>
          <p:cNvPr id="11" name="图片 10">
            <a:extLst>
              <a:ext uri="{FF2B5EF4-FFF2-40B4-BE49-F238E27FC236}">
                <a16:creationId xmlns:a16="http://schemas.microsoft.com/office/drawing/2014/main" id="{9F4DCE54-E9F2-392E-B546-406FA739FD58}"/>
              </a:ext>
            </a:extLst>
          </p:cNvPr>
          <p:cNvPicPr>
            <a:picLocks noChangeAspect="1"/>
          </p:cNvPicPr>
          <p:nvPr/>
        </p:nvPicPr>
        <p:blipFill>
          <a:blip r:embed="rId3"/>
          <a:stretch>
            <a:fillRect/>
          </a:stretch>
        </p:blipFill>
        <p:spPr>
          <a:xfrm>
            <a:off x="6187236" y="3587345"/>
            <a:ext cx="4086921" cy="2360108"/>
          </a:xfrm>
          <a:prstGeom prst="rect">
            <a:avLst/>
          </a:prstGeom>
        </p:spPr>
      </p:pic>
      <p:sp>
        <p:nvSpPr>
          <p:cNvPr id="12" name="文本框 11">
            <a:extLst>
              <a:ext uri="{FF2B5EF4-FFF2-40B4-BE49-F238E27FC236}">
                <a16:creationId xmlns:a16="http://schemas.microsoft.com/office/drawing/2014/main" id="{F720D17B-F026-0020-4EDB-EF452AA6B6D7}"/>
              </a:ext>
            </a:extLst>
          </p:cNvPr>
          <p:cNvSpPr txBox="1"/>
          <p:nvPr/>
        </p:nvSpPr>
        <p:spPr>
          <a:xfrm>
            <a:off x="2892176" y="6168346"/>
            <a:ext cx="2095928" cy="369332"/>
          </a:xfrm>
          <a:prstGeom prst="rect">
            <a:avLst/>
          </a:prstGeom>
          <a:noFill/>
        </p:spPr>
        <p:txBody>
          <a:bodyPr wrap="square" rtlCol="0">
            <a:spAutoFit/>
          </a:bodyPr>
          <a:lstStyle/>
          <a:p>
            <a:r>
              <a:rPr lang="zh-CN" altLang="en-US" dirty="0"/>
              <a:t>分离式内存</a:t>
            </a:r>
          </a:p>
        </p:txBody>
      </p:sp>
      <p:sp>
        <p:nvSpPr>
          <p:cNvPr id="13" name="文本框 12">
            <a:extLst>
              <a:ext uri="{FF2B5EF4-FFF2-40B4-BE49-F238E27FC236}">
                <a16:creationId xmlns:a16="http://schemas.microsoft.com/office/drawing/2014/main" id="{4FB59A14-5D4C-4656-8AFD-8109358C8A0B}"/>
              </a:ext>
            </a:extLst>
          </p:cNvPr>
          <p:cNvSpPr txBox="1"/>
          <p:nvPr/>
        </p:nvSpPr>
        <p:spPr>
          <a:xfrm>
            <a:off x="7611439" y="6168346"/>
            <a:ext cx="2095928" cy="369332"/>
          </a:xfrm>
          <a:prstGeom prst="rect">
            <a:avLst/>
          </a:prstGeom>
          <a:noFill/>
        </p:spPr>
        <p:txBody>
          <a:bodyPr wrap="square" rtlCol="0">
            <a:spAutoFit/>
          </a:bodyPr>
          <a:lstStyle/>
          <a:p>
            <a:r>
              <a:rPr lang="zh-CN" altLang="en-US" dirty="0"/>
              <a:t>远端内存</a:t>
            </a:r>
          </a:p>
        </p:txBody>
      </p:sp>
    </p:spTree>
    <p:extLst>
      <p:ext uri="{BB962C8B-B14F-4D97-AF65-F5344CB8AC3E}">
        <p14:creationId xmlns:p14="http://schemas.microsoft.com/office/powerpoint/2010/main" val="2692912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B9D4C7-75BE-71CA-8151-9B225194097B}"/>
              </a:ext>
            </a:extLst>
          </p:cNvPr>
          <p:cNvSpPr>
            <a:spLocks noGrp="1"/>
          </p:cNvSpPr>
          <p:nvPr>
            <p:ph type="title"/>
          </p:nvPr>
        </p:nvSpPr>
        <p:spPr/>
        <p:txBody>
          <a:bodyPr/>
          <a:lstStyle/>
          <a:p>
            <a:r>
              <a:rPr lang="zh-CN" altLang="en-US" dirty="0"/>
              <a:t>目录</a:t>
            </a:r>
          </a:p>
        </p:txBody>
      </p:sp>
      <p:sp>
        <p:nvSpPr>
          <p:cNvPr id="3" name="内容占位符 2">
            <a:extLst>
              <a:ext uri="{FF2B5EF4-FFF2-40B4-BE49-F238E27FC236}">
                <a16:creationId xmlns:a16="http://schemas.microsoft.com/office/drawing/2014/main" id="{384BC336-E2AD-A55C-98E0-997899CA13E8}"/>
              </a:ext>
            </a:extLst>
          </p:cNvPr>
          <p:cNvSpPr>
            <a:spLocks noGrp="1"/>
          </p:cNvSpPr>
          <p:nvPr>
            <p:ph idx="1"/>
          </p:nvPr>
        </p:nvSpPr>
        <p:spPr/>
        <p:txBody>
          <a:bodyPr/>
          <a:lstStyle/>
          <a:p>
            <a:r>
              <a:rPr lang="zh-CN" altLang="en-US" b="1" dirty="0"/>
              <a:t>数据中心网络</a:t>
            </a:r>
            <a:endParaRPr lang="en-US" altLang="zh-CN" b="1" dirty="0"/>
          </a:p>
          <a:p>
            <a:pPr lvl="1"/>
            <a:r>
              <a:rPr lang="zh-CN" altLang="en-US" b="1" dirty="0"/>
              <a:t>从</a:t>
            </a:r>
            <a:r>
              <a:rPr lang="en-US" altLang="zh-CN" b="1" dirty="0"/>
              <a:t>Web</a:t>
            </a:r>
            <a:r>
              <a:rPr lang="zh-CN" altLang="en-US" b="1" dirty="0"/>
              <a:t>服务到大规模异构并行计算</a:t>
            </a:r>
            <a:endParaRPr lang="en-US" altLang="zh-CN" b="1" dirty="0"/>
          </a:p>
          <a:p>
            <a:pPr lvl="1"/>
            <a:r>
              <a:rPr lang="zh-CN" altLang="en-US" dirty="0"/>
              <a:t>编程抽象：从字节流到内存语义</a:t>
            </a:r>
            <a:endParaRPr lang="en-US" altLang="zh-CN" dirty="0"/>
          </a:p>
          <a:p>
            <a:pPr lvl="1"/>
            <a:r>
              <a:rPr lang="zh-CN" altLang="en-US" dirty="0"/>
              <a:t>把数据中心作为一台计算机</a:t>
            </a:r>
            <a:endParaRPr lang="en-US" altLang="zh-CN" dirty="0"/>
          </a:p>
          <a:p>
            <a:r>
              <a:rPr lang="zh-CN" altLang="en-US" dirty="0"/>
              <a:t>广域网</a:t>
            </a:r>
            <a:endParaRPr lang="en-US" altLang="zh-CN" dirty="0"/>
          </a:p>
          <a:p>
            <a:pPr lvl="1"/>
            <a:r>
              <a:rPr lang="zh-CN" altLang="en-US" dirty="0"/>
              <a:t>从“尽力而为”到“准确定性”</a:t>
            </a:r>
            <a:endParaRPr lang="en-US" altLang="zh-CN" dirty="0"/>
          </a:p>
          <a:p>
            <a:pPr lvl="1"/>
            <a:r>
              <a:rPr lang="zh-CN" altLang="en-US" dirty="0"/>
              <a:t>东数西算与全国一体化大数据中心</a:t>
            </a:r>
            <a:endParaRPr lang="en-US" altLang="zh-CN" dirty="0"/>
          </a:p>
          <a:p>
            <a:r>
              <a:rPr lang="zh-CN" altLang="en-US" dirty="0"/>
              <a:t>无线网络</a:t>
            </a:r>
            <a:endParaRPr lang="en-US" altLang="zh-CN" dirty="0"/>
          </a:p>
          <a:p>
            <a:pPr lvl="1"/>
            <a:r>
              <a:rPr lang="zh-CN" altLang="en-US" dirty="0"/>
              <a:t>“</a:t>
            </a:r>
            <a:r>
              <a:rPr lang="en-US" altLang="zh-CN" dirty="0"/>
              <a:t>1+8+N</a:t>
            </a:r>
            <a:r>
              <a:rPr lang="zh-CN" altLang="en-US" dirty="0"/>
              <a:t>”与“</a:t>
            </a:r>
            <a:r>
              <a:rPr lang="en-US" altLang="zh-CN" dirty="0"/>
              <a:t>5G to B</a:t>
            </a:r>
            <a:r>
              <a:rPr lang="zh-CN" altLang="en-US" dirty="0"/>
              <a:t>”</a:t>
            </a:r>
            <a:endParaRPr lang="en-US" altLang="zh-CN" dirty="0"/>
          </a:p>
          <a:p>
            <a:pPr lvl="1"/>
            <a:r>
              <a:rPr lang="zh-CN" altLang="en-US" dirty="0"/>
              <a:t>应用和数据无缝流转的“分布式超级终端”</a:t>
            </a:r>
          </a:p>
        </p:txBody>
      </p:sp>
    </p:spTree>
    <p:extLst>
      <p:ext uri="{BB962C8B-B14F-4D97-AF65-F5344CB8AC3E}">
        <p14:creationId xmlns:p14="http://schemas.microsoft.com/office/powerpoint/2010/main" val="1256758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C51C43-0C67-5EF9-C514-59B393F02E3A}"/>
              </a:ext>
            </a:extLst>
          </p:cNvPr>
          <p:cNvSpPr>
            <a:spLocks noGrp="1"/>
          </p:cNvSpPr>
          <p:nvPr>
            <p:ph type="title"/>
          </p:nvPr>
        </p:nvSpPr>
        <p:spPr/>
        <p:txBody>
          <a:bodyPr/>
          <a:lstStyle/>
          <a:p>
            <a:r>
              <a:rPr lang="zh-CN" altLang="en-US" dirty="0"/>
              <a:t>分级内存（</a:t>
            </a:r>
            <a:r>
              <a:rPr lang="en-US" altLang="zh-CN" dirty="0"/>
              <a:t>Tiered Memory</a:t>
            </a:r>
            <a:r>
              <a:rPr lang="zh-CN" altLang="en-US" dirty="0"/>
              <a:t>）</a:t>
            </a:r>
          </a:p>
        </p:txBody>
      </p:sp>
      <p:pic>
        <p:nvPicPr>
          <p:cNvPr id="5" name="图片 4">
            <a:extLst>
              <a:ext uri="{FF2B5EF4-FFF2-40B4-BE49-F238E27FC236}">
                <a16:creationId xmlns:a16="http://schemas.microsoft.com/office/drawing/2014/main" id="{1F55AD09-ABA4-372B-AF73-89846B1EC0AA}"/>
              </a:ext>
            </a:extLst>
          </p:cNvPr>
          <p:cNvPicPr>
            <a:picLocks noChangeAspect="1"/>
          </p:cNvPicPr>
          <p:nvPr/>
        </p:nvPicPr>
        <p:blipFill>
          <a:blip r:embed="rId2"/>
          <a:stretch>
            <a:fillRect/>
          </a:stretch>
        </p:blipFill>
        <p:spPr>
          <a:xfrm>
            <a:off x="781692" y="1506426"/>
            <a:ext cx="5861407" cy="2920435"/>
          </a:xfrm>
          <a:prstGeom prst="rect">
            <a:avLst/>
          </a:prstGeom>
        </p:spPr>
      </p:pic>
      <p:sp>
        <p:nvSpPr>
          <p:cNvPr id="6" name="文本框 5">
            <a:extLst>
              <a:ext uri="{FF2B5EF4-FFF2-40B4-BE49-F238E27FC236}">
                <a16:creationId xmlns:a16="http://schemas.microsoft.com/office/drawing/2014/main" id="{5A67007F-CCE0-FDF6-2491-A7B1F1A18091}"/>
              </a:ext>
            </a:extLst>
          </p:cNvPr>
          <p:cNvSpPr txBox="1"/>
          <p:nvPr/>
        </p:nvSpPr>
        <p:spPr>
          <a:xfrm>
            <a:off x="838200" y="6354375"/>
            <a:ext cx="5147353" cy="276999"/>
          </a:xfrm>
          <a:prstGeom prst="rect">
            <a:avLst/>
          </a:prstGeom>
          <a:noFill/>
        </p:spPr>
        <p:txBody>
          <a:bodyPr wrap="square" rtlCol="0">
            <a:spAutoFit/>
          </a:bodyPr>
          <a:lstStyle/>
          <a:p>
            <a:r>
              <a:rPr lang="en-US" altLang="zh-CN" sz="1200" dirty="0"/>
              <a:t>TPP: Transparent Page Placement for CXL-Enabled Tiered Memory</a:t>
            </a:r>
            <a:endParaRPr lang="zh-CN" altLang="en-US" sz="1200" dirty="0"/>
          </a:p>
        </p:txBody>
      </p:sp>
      <p:pic>
        <p:nvPicPr>
          <p:cNvPr id="8" name="图片 7">
            <a:extLst>
              <a:ext uri="{FF2B5EF4-FFF2-40B4-BE49-F238E27FC236}">
                <a16:creationId xmlns:a16="http://schemas.microsoft.com/office/drawing/2014/main" id="{DECEC71F-DEE7-8330-3672-1A8BD86ED2F7}"/>
              </a:ext>
            </a:extLst>
          </p:cNvPr>
          <p:cNvPicPr>
            <a:picLocks noChangeAspect="1"/>
          </p:cNvPicPr>
          <p:nvPr/>
        </p:nvPicPr>
        <p:blipFill>
          <a:blip r:embed="rId3"/>
          <a:stretch>
            <a:fillRect/>
          </a:stretch>
        </p:blipFill>
        <p:spPr>
          <a:xfrm>
            <a:off x="781692" y="4585241"/>
            <a:ext cx="6177097" cy="1615213"/>
          </a:xfrm>
          <a:prstGeom prst="rect">
            <a:avLst/>
          </a:prstGeom>
        </p:spPr>
      </p:pic>
    </p:spTree>
    <p:extLst>
      <p:ext uri="{BB962C8B-B14F-4D97-AF65-F5344CB8AC3E}">
        <p14:creationId xmlns:p14="http://schemas.microsoft.com/office/powerpoint/2010/main" val="3944291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9A5BC-CA63-E0E5-7A59-650FB54A91D4}"/>
              </a:ext>
            </a:extLst>
          </p:cNvPr>
          <p:cNvSpPr>
            <a:spLocks noGrp="1"/>
          </p:cNvSpPr>
          <p:nvPr>
            <p:ph type="title"/>
          </p:nvPr>
        </p:nvSpPr>
        <p:spPr>
          <a:xfrm>
            <a:off x="838200" y="190464"/>
            <a:ext cx="10515600" cy="1325563"/>
          </a:xfrm>
        </p:spPr>
        <p:txBody>
          <a:bodyPr>
            <a:normAutofit/>
          </a:bodyPr>
          <a:lstStyle/>
          <a:p>
            <a:r>
              <a:rPr lang="zh-CN" altLang="en-US" sz="3600" dirty="0"/>
              <a:t>分离式</a:t>
            </a:r>
            <a:r>
              <a:rPr lang="en-US" altLang="zh-CN" sz="3600" dirty="0"/>
              <a:t>/</a:t>
            </a:r>
            <a:r>
              <a:rPr lang="zh-CN" altLang="en-US" sz="3600" dirty="0"/>
              <a:t>分级内存会对应用性能造成多少影响？</a:t>
            </a:r>
          </a:p>
        </p:txBody>
      </p:sp>
      <p:sp>
        <p:nvSpPr>
          <p:cNvPr id="3" name="内容占位符 2">
            <a:extLst>
              <a:ext uri="{FF2B5EF4-FFF2-40B4-BE49-F238E27FC236}">
                <a16:creationId xmlns:a16="http://schemas.microsoft.com/office/drawing/2014/main" id="{989F7055-6650-877C-CF33-B2286AC2B187}"/>
              </a:ext>
            </a:extLst>
          </p:cNvPr>
          <p:cNvSpPr>
            <a:spLocks noGrp="1"/>
          </p:cNvSpPr>
          <p:nvPr>
            <p:ph idx="1"/>
          </p:nvPr>
        </p:nvSpPr>
        <p:spPr/>
        <p:txBody>
          <a:bodyPr/>
          <a:lstStyle/>
          <a:p>
            <a:endParaRPr lang="zh-CN" altLang="en-US"/>
          </a:p>
        </p:txBody>
      </p:sp>
      <p:pic>
        <p:nvPicPr>
          <p:cNvPr id="5" name="图片 4">
            <a:extLst>
              <a:ext uri="{FF2B5EF4-FFF2-40B4-BE49-F238E27FC236}">
                <a16:creationId xmlns:a16="http://schemas.microsoft.com/office/drawing/2014/main" id="{BD973F7A-D0AB-391A-0504-EFF9CE17E768}"/>
              </a:ext>
            </a:extLst>
          </p:cNvPr>
          <p:cNvPicPr>
            <a:picLocks noChangeAspect="1"/>
          </p:cNvPicPr>
          <p:nvPr/>
        </p:nvPicPr>
        <p:blipFill>
          <a:blip r:embed="rId2"/>
          <a:stretch>
            <a:fillRect/>
          </a:stretch>
        </p:blipFill>
        <p:spPr>
          <a:xfrm>
            <a:off x="0" y="1228579"/>
            <a:ext cx="12192000" cy="5136261"/>
          </a:xfrm>
          <a:prstGeom prst="rect">
            <a:avLst/>
          </a:prstGeom>
        </p:spPr>
      </p:pic>
      <p:sp>
        <p:nvSpPr>
          <p:cNvPr id="6" name="文本框 5">
            <a:extLst>
              <a:ext uri="{FF2B5EF4-FFF2-40B4-BE49-F238E27FC236}">
                <a16:creationId xmlns:a16="http://schemas.microsoft.com/office/drawing/2014/main" id="{07F94BA0-1D83-345D-7E8B-73A34411D5A6}"/>
              </a:ext>
            </a:extLst>
          </p:cNvPr>
          <p:cNvSpPr txBox="1"/>
          <p:nvPr/>
        </p:nvSpPr>
        <p:spPr>
          <a:xfrm>
            <a:off x="345735" y="6364840"/>
            <a:ext cx="6095144" cy="276999"/>
          </a:xfrm>
          <a:prstGeom prst="rect">
            <a:avLst/>
          </a:prstGeom>
          <a:noFill/>
        </p:spPr>
        <p:txBody>
          <a:bodyPr wrap="square">
            <a:spAutoFit/>
          </a:bodyPr>
          <a:lstStyle/>
          <a:p>
            <a:r>
              <a:rPr lang="en-US" altLang="zh-CN" sz="1200" dirty="0"/>
              <a:t>Network Requirements for Resource Disaggregation,</a:t>
            </a:r>
            <a:r>
              <a:rPr lang="zh-CN" altLang="en-US" sz="1200" dirty="0"/>
              <a:t> </a:t>
            </a:r>
            <a:r>
              <a:rPr lang="en-US" altLang="zh-CN" sz="1200" dirty="0"/>
              <a:t>OSDI’16</a:t>
            </a:r>
            <a:endParaRPr lang="zh-CN" altLang="en-US" sz="1200" dirty="0"/>
          </a:p>
        </p:txBody>
      </p:sp>
      <p:sp>
        <p:nvSpPr>
          <p:cNvPr id="7" name="文本框 6">
            <a:extLst>
              <a:ext uri="{FF2B5EF4-FFF2-40B4-BE49-F238E27FC236}">
                <a16:creationId xmlns:a16="http://schemas.microsoft.com/office/drawing/2014/main" id="{B0368FCE-74F5-695A-3E95-7D405096213F}"/>
              </a:ext>
            </a:extLst>
          </p:cNvPr>
          <p:cNvSpPr txBox="1"/>
          <p:nvPr/>
        </p:nvSpPr>
        <p:spPr>
          <a:xfrm>
            <a:off x="410966" y="3667874"/>
            <a:ext cx="11440274" cy="369332"/>
          </a:xfrm>
          <a:prstGeom prst="rect">
            <a:avLst/>
          </a:prstGeom>
          <a:noFill/>
        </p:spPr>
        <p:txBody>
          <a:bodyPr wrap="square" rtlCol="0">
            <a:spAutoFit/>
          </a:bodyPr>
          <a:lstStyle/>
          <a:p>
            <a:r>
              <a:rPr lang="zh-CN" altLang="en-US" dirty="0"/>
              <a:t>在本地内存</a:t>
            </a:r>
            <a:r>
              <a:rPr lang="en-US" altLang="zh-CN" dirty="0"/>
              <a:t>25%</a:t>
            </a:r>
            <a:r>
              <a:rPr lang="zh-CN" altLang="en-US" dirty="0"/>
              <a:t>的情况下，应用性能下降</a:t>
            </a:r>
            <a:r>
              <a:rPr lang="en-US" altLang="zh-CN" dirty="0"/>
              <a:t>5%</a:t>
            </a:r>
            <a:r>
              <a:rPr lang="zh-CN" altLang="en-US" dirty="0"/>
              <a:t>，上图需要</a:t>
            </a:r>
            <a:r>
              <a:rPr lang="en-US" altLang="zh-CN" dirty="0"/>
              <a:t>5 us/40 Gbps</a:t>
            </a:r>
            <a:r>
              <a:rPr lang="zh-CN" altLang="en-US" dirty="0"/>
              <a:t>，下图需要</a:t>
            </a:r>
            <a:r>
              <a:rPr lang="en-US" altLang="zh-CN" dirty="0"/>
              <a:t>3 us/100 Gbps</a:t>
            </a:r>
            <a:endParaRPr lang="zh-CN" altLang="en-US" dirty="0"/>
          </a:p>
        </p:txBody>
      </p:sp>
    </p:spTree>
    <p:extLst>
      <p:ext uri="{BB962C8B-B14F-4D97-AF65-F5344CB8AC3E}">
        <p14:creationId xmlns:p14="http://schemas.microsoft.com/office/powerpoint/2010/main" val="26980434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AA480E-376D-9A9B-42B2-D7FAFE128405}"/>
              </a:ext>
            </a:extLst>
          </p:cNvPr>
          <p:cNvSpPr>
            <a:spLocks noGrp="1"/>
          </p:cNvSpPr>
          <p:nvPr>
            <p:ph type="title"/>
          </p:nvPr>
        </p:nvSpPr>
        <p:spPr/>
        <p:txBody>
          <a:bodyPr/>
          <a:lstStyle/>
          <a:p>
            <a:r>
              <a:rPr lang="zh-CN" altLang="en-US" dirty="0"/>
              <a:t>内存语义原生支持虚拟化</a:t>
            </a:r>
          </a:p>
        </p:txBody>
      </p:sp>
      <p:sp>
        <p:nvSpPr>
          <p:cNvPr id="3" name="内容占位符 2">
            <a:extLst>
              <a:ext uri="{FF2B5EF4-FFF2-40B4-BE49-F238E27FC236}">
                <a16:creationId xmlns:a16="http://schemas.microsoft.com/office/drawing/2014/main" id="{9AA2234A-317E-8DDC-1FE6-F1B019C75A81}"/>
              </a:ext>
            </a:extLst>
          </p:cNvPr>
          <p:cNvSpPr>
            <a:spLocks noGrp="1"/>
          </p:cNvSpPr>
          <p:nvPr>
            <p:ph idx="1"/>
          </p:nvPr>
        </p:nvSpPr>
        <p:spPr>
          <a:xfrm>
            <a:off x="838200" y="1825625"/>
            <a:ext cx="7586609" cy="4351338"/>
          </a:xfrm>
        </p:spPr>
        <p:txBody>
          <a:bodyPr>
            <a:normAutofit/>
          </a:bodyPr>
          <a:lstStyle/>
          <a:p>
            <a:r>
              <a:rPr lang="zh-CN" altLang="en-US" sz="2400" dirty="0"/>
              <a:t>为了提高资源的利用率，云化是必然趋势，从而需要原生支持虚拟化和多租户</a:t>
            </a:r>
            <a:endParaRPr lang="en-US" altLang="zh-CN" sz="2400" dirty="0"/>
          </a:p>
          <a:p>
            <a:r>
              <a:rPr lang="zh-CN" altLang="en-US" sz="2400" dirty="0"/>
              <a:t>传统</a:t>
            </a:r>
            <a:r>
              <a:rPr lang="en-US" altLang="zh-CN" sz="2400" dirty="0"/>
              <a:t>RDMA</a:t>
            </a:r>
            <a:r>
              <a:rPr lang="zh-CN" altLang="en-US" sz="2400" dirty="0"/>
              <a:t>网卡不支持虚拟化</a:t>
            </a:r>
            <a:endParaRPr lang="en-US" altLang="zh-CN" sz="2400" dirty="0"/>
          </a:p>
          <a:p>
            <a:r>
              <a:rPr lang="en-US" altLang="zh-CN" sz="2400" dirty="0" err="1"/>
              <a:t>FreeFlow</a:t>
            </a:r>
            <a:r>
              <a:rPr lang="zh-CN" altLang="en-US" sz="2400" dirty="0"/>
              <a:t>、</a:t>
            </a:r>
            <a:r>
              <a:rPr lang="en-US" altLang="zh-CN" sz="2400" dirty="0" err="1"/>
              <a:t>MasQ</a:t>
            </a:r>
            <a:r>
              <a:rPr lang="zh-CN" altLang="en-US" sz="2400" dirty="0"/>
              <a:t>等学术界工作实现了</a:t>
            </a:r>
            <a:r>
              <a:rPr lang="en-US" altLang="zh-CN" sz="2400" dirty="0"/>
              <a:t>RDMA</a:t>
            </a:r>
            <a:r>
              <a:rPr lang="zh-CN" altLang="en-US" sz="2400" dirty="0"/>
              <a:t>的虚拟化，但性能有一定损失</a:t>
            </a:r>
            <a:endParaRPr lang="en-US" altLang="zh-CN" sz="2400" dirty="0"/>
          </a:p>
          <a:p>
            <a:r>
              <a:rPr lang="zh-CN" altLang="en-US" sz="2400" dirty="0"/>
              <a:t>下一代硬件需要原生支持内存语义的虚拟化，这将在硬件中引入额外的查表开销</a:t>
            </a:r>
            <a:endParaRPr lang="en-US" altLang="zh-CN" sz="2400" dirty="0"/>
          </a:p>
          <a:p>
            <a:r>
              <a:rPr lang="zh-CN" altLang="en-US" sz="2400" dirty="0"/>
              <a:t>通过</a:t>
            </a:r>
            <a:r>
              <a:rPr lang="en-US" altLang="zh-CN" sz="2400" dirty="0"/>
              <a:t>IOMMU/SMMU</a:t>
            </a:r>
            <a:r>
              <a:rPr lang="zh-CN" altLang="en-US" sz="2400" dirty="0"/>
              <a:t>与</a:t>
            </a:r>
            <a:r>
              <a:rPr lang="en-US" altLang="zh-CN" sz="2400" dirty="0"/>
              <a:t>MMU</a:t>
            </a:r>
            <a:r>
              <a:rPr lang="zh-CN" altLang="en-US" sz="2400" dirty="0"/>
              <a:t>共页表（或自动同步页表），实现网卡可以使用虚拟内存访问，无需</a:t>
            </a:r>
            <a:r>
              <a:rPr lang="en-US" altLang="zh-CN" sz="2400" dirty="0"/>
              <a:t>pin</a:t>
            </a:r>
            <a:r>
              <a:rPr lang="zh-CN" altLang="en-US" sz="2400" dirty="0"/>
              <a:t>住内存，使内存可以在分级内存中动态迁移</a:t>
            </a:r>
            <a:endParaRPr lang="en-US" altLang="zh-CN" sz="2400" dirty="0"/>
          </a:p>
        </p:txBody>
      </p:sp>
      <p:pic>
        <p:nvPicPr>
          <p:cNvPr id="5" name="图片 4">
            <a:extLst>
              <a:ext uri="{FF2B5EF4-FFF2-40B4-BE49-F238E27FC236}">
                <a16:creationId xmlns:a16="http://schemas.microsoft.com/office/drawing/2014/main" id="{AE76B099-7DED-88FB-36DA-4288F33EBAC2}"/>
              </a:ext>
            </a:extLst>
          </p:cNvPr>
          <p:cNvPicPr>
            <a:picLocks noChangeAspect="1"/>
          </p:cNvPicPr>
          <p:nvPr/>
        </p:nvPicPr>
        <p:blipFill>
          <a:blip r:embed="rId2"/>
          <a:stretch>
            <a:fillRect/>
          </a:stretch>
        </p:blipFill>
        <p:spPr>
          <a:xfrm>
            <a:off x="8617535" y="424141"/>
            <a:ext cx="2946030" cy="3372160"/>
          </a:xfrm>
          <a:prstGeom prst="rect">
            <a:avLst/>
          </a:prstGeom>
        </p:spPr>
      </p:pic>
      <p:sp>
        <p:nvSpPr>
          <p:cNvPr id="6" name="文本框 5">
            <a:extLst>
              <a:ext uri="{FF2B5EF4-FFF2-40B4-BE49-F238E27FC236}">
                <a16:creationId xmlns:a16="http://schemas.microsoft.com/office/drawing/2014/main" id="{29EF7559-3888-7D68-91FA-9E778CF42DC1}"/>
              </a:ext>
            </a:extLst>
          </p:cNvPr>
          <p:cNvSpPr txBox="1"/>
          <p:nvPr/>
        </p:nvSpPr>
        <p:spPr>
          <a:xfrm>
            <a:off x="9554967" y="3796301"/>
            <a:ext cx="1972638" cy="369332"/>
          </a:xfrm>
          <a:prstGeom prst="rect">
            <a:avLst/>
          </a:prstGeom>
          <a:noFill/>
        </p:spPr>
        <p:txBody>
          <a:bodyPr wrap="square" rtlCol="0">
            <a:spAutoFit/>
          </a:bodyPr>
          <a:lstStyle/>
          <a:p>
            <a:r>
              <a:rPr lang="en-US" altLang="zh-CN" dirty="0" err="1"/>
              <a:t>MasQ</a:t>
            </a:r>
            <a:endParaRPr lang="zh-CN" altLang="en-US" dirty="0"/>
          </a:p>
        </p:txBody>
      </p:sp>
      <p:sp>
        <p:nvSpPr>
          <p:cNvPr id="7" name="矩形 6">
            <a:extLst>
              <a:ext uri="{FF2B5EF4-FFF2-40B4-BE49-F238E27FC236}">
                <a16:creationId xmlns:a16="http://schemas.microsoft.com/office/drawing/2014/main" id="{CB0E2782-D838-2040-F84F-523F69C627C8}"/>
              </a:ext>
            </a:extLst>
          </p:cNvPr>
          <p:cNvSpPr/>
          <p:nvPr/>
        </p:nvSpPr>
        <p:spPr>
          <a:xfrm>
            <a:off x="8617534" y="4572000"/>
            <a:ext cx="1117229" cy="400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网卡</a:t>
            </a:r>
          </a:p>
        </p:txBody>
      </p:sp>
      <p:sp>
        <p:nvSpPr>
          <p:cNvPr id="8" name="矩形 7">
            <a:extLst>
              <a:ext uri="{FF2B5EF4-FFF2-40B4-BE49-F238E27FC236}">
                <a16:creationId xmlns:a16="http://schemas.microsoft.com/office/drawing/2014/main" id="{E06E4C2D-7FA1-3871-C3D5-DC663F21511D}"/>
              </a:ext>
            </a:extLst>
          </p:cNvPr>
          <p:cNvSpPr/>
          <p:nvPr/>
        </p:nvSpPr>
        <p:spPr>
          <a:xfrm>
            <a:off x="8617534" y="5347699"/>
            <a:ext cx="1117230" cy="400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MTT</a:t>
            </a:r>
          </a:p>
          <a:p>
            <a:pPr algn="ctr"/>
            <a:r>
              <a:rPr lang="zh-CN" altLang="en-US" sz="1200" dirty="0"/>
              <a:t>（网卡内）</a:t>
            </a:r>
          </a:p>
        </p:txBody>
      </p:sp>
      <p:sp>
        <p:nvSpPr>
          <p:cNvPr id="9" name="矩形 8">
            <a:extLst>
              <a:ext uri="{FF2B5EF4-FFF2-40B4-BE49-F238E27FC236}">
                <a16:creationId xmlns:a16="http://schemas.microsoft.com/office/drawing/2014/main" id="{2933CEBA-8C94-78A5-8DB3-C41CF7E00491}"/>
              </a:ext>
            </a:extLst>
          </p:cNvPr>
          <p:cNvSpPr/>
          <p:nvPr/>
        </p:nvSpPr>
        <p:spPr>
          <a:xfrm>
            <a:off x="8617533" y="6131960"/>
            <a:ext cx="1117229" cy="400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内存</a:t>
            </a:r>
          </a:p>
        </p:txBody>
      </p:sp>
      <p:cxnSp>
        <p:nvCxnSpPr>
          <p:cNvPr id="11" name="直接箭头连接符 10">
            <a:extLst>
              <a:ext uri="{FF2B5EF4-FFF2-40B4-BE49-F238E27FC236}">
                <a16:creationId xmlns:a16="http://schemas.microsoft.com/office/drawing/2014/main" id="{34446FD4-F916-E3AF-26A5-9B95619211C0}"/>
              </a:ext>
            </a:extLst>
          </p:cNvPr>
          <p:cNvCxnSpPr>
            <a:stCxn id="7" idx="2"/>
            <a:endCxn id="8" idx="0"/>
          </p:cNvCxnSpPr>
          <p:nvPr/>
        </p:nvCxnSpPr>
        <p:spPr>
          <a:xfrm>
            <a:off x="9176149" y="4972692"/>
            <a:ext cx="0" cy="3750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a:extLst>
              <a:ext uri="{FF2B5EF4-FFF2-40B4-BE49-F238E27FC236}">
                <a16:creationId xmlns:a16="http://schemas.microsoft.com/office/drawing/2014/main" id="{678DC841-7382-2A7D-D4AD-296529AC95A5}"/>
              </a:ext>
            </a:extLst>
          </p:cNvPr>
          <p:cNvCxnSpPr>
            <a:stCxn id="8" idx="2"/>
            <a:endCxn id="9" idx="0"/>
          </p:cNvCxnSpPr>
          <p:nvPr/>
        </p:nvCxnSpPr>
        <p:spPr>
          <a:xfrm flipH="1">
            <a:off x="9176148" y="5748391"/>
            <a:ext cx="1" cy="3835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F5B343F4-2988-07E0-8918-C387449F0D91}"/>
              </a:ext>
            </a:extLst>
          </p:cNvPr>
          <p:cNvSpPr txBox="1"/>
          <p:nvPr/>
        </p:nvSpPr>
        <p:spPr>
          <a:xfrm>
            <a:off x="9176146" y="5008448"/>
            <a:ext cx="846293" cy="276999"/>
          </a:xfrm>
          <a:prstGeom prst="rect">
            <a:avLst/>
          </a:prstGeom>
          <a:noFill/>
        </p:spPr>
        <p:txBody>
          <a:bodyPr wrap="square" rtlCol="0">
            <a:spAutoFit/>
          </a:bodyPr>
          <a:lstStyle/>
          <a:p>
            <a:r>
              <a:rPr lang="zh-CN" altLang="en-US" sz="1200" dirty="0"/>
              <a:t>虚拟地址</a:t>
            </a:r>
          </a:p>
        </p:txBody>
      </p:sp>
      <p:sp>
        <p:nvSpPr>
          <p:cNvPr id="15" name="文本框 14">
            <a:extLst>
              <a:ext uri="{FF2B5EF4-FFF2-40B4-BE49-F238E27FC236}">
                <a16:creationId xmlns:a16="http://schemas.microsoft.com/office/drawing/2014/main" id="{3E8B8BC9-E718-48A5-0BE0-1B4FBEC84F68}"/>
              </a:ext>
            </a:extLst>
          </p:cNvPr>
          <p:cNvSpPr txBox="1"/>
          <p:nvPr/>
        </p:nvSpPr>
        <p:spPr>
          <a:xfrm>
            <a:off x="9176145" y="5763414"/>
            <a:ext cx="846293" cy="276999"/>
          </a:xfrm>
          <a:prstGeom prst="rect">
            <a:avLst/>
          </a:prstGeom>
          <a:noFill/>
        </p:spPr>
        <p:txBody>
          <a:bodyPr wrap="square" rtlCol="0">
            <a:spAutoFit/>
          </a:bodyPr>
          <a:lstStyle/>
          <a:p>
            <a:r>
              <a:rPr lang="zh-CN" altLang="en-US" sz="1200" dirty="0"/>
              <a:t>物理地址</a:t>
            </a:r>
          </a:p>
        </p:txBody>
      </p:sp>
      <p:sp>
        <p:nvSpPr>
          <p:cNvPr id="16" name="矩形 15">
            <a:extLst>
              <a:ext uri="{FF2B5EF4-FFF2-40B4-BE49-F238E27FC236}">
                <a16:creationId xmlns:a16="http://schemas.microsoft.com/office/drawing/2014/main" id="{C2C4D57A-B906-25C6-0084-9953DBA480C5}"/>
              </a:ext>
            </a:extLst>
          </p:cNvPr>
          <p:cNvSpPr/>
          <p:nvPr/>
        </p:nvSpPr>
        <p:spPr>
          <a:xfrm>
            <a:off x="10662094" y="4572000"/>
            <a:ext cx="1117229" cy="400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网卡</a:t>
            </a:r>
          </a:p>
        </p:txBody>
      </p:sp>
      <p:sp>
        <p:nvSpPr>
          <p:cNvPr id="17" name="矩形 16">
            <a:extLst>
              <a:ext uri="{FF2B5EF4-FFF2-40B4-BE49-F238E27FC236}">
                <a16:creationId xmlns:a16="http://schemas.microsoft.com/office/drawing/2014/main" id="{0D06959C-F8E1-0CBE-4D3C-2B9632634C1A}"/>
              </a:ext>
            </a:extLst>
          </p:cNvPr>
          <p:cNvSpPr/>
          <p:nvPr/>
        </p:nvSpPr>
        <p:spPr>
          <a:xfrm>
            <a:off x="10662094" y="5347699"/>
            <a:ext cx="1117230" cy="400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IOMMU</a:t>
            </a:r>
          </a:p>
          <a:p>
            <a:pPr algn="ctr"/>
            <a:r>
              <a:rPr lang="zh-CN" altLang="en-US" sz="1200" dirty="0"/>
              <a:t>（网卡外）</a:t>
            </a:r>
          </a:p>
        </p:txBody>
      </p:sp>
      <p:sp>
        <p:nvSpPr>
          <p:cNvPr id="18" name="矩形 17">
            <a:extLst>
              <a:ext uri="{FF2B5EF4-FFF2-40B4-BE49-F238E27FC236}">
                <a16:creationId xmlns:a16="http://schemas.microsoft.com/office/drawing/2014/main" id="{4E3B1077-7AD9-B3E0-2C5F-38D2E728B08E}"/>
              </a:ext>
            </a:extLst>
          </p:cNvPr>
          <p:cNvSpPr/>
          <p:nvPr/>
        </p:nvSpPr>
        <p:spPr>
          <a:xfrm>
            <a:off x="10662093" y="6131960"/>
            <a:ext cx="1117229" cy="400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内存</a:t>
            </a:r>
          </a:p>
        </p:txBody>
      </p:sp>
      <p:cxnSp>
        <p:nvCxnSpPr>
          <p:cNvPr id="19" name="直接箭头连接符 18">
            <a:extLst>
              <a:ext uri="{FF2B5EF4-FFF2-40B4-BE49-F238E27FC236}">
                <a16:creationId xmlns:a16="http://schemas.microsoft.com/office/drawing/2014/main" id="{EF22C38D-3AAD-0734-724D-CAC13F0445D0}"/>
              </a:ext>
            </a:extLst>
          </p:cNvPr>
          <p:cNvCxnSpPr>
            <a:stCxn id="16" idx="2"/>
            <a:endCxn id="17" idx="0"/>
          </p:cNvCxnSpPr>
          <p:nvPr/>
        </p:nvCxnSpPr>
        <p:spPr>
          <a:xfrm>
            <a:off x="11220709" y="4972692"/>
            <a:ext cx="0" cy="3750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4462AFFD-C947-0FE9-3778-9321459082BD}"/>
              </a:ext>
            </a:extLst>
          </p:cNvPr>
          <p:cNvCxnSpPr>
            <a:stCxn id="17" idx="2"/>
            <a:endCxn id="18" idx="0"/>
          </p:cNvCxnSpPr>
          <p:nvPr/>
        </p:nvCxnSpPr>
        <p:spPr>
          <a:xfrm flipH="1">
            <a:off x="11220708" y="5748391"/>
            <a:ext cx="1" cy="3835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35F81434-C86E-5E9F-035F-FF6E5C95CF12}"/>
              </a:ext>
            </a:extLst>
          </p:cNvPr>
          <p:cNvSpPr txBox="1"/>
          <p:nvPr/>
        </p:nvSpPr>
        <p:spPr>
          <a:xfrm>
            <a:off x="11220706" y="5008448"/>
            <a:ext cx="846293" cy="276999"/>
          </a:xfrm>
          <a:prstGeom prst="rect">
            <a:avLst/>
          </a:prstGeom>
          <a:noFill/>
        </p:spPr>
        <p:txBody>
          <a:bodyPr wrap="square" rtlCol="0">
            <a:spAutoFit/>
          </a:bodyPr>
          <a:lstStyle/>
          <a:p>
            <a:r>
              <a:rPr lang="zh-CN" altLang="en-US" sz="1200" dirty="0"/>
              <a:t>虚拟地址</a:t>
            </a:r>
          </a:p>
        </p:txBody>
      </p:sp>
      <p:sp>
        <p:nvSpPr>
          <p:cNvPr id="22" name="文本框 21">
            <a:extLst>
              <a:ext uri="{FF2B5EF4-FFF2-40B4-BE49-F238E27FC236}">
                <a16:creationId xmlns:a16="http://schemas.microsoft.com/office/drawing/2014/main" id="{07BF36A5-171F-5E74-5FE0-2F8321F7B586}"/>
              </a:ext>
            </a:extLst>
          </p:cNvPr>
          <p:cNvSpPr txBox="1"/>
          <p:nvPr/>
        </p:nvSpPr>
        <p:spPr>
          <a:xfrm>
            <a:off x="11220705" y="5763414"/>
            <a:ext cx="846293" cy="276999"/>
          </a:xfrm>
          <a:prstGeom prst="rect">
            <a:avLst/>
          </a:prstGeom>
          <a:noFill/>
        </p:spPr>
        <p:txBody>
          <a:bodyPr wrap="square" rtlCol="0">
            <a:spAutoFit/>
          </a:bodyPr>
          <a:lstStyle/>
          <a:p>
            <a:r>
              <a:rPr lang="zh-CN" altLang="en-US" sz="1200" dirty="0"/>
              <a:t>物理地址</a:t>
            </a:r>
          </a:p>
        </p:txBody>
      </p:sp>
      <p:sp>
        <p:nvSpPr>
          <p:cNvPr id="23" name="箭头: 右 22">
            <a:extLst>
              <a:ext uri="{FF2B5EF4-FFF2-40B4-BE49-F238E27FC236}">
                <a16:creationId xmlns:a16="http://schemas.microsoft.com/office/drawing/2014/main" id="{4CB1FC3D-C006-82F9-1239-F5BB0F2491DD}"/>
              </a:ext>
            </a:extLst>
          </p:cNvPr>
          <p:cNvSpPr/>
          <p:nvPr/>
        </p:nvSpPr>
        <p:spPr>
          <a:xfrm>
            <a:off x="10058400" y="5347699"/>
            <a:ext cx="316019" cy="400692"/>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059493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61A2BF-CF3C-E550-BA69-8FE38CECFE79}"/>
              </a:ext>
            </a:extLst>
          </p:cNvPr>
          <p:cNvSpPr>
            <a:spLocks noGrp="1"/>
          </p:cNvSpPr>
          <p:nvPr>
            <p:ph type="title"/>
          </p:nvPr>
        </p:nvSpPr>
        <p:spPr/>
        <p:txBody>
          <a:bodyPr>
            <a:normAutofit/>
          </a:bodyPr>
          <a:lstStyle/>
          <a:p>
            <a:r>
              <a:rPr lang="en-US" altLang="zh-CN" sz="3600" dirty="0"/>
              <a:t>Serverless</a:t>
            </a:r>
            <a:r>
              <a:rPr lang="zh-CN" altLang="en-US" sz="3600" dirty="0"/>
              <a:t>：让分布式系统编程像单机一样便捷</a:t>
            </a:r>
          </a:p>
        </p:txBody>
      </p:sp>
      <p:sp>
        <p:nvSpPr>
          <p:cNvPr id="3" name="内容占位符 2">
            <a:extLst>
              <a:ext uri="{FF2B5EF4-FFF2-40B4-BE49-F238E27FC236}">
                <a16:creationId xmlns:a16="http://schemas.microsoft.com/office/drawing/2014/main" id="{FFDA8E21-EE8D-CD18-7EF7-30723F907A4B}"/>
              </a:ext>
            </a:extLst>
          </p:cNvPr>
          <p:cNvSpPr>
            <a:spLocks noGrp="1"/>
          </p:cNvSpPr>
          <p:nvPr>
            <p:ph idx="1"/>
          </p:nvPr>
        </p:nvSpPr>
        <p:spPr>
          <a:xfrm>
            <a:off x="838200" y="1825625"/>
            <a:ext cx="5089989" cy="4351338"/>
          </a:xfrm>
        </p:spPr>
        <p:txBody>
          <a:bodyPr>
            <a:normAutofit fontScale="92500"/>
          </a:bodyPr>
          <a:lstStyle/>
          <a:p>
            <a:r>
              <a:rPr lang="zh-CN" altLang="en-US" dirty="0"/>
              <a:t>回顾：</a:t>
            </a:r>
            <a:r>
              <a:rPr lang="en-US" altLang="zh-CN" dirty="0"/>
              <a:t>2009</a:t>
            </a:r>
            <a:r>
              <a:rPr lang="zh-CN" altLang="en-US" dirty="0"/>
              <a:t>年</a:t>
            </a:r>
            <a:r>
              <a:rPr lang="en-US" altLang="zh-CN" dirty="0"/>
              <a:t>Berkeley</a:t>
            </a:r>
            <a:r>
              <a:rPr lang="zh-CN" altLang="en-US" dirty="0"/>
              <a:t>针对云计算的预测：</a:t>
            </a:r>
            <a:endParaRPr lang="en-US" altLang="zh-CN" dirty="0"/>
          </a:p>
          <a:p>
            <a:pPr lvl="1"/>
            <a:r>
              <a:rPr lang="zh-CN" altLang="en-US" dirty="0"/>
              <a:t>（理论上）无限可用的计算资源</a:t>
            </a:r>
          </a:p>
          <a:p>
            <a:pPr lvl="1"/>
            <a:r>
              <a:rPr lang="zh-CN" altLang="en-US" dirty="0"/>
              <a:t>用户再也不需要承担服务器运维的工作和责任</a:t>
            </a:r>
          </a:p>
          <a:p>
            <a:pPr lvl="1"/>
            <a:r>
              <a:rPr lang="zh-CN" altLang="en-US" dirty="0"/>
              <a:t>服务的按需付费成为可能</a:t>
            </a:r>
          </a:p>
          <a:p>
            <a:pPr lvl="1"/>
            <a:r>
              <a:rPr lang="zh-CN" altLang="en-US" dirty="0"/>
              <a:t>超大型数据中心的使用成本显著降低</a:t>
            </a:r>
          </a:p>
          <a:p>
            <a:pPr lvl="1"/>
            <a:r>
              <a:rPr lang="zh-CN" altLang="en-US" dirty="0"/>
              <a:t>通过可视化资源管理，运维操作的难度大大降低</a:t>
            </a:r>
          </a:p>
          <a:p>
            <a:pPr lvl="1"/>
            <a:r>
              <a:rPr lang="zh-CN" altLang="en-US" dirty="0"/>
              <a:t>得益于分时复用，物理硬件的利用率大大提高</a:t>
            </a:r>
            <a:endParaRPr lang="en-US" altLang="zh-CN" dirty="0"/>
          </a:p>
        </p:txBody>
      </p:sp>
      <p:sp>
        <p:nvSpPr>
          <p:cNvPr id="4" name="内容占位符 2">
            <a:extLst>
              <a:ext uri="{FF2B5EF4-FFF2-40B4-BE49-F238E27FC236}">
                <a16:creationId xmlns:a16="http://schemas.microsoft.com/office/drawing/2014/main" id="{F935212F-80DC-48AF-5296-76637F60325F}"/>
              </a:ext>
            </a:extLst>
          </p:cNvPr>
          <p:cNvSpPr txBox="1">
            <a:spLocks/>
          </p:cNvSpPr>
          <p:nvPr/>
        </p:nvSpPr>
        <p:spPr>
          <a:xfrm>
            <a:off x="6464155" y="1825625"/>
            <a:ext cx="5089989" cy="435133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2019</a:t>
            </a:r>
            <a:r>
              <a:rPr lang="zh-CN" altLang="en-US" dirty="0"/>
              <a:t>年，</a:t>
            </a:r>
            <a:r>
              <a:rPr lang="en-US" altLang="zh-CN" dirty="0"/>
              <a:t>Berkeley</a:t>
            </a:r>
            <a:r>
              <a:rPr lang="zh-CN" altLang="en-US" dirty="0"/>
              <a:t>预测</a:t>
            </a:r>
            <a:r>
              <a:rPr lang="en-US" altLang="zh-CN" dirty="0"/>
              <a:t>Serverless</a:t>
            </a:r>
            <a:r>
              <a:rPr lang="zh-CN" altLang="en-US" dirty="0"/>
              <a:t>将成为下一个重要的应用范式</a:t>
            </a:r>
            <a:endParaRPr lang="en-US" altLang="zh-CN" dirty="0"/>
          </a:p>
          <a:p>
            <a:r>
              <a:rPr lang="zh-CN" altLang="en-US" dirty="0"/>
              <a:t>现有云计算的</a:t>
            </a:r>
            <a:r>
              <a:rPr lang="en-US" altLang="zh-CN" dirty="0"/>
              <a:t>IaaS</a:t>
            </a:r>
            <a:r>
              <a:rPr lang="zh-CN" altLang="en-US" dirty="0"/>
              <a:t>模式有如下问题：</a:t>
            </a:r>
            <a:endParaRPr lang="en-US" altLang="zh-CN" dirty="0"/>
          </a:p>
          <a:p>
            <a:pPr lvl="1"/>
            <a:r>
              <a:rPr lang="zh-CN" altLang="en-US" dirty="0"/>
              <a:t>为可用性做到冗余，这样一台机器的故障不会导致服务中断</a:t>
            </a:r>
          </a:p>
          <a:p>
            <a:pPr lvl="1"/>
            <a:r>
              <a:rPr lang="zh-CN" altLang="en-US" dirty="0"/>
              <a:t>在发生灾难时保留服务的冗余拷贝的地理分布</a:t>
            </a:r>
          </a:p>
          <a:p>
            <a:pPr lvl="1"/>
            <a:r>
              <a:rPr lang="zh-CN" altLang="en-US" dirty="0"/>
              <a:t>通过负载均衡、请求路由来高效利用资源</a:t>
            </a:r>
          </a:p>
          <a:p>
            <a:pPr lvl="1"/>
            <a:r>
              <a:rPr lang="zh-CN" altLang="en-US" dirty="0"/>
              <a:t>根据负载变化自动伸缩系统</a:t>
            </a:r>
          </a:p>
          <a:p>
            <a:pPr lvl="1"/>
            <a:r>
              <a:rPr lang="zh-CN" altLang="en-US" dirty="0"/>
              <a:t>监控服务确保它们一直健康地运作</a:t>
            </a:r>
          </a:p>
          <a:p>
            <a:pPr lvl="1"/>
            <a:r>
              <a:rPr lang="zh-CN" altLang="en-US" dirty="0"/>
              <a:t>记录日志用于</a:t>
            </a:r>
            <a:r>
              <a:rPr lang="en-US" altLang="zh-CN" dirty="0"/>
              <a:t>debug</a:t>
            </a:r>
            <a:r>
              <a:rPr lang="zh-CN" altLang="en-US" dirty="0"/>
              <a:t>和性能调优</a:t>
            </a:r>
          </a:p>
          <a:p>
            <a:pPr lvl="1"/>
            <a:r>
              <a:rPr lang="zh-CN" altLang="en-US" dirty="0"/>
              <a:t>系统升级，包括安全补丁</a:t>
            </a:r>
          </a:p>
          <a:p>
            <a:pPr lvl="1"/>
            <a:r>
              <a:rPr lang="zh-CN" altLang="en-US" dirty="0"/>
              <a:t>在新实例可用时迁移到新实例</a:t>
            </a:r>
            <a:endParaRPr lang="en-US" altLang="zh-CN" dirty="0"/>
          </a:p>
          <a:p>
            <a:endParaRPr lang="en-US" altLang="zh-CN" dirty="0"/>
          </a:p>
        </p:txBody>
      </p:sp>
      <p:sp>
        <p:nvSpPr>
          <p:cNvPr id="6" name="文本框 5">
            <a:extLst>
              <a:ext uri="{FF2B5EF4-FFF2-40B4-BE49-F238E27FC236}">
                <a16:creationId xmlns:a16="http://schemas.microsoft.com/office/drawing/2014/main" id="{95C65334-8E0B-105D-BE74-DB369EB6A3D6}"/>
              </a:ext>
            </a:extLst>
          </p:cNvPr>
          <p:cNvSpPr txBox="1"/>
          <p:nvPr/>
        </p:nvSpPr>
        <p:spPr>
          <a:xfrm>
            <a:off x="838200" y="6185098"/>
            <a:ext cx="6095144" cy="307777"/>
          </a:xfrm>
          <a:prstGeom prst="rect">
            <a:avLst/>
          </a:prstGeom>
          <a:noFill/>
        </p:spPr>
        <p:txBody>
          <a:bodyPr wrap="square">
            <a:spAutoFit/>
          </a:bodyPr>
          <a:lstStyle/>
          <a:p>
            <a:r>
              <a:rPr lang="en-US" altLang="zh-CN" sz="1400" dirty="0"/>
              <a:t>Cloud Programming Simplified: A Berkeley View on Serverless Computing</a:t>
            </a:r>
            <a:endParaRPr lang="zh-CN" altLang="en-US" sz="1400" dirty="0"/>
          </a:p>
        </p:txBody>
      </p:sp>
    </p:spTree>
    <p:extLst>
      <p:ext uri="{BB962C8B-B14F-4D97-AF65-F5344CB8AC3E}">
        <p14:creationId xmlns:p14="http://schemas.microsoft.com/office/powerpoint/2010/main" val="4150305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772D64-69EF-503C-0D3A-C73852AF83F7}"/>
              </a:ext>
            </a:extLst>
          </p:cNvPr>
          <p:cNvSpPr>
            <a:spLocks noGrp="1"/>
          </p:cNvSpPr>
          <p:nvPr>
            <p:ph type="title"/>
          </p:nvPr>
        </p:nvSpPr>
        <p:spPr/>
        <p:txBody>
          <a:bodyPr>
            <a:normAutofit/>
          </a:bodyPr>
          <a:lstStyle/>
          <a:p>
            <a:r>
              <a:rPr lang="en-US" altLang="zh-CN" sz="3600" dirty="0"/>
              <a:t>Serverless</a:t>
            </a:r>
            <a:r>
              <a:rPr lang="zh-CN" altLang="en-US" sz="3600" dirty="0"/>
              <a:t>：让分布式系统编程像单机一样便捷</a:t>
            </a:r>
          </a:p>
        </p:txBody>
      </p:sp>
      <p:graphicFrame>
        <p:nvGraphicFramePr>
          <p:cNvPr id="4" name="表格 3">
            <a:extLst>
              <a:ext uri="{FF2B5EF4-FFF2-40B4-BE49-F238E27FC236}">
                <a16:creationId xmlns:a16="http://schemas.microsoft.com/office/drawing/2014/main" id="{0C576B05-A478-38E5-97B1-11D66000F92F}"/>
              </a:ext>
            </a:extLst>
          </p:cNvPr>
          <p:cNvGraphicFramePr>
            <a:graphicFrameLocks noGrp="1"/>
          </p:cNvGraphicFramePr>
          <p:nvPr>
            <p:extLst>
              <p:ext uri="{D42A27DB-BD31-4B8C-83A1-F6EECF244321}">
                <p14:modId xmlns:p14="http://schemas.microsoft.com/office/powerpoint/2010/main" val="1512119273"/>
              </p:ext>
            </p:extLst>
          </p:nvPr>
        </p:nvGraphicFramePr>
        <p:xfrm>
          <a:off x="970577" y="1428108"/>
          <a:ext cx="9683724" cy="4859142"/>
        </p:xfrm>
        <a:graphic>
          <a:graphicData uri="http://schemas.openxmlformats.org/drawingml/2006/table">
            <a:tbl>
              <a:tblPr/>
              <a:tblGrid>
                <a:gridCol w="1509797">
                  <a:extLst>
                    <a:ext uri="{9D8B030D-6E8A-4147-A177-3AD203B41FA5}">
                      <a16:colId xmlns:a16="http://schemas.microsoft.com/office/drawing/2014/main" val="4218269767"/>
                    </a:ext>
                  </a:extLst>
                </a:gridCol>
                <a:gridCol w="2132723">
                  <a:extLst>
                    <a:ext uri="{9D8B030D-6E8A-4147-A177-3AD203B41FA5}">
                      <a16:colId xmlns:a16="http://schemas.microsoft.com/office/drawing/2014/main" val="1432262185"/>
                    </a:ext>
                  </a:extLst>
                </a:gridCol>
                <a:gridCol w="2512031">
                  <a:extLst>
                    <a:ext uri="{9D8B030D-6E8A-4147-A177-3AD203B41FA5}">
                      <a16:colId xmlns:a16="http://schemas.microsoft.com/office/drawing/2014/main" val="4052963934"/>
                    </a:ext>
                  </a:extLst>
                </a:gridCol>
                <a:gridCol w="3529173">
                  <a:extLst>
                    <a:ext uri="{9D8B030D-6E8A-4147-A177-3AD203B41FA5}">
                      <a16:colId xmlns:a16="http://schemas.microsoft.com/office/drawing/2014/main" val="4008172038"/>
                    </a:ext>
                  </a:extLst>
                </a:gridCol>
              </a:tblGrid>
              <a:tr h="3075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b="1" dirty="0">
                          <a:effectLst/>
                        </a:rPr>
                        <a:t>角色</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b="1" dirty="0">
                          <a:effectLst/>
                        </a:rPr>
                        <a:t>特征</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b="1" dirty="0">
                          <a:effectLst/>
                        </a:rPr>
                        <a:t>AWS Serverless</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b="1" dirty="0">
                          <a:effectLst/>
                        </a:rPr>
                        <a:t>AWS </a:t>
                      </a:r>
                      <a:r>
                        <a:rPr lang="en-US" altLang="zh-CN" sz="1600" b="1" dirty="0" err="1">
                          <a:effectLst/>
                        </a:rPr>
                        <a:t>Serverful</a:t>
                      </a:r>
                      <a:r>
                        <a:rPr lang="zh-CN" altLang="en-US" sz="1600" b="1" dirty="0">
                          <a:effectLst/>
                        </a:rPr>
                        <a:t>（传统</a:t>
                      </a:r>
                      <a:r>
                        <a:rPr lang="en-US" altLang="zh-CN" sz="1600" b="1" dirty="0">
                          <a:effectLst/>
                        </a:rPr>
                        <a:t>IaaS</a:t>
                      </a:r>
                      <a:r>
                        <a:rPr lang="zh-CN" altLang="en-US" sz="1600" b="1" dirty="0">
                          <a:effectLst/>
                        </a:rPr>
                        <a:t>模式）</a:t>
                      </a:r>
                      <a:endParaRPr lang="en-US" altLang="zh-CN" sz="1600" b="1" dirty="0">
                        <a:effectLst/>
                      </a:endParaRP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463682157"/>
                  </a:ext>
                </a:extLst>
              </a:tr>
              <a:tr h="429185">
                <a:tc rowSpan="9">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b="1" dirty="0">
                          <a:solidFill>
                            <a:srgbClr val="333333"/>
                          </a:solidFill>
                          <a:effectLst/>
                        </a:rPr>
                        <a:t>开发者</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sz="1600" dirty="0">
                          <a:solidFill>
                            <a:srgbClr val="333333"/>
                          </a:solidFill>
                          <a:effectLst/>
                        </a:rPr>
                        <a:t>程序运行</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sz="1600" dirty="0">
                          <a:solidFill>
                            <a:srgbClr val="333333"/>
                          </a:solidFill>
                          <a:effectLst/>
                        </a:rPr>
                        <a:t>用户选择的事件</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sz="1600" dirty="0">
                          <a:solidFill>
                            <a:srgbClr val="333333"/>
                          </a:solidFill>
                          <a:effectLst/>
                        </a:rPr>
                        <a:t>持续地运行，直到明确指出需要停止</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3563567674"/>
                  </a:ext>
                </a:extLst>
              </a:tr>
              <a:tr h="429185">
                <a:tc vMerge="1">
                  <a:txBody>
                    <a:bodyPr/>
                    <a:lstStyle/>
                    <a:p>
                      <a:endParaRPr lang="zh-CN" altLang="en-US" sz="700" dirty="0">
                        <a:solidFill>
                          <a:srgbClr val="333333"/>
                        </a:solidFill>
                        <a:effectLst/>
                      </a:endParaRP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tc>
                  <a:txBody>
                    <a:bodyPr/>
                    <a:lstStyle/>
                    <a:p>
                      <a:r>
                        <a:rPr lang="zh-CN" altLang="en-US" sz="1600">
                          <a:solidFill>
                            <a:srgbClr val="333333"/>
                          </a:solidFill>
                          <a:effectLst/>
                        </a:rPr>
                        <a:t>编程语言</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tc>
                  <a:txBody>
                    <a:bodyPr/>
                    <a:lstStyle/>
                    <a:p>
                      <a:r>
                        <a:rPr lang="en-US" sz="1600" dirty="0" err="1">
                          <a:solidFill>
                            <a:srgbClr val="333333"/>
                          </a:solidFill>
                          <a:effectLst/>
                        </a:rPr>
                        <a:t>JavaScript，</a:t>
                      </a:r>
                      <a:r>
                        <a:rPr lang="en-US" altLang="zh-CN" sz="1600" dirty="0" err="1">
                          <a:solidFill>
                            <a:srgbClr val="333333"/>
                          </a:solidFill>
                          <a:effectLst/>
                        </a:rPr>
                        <a:t>P</a:t>
                      </a:r>
                      <a:r>
                        <a:rPr lang="en-US" sz="1600" dirty="0" err="1">
                          <a:solidFill>
                            <a:srgbClr val="333333"/>
                          </a:solidFill>
                          <a:effectLst/>
                        </a:rPr>
                        <a:t>ython，Java，Go，C</a:t>
                      </a:r>
                      <a:r>
                        <a:rPr lang="en-US" sz="1600" dirty="0">
                          <a:solidFill>
                            <a:srgbClr val="333333"/>
                          </a:solidFill>
                          <a:effectLst/>
                        </a:rPr>
                        <a:t>#</a:t>
                      </a:r>
                      <a:r>
                        <a:rPr lang="zh-CN" altLang="en-US" sz="1600" dirty="0">
                          <a:solidFill>
                            <a:srgbClr val="333333"/>
                          </a:solidFill>
                          <a:effectLst/>
                        </a:rPr>
                        <a:t>等</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tc>
                  <a:txBody>
                    <a:bodyPr/>
                    <a:lstStyle/>
                    <a:p>
                      <a:r>
                        <a:rPr lang="zh-CN" altLang="en-US" sz="1600" dirty="0">
                          <a:solidFill>
                            <a:srgbClr val="333333"/>
                          </a:solidFill>
                          <a:effectLst/>
                        </a:rPr>
                        <a:t>任意</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extLst>
                  <a:ext uri="{0D108BD9-81ED-4DB2-BD59-A6C34878D82A}">
                    <a16:rowId xmlns:a16="http://schemas.microsoft.com/office/drawing/2014/main" val="4103156640"/>
                  </a:ext>
                </a:extLst>
              </a:tr>
              <a:tr h="327200">
                <a:tc vMerge="1">
                  <a:txBody>
                    <a:bodyPr/>
                    <a:lstStyle/>
                    <a:p>
                      <a:endParaRPr lang="zh-CN" altLang="en-US" sz="700" dirty="0">
                        <a:solidFill>
                          <a:srgbClr val="333333"/>
                        </a:solidFill>
                        <a:effectLst/>
                      </a:endParaRP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sz="1600" dirty="0">
                          <a:solidFill>
                            <a:srgbClr val="333333"/>
                          </a:solidFill>
                          <a:effectLst/>
                        </a:rPr>
                        <a:t>程序状态</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sz="1600">
                          <a:solidFill>
                            <a:srgbClr val="333333"/>
                          </a:solidFill>
                          <a:effectLst/>
                        </a:rPr>
                        <a:t>持久化到存储中（无状态）</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sz="1600">
                          <a:solidFill>
                            <a:srgbClr val="333333"/>
                          </a:solidFill>
                          <a:effectLst/>
                        </a:rPr>
                        <a:t>任意（无状态或有状态）</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3220629217"/>
                  </a:ext>
                </a:extLst>
              </a:tr>
              <a:tr h="225216">
                <a:tc vMerge="1">
                  <a:txBody>
                    <a:bodyPr/>
                    <a:lstStyle/>
                    <a:p>
                      <a:endParaRPr lang="zh-CN" altLang="en-US" sz="700">
                        <a:solidFill>
                          <a:srgbClr val="333333"/>
                        </a:solidFill>
                        <a:effectLst/>
                      </a:endParaRP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tc>
                  <a:txBody>
                    <a:bodyPr/>
                    <a:lstStyle/>
                    <a:p>
                      <a:r>
                        <a:rPr lang="zh-CN" altLang="en-US" sz="1600">
                          <a:solidFill>
                            <a:srgbClr val="333333"/>
                          </a:solidFill>
                          <a:effectLst/>
                        </a:rPr>
                        <a:t>最大内存</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tc>
                  <a:txBody>
                    <a:bodyPr/>
                    <a:lstStyle/>
                    <a:p>
                      <a:r>
                        <a:rPr lang="en-US" altLang="zh-CN" sz="1600">
                          <a:solidFill>
                            <a:srgbClr val="333333"/>
                          </a:solidFill>
                          <a:effectLst/>
                        </a:rPr>
                        <a:t>0.125</a:t>
                      </a:r>
                      <a:r>
                        <a:rPr lang="zh-CN" altLang="en-US" sz="1600">
                          <a:solidFill>
                            <a:srgbClr val="333333"/>
                          </a:solidFill>
                          <a:effectLst/>
                        </a:rPr>
                        <a:t>到</a:t>
                      </a:r>
                      <a:r>
                        <a:rPr lang="en-US" altLang="zh-CN" sz="1600">
                          <a:solidFill>
                            <a:srgbClr val="333333"/>
                          </a:solidFill>
                          <a:effectLst/>
                        </a:rPr>
                        <a:t>3</a:t>
                      </a:r>
                      <a:r>
                        <a:rPr lang="en-US" sz="1600">
                          <a:solidFill>
                            <a:srgbClr val="333333"/>
                          </a:solidFill>
                          <a:effectLst/>
                        </a:rPr>
                        <a:t>g</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tc>
                  <a:txBody>
                    <a:bodyPr/>
                    <a:lstStyle/>
                    <a:p>
                      <a:r>
                        <a:rPr lang="en-US" sz="1600">
                          <a:solidFill>
                            <a:srgbClr val="333333"/>
                          </a:solidFill>
                          <a:effectLst/>
                        </a:rPr>
                        <a:t>0.5-1952g</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extLst>
                  <a:ext uri="{0D108BD9-81ED-4DB2-BD59-A6C34878D82A}">
                    <a16:rowId xmlns:a16="http://schemas.microsoft.com/office/drawing/2014/main" val="3282789105"/>
                  </a:ext>
                </a:extLst>
              </a:tr>
              <a:tr h="123231">
                <a:tc vMerge="1">
                  <a:txBody>
                    <a:bodyPr/>
                    <a:lstStyle/>
                    <a:p>
                      <a:endParaRPr lang="zh-CN" altLang="en-US" sz="700">
                        <a:solidFill>
                          <a:srgbClr val="333333"/>
                        </a:solidFill>
                        <a:effectLst/>
                      </a:endParaRP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sz="1600">
                          <a:solidFill>
                            <a:srgbClr val="333333"/>
                          </a:solidFill>
                          <a:effectLst/>
                        </a:rPr>
                        <a:t>本地存储</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en-US" sz="1600" dirty="0">
                          <a:solidFill>
                            <a:srgbClr val="333333"/>
                          </a:solidFill>
                          <a:effectLst/>
                        </a:rPr>
                        <a:t>0.5g</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en-US" sz="1600">
                          <a:solidFill>
                            <a:srgbClr val="333333"/>
                          </a:solidFill>
                          <a:effectLst/>
                        </a:rPr>
                        <a:t>0-3600g</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3386999905"/>
                  </a:ext>
                </a:extLst>
              </a:tr>
              <a:tr h="225216">
                <a:tc vMerge="1">
                  <a:txBody>
                    <a:bodyPr/>
                    <a:lstStyle/>
                    <a:p>
                      <a:endParaRPr lang="zh-CN" altLang="en-US" sz="700" dirty="0">
                        <a:solidFill>
                          <a:srgbClr val="333333"/>
                        </a:solidFill>
                        <a:effectLst/>
                      </a:endParaRP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tc>
                  <a:txBody>
                    <a:bodyPr/>
                    <a:lstStyle/>
                    <a:p>
                      <a:r>
                        <a:rPr lang="zh-CN" altLang="en-US" sz="1600">
                          <a:solidFill>
                            <a:srgbClr val="333333"/>
                          </a:solidFill>
                          <a:effectLst/>
                        </a:rPr>
                        <a:t>最大运行时间</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tc>
                  <a:txBody>
                    <a:bodyPr/>
                    <a:lstStyle/>
                    <a:p>
                      <a:r>
                        <a:rPr lang="en-US" sz="1600" dirty="0">
                          <a:solidFill>
                            <a:srgbClr val="333333"/>
                          </a:solidFill>
                          <a:effectLst/>
                        </a:rPr>
                        <a:t>900s</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tc>
                  <a:txBody>
                    <a:bodyPr/>
                    <a:lstStyle/>
                    <a:p>
                      <a:r>
                        <a:rPr lang="zh-CN" altLang="en-US" sz="1600">
                          <a:solidFill>
                            <a:srgbClr val="333333"/>
                          </a:solidFill>
                          <a:effectLst/>
                        </a:rPr>
                        <a:t>无</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extLst>
                  <a:ext uri="{0D108BD9-81ED-4DB2-BD59-A6C34878D82A}">
                    <a16:rowId xmlns:a16="http://schemas.microsoft.com/office/drawing/2014/main" val="2900892175"/>
                  </a:ext>
                </a:extLst>
              </a:tr>
              <a:tr h="225216">
                <a:tc vMerge="1">
                  <a:txBody>
                    <a:bodyPr/>
                    <a:lstStyle/>
                    <a:p>
                      <a:endParaRPr lang="zh-CN" altLang="en-US" sz="700" dirty="0">
                        <a:solidFill>
                          <a:srgbClr val="333333"/>
                        </a:solidFill>
                        <a:effectLst/>
                      </a:endParaRP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sz="1600">
                          <a:solidFill>
                            <a:srgbClr val="333333"/>
                          </a:solidFill>
                          <a:effectLst/>
                        </a:rPr>
                        <a:t>最小计费单元</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en-US" sz="1600">
                          <a:solidFill>
                            <a:srgbClr val="333333"/>
                          </a:solidFill>
                          <a:effectLst/>
                        </a:rPr>
                        <a:t>0.1s</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en-US" sz="1600" dirty="0">
                          <a:solidFill>
                            <a:srgbClr val="333333"/>
                          </a:solidFill>
                          <a:effectLst/>
                        </a:rPr>
                        <a:t>60s</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134309328"/>
                  </a:ext>
                </a:extLst>
              </a:tr>
              <a:tr h="327200">
                <a:tc vMerge="1">
                  <a:txBody>
                    <a:bodyPr/>
                    <a:lstStyle/>
                    <a:p>
                      <a:endParaRPr lang="zh-CN" altLang="en-US" sz="700" dirty="0">
                        <a:solidFill>
                          <a:srgbClr val="333333"/>
                        </a:solidFill>
                        <a:effectLst/>
                      </a:endParaRP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tc>
                  <a:txBody>
                    <a:bodyPr/>
                    <a:lstStyle/>
                    <a:p>
                      <a:r>
                        <a:rPr lang="zh-CN" altLang="en-US" sz="1600">
                          <a:solidFill>
                            <a:srgbClr val="333333"/>
                          </a:solidFill>
                          <a:effectLst/>
                        </a:rPr>
                        <a:t>每个计费单元的价格</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tc>
                  <a:txBody>
                    <a:bodyPr/>
                    <a:lstStyle/>
                    <a:p>
                      <a:r>
                        <a:rPr lang="en-US" altLang="zh-CN" sz="1600" dirty="0">
                          <a:solidFill>
                            <a:srgbClr val="333333"/>
                          </a:solidFill>
                          <a:effectLst/>
                        </a:rPr>
                        <a:t>0.0000002</a:t>
                      </a:r>
                      <a:r>
                        <a:rPr lang="zh-CN" altLang="en-US" sz="1600" dirty="0">
                          <a:solidFill>
                            <a:srgbClr val="333333"/>
                          </a:solidFill>
                          <a:effectLst/>
                        </a:rPr>
                        <a:t>美元</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tc>
                  <a:txBody>
                    <a:bodyPr/>
                    <a:lstStyle/>
                    <a:p>
                      <a:r>
                        <a:rPr lang="en-US" altLang="zh-CN" sz="1600" dirty="0">
                          <a:solidFill>
                            <a:srgbClr val="333333"/>
                          </a:solidFill>
                          <a:effectLst/>
                        </a:rPr>
                        <a:t>0.0000867-0.408</a:t>
                      </a:r>
                      <a:r>
                        <a:rPr lang="zh-CN" altLang="en-US" sz="1600" dirty="0">
                          <a:solidFill>
                            <a:srgbClr val="333333"/>
                          </a:solidFill>
                          <a:effectLst/>
                        </a:rPr>
                        <a:t>美元</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extLst>
                  <a:ext uri="{0D108BD9-81ED-4DB2-BD59-A6C34878D82A}">
                    <a16:rowId xmlns:a16="http://schemas.microsoft.com/office/drawing/2014/main" val="3580042790"/>
                  </a:ext>
                </a:extLst>
              </a:tr>
              <a:tr h="225216">
                <a:tc vMerge="1">
                  <a:txBody>
                    <a:bodyPr/>
                    <a:lstStyle/>
                    <a:p>
                      <a:endParaRPr lang="zh-CN" altLang="en-US" sz="700" dirty="0">
                        <a:solidFill>
                          <a:srgbClr val="333333"/>
                        </a:solidFill>
                        <a:effectLst/>
                      </a:endParaRP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sz="1600">
                          <a:solidFill>
                            <a:srgbClr val="333333"/>
                          </a:solidFill>
                          <a:effectLst/>
                        </a:rPr>
                        <a:t>操作系统和库</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sz="1600" dirty="0">
                          <a:solidFill>
                            <a:srgbClr val="333333"/>
                          </a:solidFill>
                          <a:effectLst/>
                        </a:rPr>
                        <a:t>云厂商选择</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sz="1600" dirty="0">
                          <a:solidFill>
                            <a:srgbClr val="333333"/>
                          </a:solidFill>
                          <a:effectLst/>
                        </a:rPr>
                        <a:t>用户选择</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1104531876"/>
                  </a:ext>
                </a:extLst>
              </a:tr>
              <a:tr h="308215">
                <a:tc row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b="1" dirty="0">
                          <a:solidFill>
                            <a:srgbClr val="333333"/>
                          </a:solidFill>
                          <a:effectLst/>
                        </a:rPr>
                        <a:t>系统管理</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tc>
                  <a:txBody>
                    <a:bodyPr/>
                    <a:lstStyle/>
                    <a:p>
                      <a:r>
                        <a:rPr lang="zh-CN" altLang="en-US" sz="1600" dirty="0">
                          <a:solidFill>
                            <a:srgbClr val="333333"/>
                          </a:solidFill>
                          <a:effectLst/>
                        </a:rPr>
                        <a:t>服务实例</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tc>
                  <a:txBody>
                    <a:bodyPr/>
                    <a:lstStyle/>
                    <a:p>
                      <a:r>
                        <a:rPr lang="zh-CN" altLang="en-US" sz="1600" dirty="0">
                          <a:solidFill>
                            <a:srgbClr val="333333"/>
                          </a:solidFill>
                          <a:effectLst/>
                        </a:rPr>
                        <a:t>云提供商选择</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tc>
                  <a:txBody>
                    <a:bodyPr/>
                    <a:lstStyle/>
                    <a:p>
                      <a:r>
                        <a:rPr lang="zh-CN" altLang="en-US" sz="1600" dirty="0">
                          <a:solidFill>
                            <a:srgbClr val="333333"/>
                          </a:solidFill>
                          <a:effectLst/>
                        </a:rPr>
                        <a:t>用户选择</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extLst>
                  <a:ext uri="{0D108BD9-81ED-4DB2-BD59-A6C34878D82A}">
                    <a16:rowId xmlns:a16="http://schemas.microsoft.com/office/drawing/2014/main" val="805647889"/>
                  </a:ext>
                </a:extLst>
              </a:tr>
              <a:tr h="225216">
                <a:tc vMerge="1">
                  <a:txBody>
                    <a:bodyPr/>
                    <a:lstStyle/>
                    <a:p>
                      <a:endParaRPr lang="zh-CN" altLang="en-US" sz="700">
                        <a:solidFill>
                          <a:srgbClr val="333333"/>
                        </a:solidFill>
                        <a:effectLst/>
                      </a:endParaRP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sz="1600">
                          <a:solidFill>
                            <a:srgbClr val="333333"/>
                          </a:solidFill>
                          <a:effectLst/>
                        </a:rPr>
                        <a:t>伸缩</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sz="1600" dirty="0">
                          <a:solidFill>
                            <a:srgbClr val="333333"/>
                          </a:solidFill>
                          <a:effectLst/>
                        </a:rPr>
                        <a:t>云提供商选择</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sz="1600">
                          <a:solidFill>
                            <a:srgbClr val="333333"/>
                          </a:solidFill>
                          <a:effectLst/>
                        </a:rPr>
                        <a:t>用户选择</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209669817"/>
                  </a:ext>
                </a:extLst>
              </a:tr>
              <a:tr h="225216">
                <a:tc vMerge="1">
                  <a:txBody>
                    <a:bodyPr/>
                    <a:lstStyle/>
                    <a:p>
                      <a:endParaRPr lang="zh-CN" altLang="en-US" sz="700" dirty="0">
                        <a:solidFill>
                          <a:srgbClr val="333333"/>
                        </a:solidFill>
                        <a:effectLst/>
                      </a:endParaRP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tc>
                  <a:txBody>
                    <a:bodyPr/>
                    <a:lstStyle/>
                    <a:p>
                      <a:r>
                        <a:rPr lang="zh-CN" altLang="en-US" sz="1600">
                          <a:solidFill>
                            <a:srgbClr val="333333"/>
                          </a:solidFill>
                          <a:effectLst/>
                        </a:rPr>
                        <a:t>部署</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tc>
                  <a:txBody>
                    <a:bodyPr/>
                    <a:lstStyle/>
                    <a:p>
                      <a:r>
                        <a:rPr lang="zh-CN" altLang="en-US" sz="1600" dirty="0">
                          <a:solidFill>
                            <a:srgbClr val="333333"/>
                          </a:solidFill>
                          <a:effectLst/>
                        </a:rPr>
                        <a:t>云提供商职责</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tc>
                  <a:txBody>
                    <a:bodyPr/>
                    <a:lstStyle/>
                    <a:p>
                      <a:r>
                        <a:rPr lang="zh-CN" altLang="en-US" sz="1600">
                          <a:solidFill>
                            <a:srgbClr val="333333"/>
                          </a:solidFill>
                          <a:effectLst/>
                        </a:rPr>
                        <a:t>用户职责</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extLst>
                  <a:ext uri="{0D108BD9-81ED-4DB2-BD59-A6C34878D82A}">
                    <a16:rowId xmlns:a16="http://schemas.microsoft.com/office/drawing/2014/main" val="1406132760"/>
                  </a:ext>
                </a:extLst>
              </a:tr>
              <a:tr h="225216">
                <a:tc vMerge="1">
                  <a:txBody>
                    <a:bodyPr/>
                    <a:lstStyle/>
                    <a:p>
                      <a:endParaRPr lang="zh-CN" altLang="en-US" sz="700" dirty="0">
                        <a:solidFill>
                          <a:srgbClr val="333333"/>
                        </a:solidFill>
                        <a:effectLst/>
                      </a:endParaRP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sz="1600">
                          <a:solidFill>
                            <a:srgbClr val="333333"/>
                          </a:solidFill>
                          <a:effectLst/>
                        </a:rPr>
                        <a:t>容错</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sz="1600" dirty="0">
                          <a:solidFill>
                            <a:srgbClr val="333333"/>
                          </a:solidFill>
                          <a:effectLst/>
                        </a:rPr>
                        <a:t>云提供商职责</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sz="1600" dirty="0">
                          <a:solidFill>
                            <a:srgbClr val="333333"/>
                          </a:solidFill>
                          <a:effectLst/>
                        </a:rPr>
                        <a:t>用户职责</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1445906383"/>
                  </a:ext>
                </a:extLst>
              </a:tr>
              <a:tr h="225216">
                <a:tc vMerge="1">
                  <a:txBody>
                    <a:bodyPr/>
                    <a:lstStyle/>
                    <a:p>
                      <a:endParaRPr lang="zh-CN" altLang="en-US" sz="700" dirty="0">
                        <a:solidFill>
                          <a:srgbClr val="333333"/>
                        </a:solidFill>
                        <a:effectLst/>
                      </a:endParaRP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tc>
                  <a:txBody>
                    <a:bodyPr/>
                    <a:lstStyle/>
                    <a:p>
                      <a:r>
                        <a:rPr lang="zh-CN" altLang="en-US" sz="1600">
                          <a:solidFill>
                            <a:srgbClr val="333333"/>
                          </a:solidFill>
                          <a:effectLst/>
                        </a:rPr>
                        <a:t>监控</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tc>
                  <a:txBody>
                    <a:bodyPr/>
                    <a:lstStyle/>
                    <a:p>
                      <a:r>
                        <a:rPr lang="zh-CN" altLang="en-US" sz="1600">
                          <a:solidFill>
                            <a:srgbClr val="333333"/>
                          </a:solidFill>
                          <a:effectLst/>
                        </a:rPr>
                        <a:t>云提供商职责</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tc>
                  <a:txBody>
                    <a:bodyPr/>
                    <a:lstStyle/>
                    <a:p>
                      <a:r>
                        <a:rPr lang="zh-CN" altLang="en-US" sz="1600" dirty="0">
                          <a:solidFill>
                            <a:srgbClr val="333333"/>
                          </a:solidFill>
                          <a:effectLst/>
                        </a:rPr>
                        <a:t>用户职责</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extLst>
                  <a:ext uri="{0D108BD9-81ED-4DB2-BD59-A6C34878D82A}">
                    <a16:rowId xmlns:a16="http://schemas.microsoft.com/office/drawing/2014/main" val="1923009393"/>
                  </a:ext>
                </a:extLst>
              </a:tr>
              <a:tr h="225216">
                <a:tc vMerge="1">
                  <a:txBody>
                    <a:bodyPr/>
                    <a:lstStyle/>
                    <a:p>
                      <a:endParaRPr lang="zh-CN" altLang="en-US" sz="700" dirty="0">
                        <a:solidFill>
                          <a:srgbClr val="333333"/>
                        </a:solidFill>
                        <a:effectLst/>
                      </a:endParaRP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sz="1600">
                          <a:solidFill>
                            <a:srgbClr val="333333"/>
                          </a:solidFill>
                          <a:effectLst/>
                        </a:rPr>
                        <a:t>日志</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sz="1600">
                          <a:solidFill>
                            <a:srgbClr val="333333"/>
                          </a:solidFill>
                          <a:effectLst/>
                        </a:rPr>
                        <a:t>云提供商职责</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sz="1600" dirty="0">
                          <a:solidFill>
                            <a:srgbClr val="333333"/>
                          </a:solidFill>
                          <a:effectLst/>
                        </a:rPr>
                        <a:t>用户职责</a:t>
                      </a:r>
                    </a:p>
                  </a:txBody>
                  <a:tcPr marL="23018" marR="23018" marT="10623" marB="10623"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970628567"/>
                  </a:ext>
                </a:extLst>
              </a:tr>
            </a:tbl>
          </a:graphicData>
        </a:graphic>
      </p:graphicFrame>
      <p:sp>
        <p:nvSpPr>
          <p:cNvPr id="5" name="Rectangle 1">
            <a:extLst>
              <a:ext uri="{FF2B5EF4-FFF2-40B4-BE49-F238E27FC236}">
                <a16:creationId xmlns:a16="http://schemas.microsoft.com/office/drawing/2014/main" id="{63CF8CF9-6866-956D-8B57-8D701EB8BA91}"/>
              </a:ext>
            </a:extLst>
          </p:cNvPr>
          <p:cNvSpPr>
            <a:spLocks noChangeArrowheads="1"/>
          </p:cNvSpPr>
          <p:nvPr/>
        </p:nvSpPr>
        <p:spPr bwMode="auto">
          <a:xfrm>
            <a:off x="5287963" y="16811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7" name="文本框 6">
            <a:extLst>
              <a:ext uri="{FF2B5EF4-FFF2-40B4-BE49-F238E27FC236}">
                <a16:creationId xmlns:a16="http://schemas.microsoft.com/office/drawing/2014/main" id="{4BA3687B-366B-C9D3-4344-89B631A29E8D}"/>
              </a:ext>
            </a:extLst>
          </p:cNvPr>
          <p:cNvSpPr txBox="1"/>
          <p:nvPr/>
        </p:nvSpPr>
        <p:spPr>
          <a:xfrm>
            <a:off x="925959" y="6338986"/>
            <a:ext cx="6095144" cy="307777"/>
          </a:xfrm>
          <a:prstGeom prst="rect">
            <a:avLst/>
          </a:prstGeom>
          <a:noFill/>
        </p:spPr>
        <p:txBody>
          <a:bodyPr wrap="square">
            <a:spAutoFit/>
          </a:bodyPr>
          <a:lstStyle/>
          <a:p>
            <a:r>
              <a:rPr lang="en-US" altLang="zh-CN" sz="1400" dirty="0"/>
              <a:t>Cloud Programming Simplified: A Berkeley View on Serverless Computing</a:t>
            </a:r>
            <a:endParaRPr lang="zh-CN" altLang="en-US" sz="1400" dirty="0"/>
          </a:p>
        </p:txBody>
      </p:sp>
    </p:spTree>
    <p:extLst>
      <p:ext uri="{BB962C8B-B14F-4D97-AF65-F5344CB8AC3E}">
        <p14:creationId xmlns:p14="http://schemas.microsoft.com/office/powerpoint/2010/main" val="499905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E7A770-0D5B-62C4-490E-589174D9FB87}"/>
              </a:ext>
            </a:extLst>
          </p:cNvPr>
          <p:cNvSpPr>
            <a:spLocks noGrp="1"/>
          </p:cNvSpPr>
          <p:nvPr>
            <p:ph type="title"/>
          </p:nvPr>
        </p:nvSpPr>
        <p:spPr/>
        <p:txBody>
          <a:bodyPr>
            <a:normAutofit/>
          </a:bodyPr>
          <a:lstStyle/>
          <a:p>
            <a:r>
              <a:rPr lang="en-US" altLang="zh-CN" sz="3600" dirty="0"/>
              <a:t>Serverless</a:t>
            </a:r>
            <a:r>
              <a:rPr lang="zh-CN" altLang="en-US" sz="3600" dirty="0"/>
              <a:t>云的架构</a:t>
            </a:r>
          </a:p>
        </p:txBody>
      </p:sp>
      <p:pic>
        <p:nvPicPr>
          <p:cNvPr id="5" name="图片 4">
            <a:extLst>
              <a:ext uri="{FF2B5EF4-FFF2-40B4-BE49-F238E27FC236}">
                <a16:creationId xmlns:a16="http://schemas.microsoft.com/office/drawing/2014/main" id="{04D03CC5-024B-5933-B801-7611EDC8403F}"/>
              </a:ext>
            </a:extLst>
          </p:cNvPr>
          <p:cNvPicPr>
            <a:picLocks noChangeAspect="1"/>
          </p:cNvPicPr>
          <p:nvPr/>
        </p:nvPicPr>
        <p:blipFill>
          <a:blip r:embed="rId2"/>
          <a:stretch>
            <a:fillRect/>
          </a:stretch>
        </p:blipFill>
        <p:spPr>
          <a:xfrm>
            <a:off x="1494890" y="1864679"/>
            <a:ext cx="7828908" cy="4087190"/>
          </a:xfrm>
          <a:prstGeom prst="rect">
            <a:avLst/>
          </a:prstGeom>
        </p:spPr>
      </p:pic>
      <p:sp>
        <p:nvSpPr>
          <p:cNvPr id="6" name="文本框 5">
            <a:extLst>
              <a:ext uri="{FF2B5EF4-FFF2-40B4-BE49-F238E27FC236}">
                <a16:creationId xmlns:a16="http://schemas.microsoft.com/office/drawing/2014/main" id="{9D0986DD-0271-120B-6C90-9D7DD2A214B1}"/>
              </a:ext>
            </a:extLst>
          </p:cNvPr>
          <p:cNvSpPr txBox="1"/>
          <p:nvPr/>
        </p:nvSpPr>
        <p:spPr>
          <a:xfrm>
            <a:off x="1494890" y="5912609"/>
            <a:ext cx="6095144" cy="307777"/>
          </a:xfrm>
          <a:prstGeom prst="rect">
            <a:avLst/>
          </a:prstGeom>
          <a:noFill/>
        </p:spPr>
        <p:txBody>
          <a:bodyPr wrap="square">
            <a:spAutoFit/>
          </a:bodyPr>
          <a:lstStyle/>
          <a:p>
            <a:r>
              <a:rPr lang="en-US" altLang="zh-CN" sz="1400" dirty="0"/>
              <a:t>Cloud Programming Simplified: A Berkeley View on Serverless Computing</a:t>
            </a:r>
            <a:endParaRPr lang="zh-CN" altLang="en-US" sz="1400" dirty="0"/>
          </a:p>
        </p:txBody>
      </p:sp>
    </p:spTree>
    <p:extLst>
      <p:ext uri="{BB962C8B-B14F-4D97-AF65-F5344CB8AC3E}">
        <p14:creationId xmlns:p14="http://schemas.microsoft.com/office/powerpoint/2010/main" val="2548539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E888DF-9ED9-F3E8-506D-27A3B99E25D2}"/>
              </a:ext>
            </a:extLst>
          </p:cNvPr>
          <p:cNvSpPr>
            <a:spLocks noGrp="1"/>
          </p:cNvSpPr>
          <p:nvPr>
            <p:ph type="title"/>
          </p:nvPr>
        </p:nvSpPr>
        <p:spPr>
          <a:xfrm>
            <a:off x="838200" y="225155"/>
            <a:ext cx="10515600" cy="1325563"/>
          </a:xfrm>
        </p:spPr>
        <p:txBody>
          <a:bodyPr>
            <a:normAutofit/>
          </a:bodyPr>
          <a:lstStyle/>
          <a:p>
            <a:r>
              <a:rPr lang="en-US" altLang="zh-CN" sz="3600" dirty="0"/>
              <a:t>Serverless</a:t>
            </a:r>
            <a:r>
              <a:rPr lang="zh-CN" altLang="en-US" sz="3600" dirty="0"/>
              <a:t>适合的应用类型和目前的局限</a:t>
            </a:r>
          </a:p>
        </p:txBody>
      </p:sp>
      <p:graphicFrame>
        <p:nvGraphicFramePr>
          <p:cNvPr id="4" name="表格 3">
            <a:extLst>
              <a:ext uri="{FF2B5EF4-FFF2-40B4-BE49-F238E27FC236}">
                <a16:creationId xmlns:a16="http://schemas.microsoft.com/office/drawing/2014/main" id="{6035A1C7-BA6B-ED8D-D3F9-754CD0C1EDE5}"/>
              </a:ext>
            </a:extLst>
          </p:cNvPr>
          <p:cNvGraphicFramePr>
            <a:graphicFrameLocks noGrp="1"/>
          </p:cNvGraphicFramePr>
          <p:nvPr>
            <p:extLst>
              <p:ext uri="{D42A27DB-BD31-4B8C-83A1-F6EECF244321}">
                <p14:modId xmlns:p14="http://schemas.microsoft.com/office/powerpoint/2010/main" val="773952869"/>
              </p:ext>
            </p:extLst>
          </p:nvPr>
        </p:nvGraphicFramePr>
        <p:xfrm>
          <a:off x="838200" y="1690688"/>
          <a:ext cx="3615647" cy="3143250"/>
        </p:xfrm>
        <a:graphic>
          <a:graphicData uri="http://schemas.openxmlformats.org/drawingml/2006/table">
            <a:tbl>
              <a:tblPr/>
              <a:tblGrid>
                <a:gridCol w="790410">
                  <a:extLst>
                    <a:ext uri="{9D8B030D-6E8A-4147-A177-3AD203B41FA5}">
                      <a16:colId xmlns:a16="http://schemas.microsoft.com/office/drawing/2014/main" val="4019676328"/>
                    </a:ext>
                  </a:extLst>
                </a:gridCol>
                <a:gridCol w="2825237">
                  <a:extLst>
                    <a:ext uri="{9D8B030D-6E8A-4147-A177-3AD203B41FA5}">
                      <a16:colId xmlns:a16="http://schemas.microsoft.com/office/drawing/2014/main" val="540426093"/>
                    </a:ext>
                  </a:extLst>
                </a:gridCol>
              </a:tblGrid>
              <a:tr h="0">
                <a:tc>
                  <a:txBody>
                    <a:bodyPr/>
                    <a:lstStyle/>
                    <a:p>
                      <a:r>
                        <a:rPr lang="zh-CN" altLang="en-US" b="1">
                          <a:effectLst/>
                        </a:rPr>
                        <a:t>百分比</a:t>
                      </a:r>
                    </a:p>
                  </a:txBody>
                  <a:tcPr marL="61913" marR="61913" marT="28575" marB="28575"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b="1">
                          <a:effectLst/>
                        </a:rPr>
                        <a:t>场景</a:t>
                      </a:r>
                    </a:p>
                  </a:txBody>
                  <a:tcPr marL="61913" marR="61913" marT="28575" marB="28575"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3388435481"/>
                  </a:ext>
                </a:extLst>
              </a:tr>
              <a:tr h="0">
                <a:tc>
                  <a:txBody>
                    <a:bodyPr/>
                    <a:lstStyle/>
                    <a:p>
                      <a:r>
                        <a:rPr lang="en-US" altLang="zh-CN">
                          <a:solidFill>
                            <a:srgbClr val="333333"/>
                          </a:solidFill>
                          <a:effectLst/>
                        </a:rPr>
                        <a:t>32</a:t>
                      </a:r>
                    </a:p>
                  </a:txBody>
                  <a:tcPr marL="61913" marR="61913" marT="28575" marB="28575"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en-US">
                          <a:solidFill>
                            <a:srgbClr val="333333"/>
                          </a:solidFill>
                          <a:effectLst/>
                        </a:rPr>
                        <a:t>Web</a:t>
                      </a:r>
                      <a:r>
                        <a:rPr lang="zh-CN" altLang="en-US">
                          <a:solidFill>
                            <a:srgbClr val="333333"/>
                          </a:solidFill>
                          <a:effectLst/>
                        </a:rPr>
                        <a:t>和</a:t>
                      </a:r>
                      <a:r>
                        <a:rPr lang="en-US">
                          <a:solidFill>
                            <a:srgbClr val="333333"/>
                          </a:solidFill>
                          <a:effectLst/>
                        </a:rPr>
                        <a:t>API</a:t>
                      </a:r>
                    </a:p>
                  </a:txBody>
                  <a:tcPr marL="61913" marR="61913" marT="28575" marB="28575"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970104537"/>
                  </a:ext>
                </a:extLst>
              </a:tr>
              <a:tr h="0">
                <a:tc>
                  <a:txBody>
                    <a:bodyPr/>
                    <a:lstStyle/>
                    <a:p>
                      <a:r>
                        <a:rPr lang="en-US" altLang="zh-CN">
                          <a:solidFill>
                            <a:srgbClr val="333333"/>
                          </a:solidFill>
                          <a:effectLst/>
                        </a:rPr>
                        <a:t>21</a:t>
                      </a:r>
                    </a:p>
                  </a:txBody>
                  <a:tcPr marL="61913" marR="61913" marT="28575" marB="28575"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tc>
                  <a:txBody>
                    <a:bodyPr/>
                    <a:lstStyle/>
                    <a:p>
                      <a:r>
                        <a:rPr lang="zh-CN" altLang="en-US" dirty="0">
                          <a:solidFill>
                            <a:srgbClr val="333333"/>
                          </a:solidFill>
                          <a:effectLst/>
                        </a:rPr>
                        <a:t>数据处理，比如</a:t>
                      </a:r>
                      <a:r>
                        <a:rPr lang="en-US" altLang="zh-CN" dirty="0">
                          <a:solidFill>
                            <a:srgbClr val="333333"/>
                          </a:solidFill>
                          <a:effectLst/>
                        </a:rPr>
                        <a:t>ETL</a:t>
                      </a:r>
                      <a:r>
                        <a:rPr lang="zh-CN" altLang="en-US" dirty="0">
                          <a:solidFill>
                            <a:srgbClr val="333333"/>
                          </a:solidFill>
                          <a:effectLst/>
                        </a:rPr>
                        <a:t>（抽取，转换，加载）</a:t>
                      </a:r>
                    </a:p>
                  </a:txBody>
                  <a:tcPr marL="61913" marR="61913" marT="28575" marB="28575"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extLst>
                  <a:ext uri="{0D108BD9-81ED-4DB2-BD59-A6C34878D82A}">
                    <a16:rowId xmlns:a16="http://schemas.microsoft.com/office/drawing/2014/main" val="2017868054"/>
                  </a:ext>
                </a:extLst>
              </a:tr>
              <a:tr h="0">
                <a:tc>
                  <a:txBody>
                    <a:bodyPr/>
                    <a:lstStyle/>
                    <a:p>
                      <a:r>
                        <a:rPr lang="en-US" altLang="zh-CN">
                          <a:solidFill>
                            <a:srgbClr val="333333"/>
                          </a:solidFill>
                          <a:effectLst/>
                        </a:rPr>
                        <a:t>17</a:t>
                      </a:r>
                    </a:p>
                  </a:txBody>
                  <a:tcPr marL="61913" marR="61913" marT="28575" marB="28575"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dirty="0">
                          <a:solidFill>
                            <a:srgbClr val="333333"/>
                          </a:solidFill>
                          <a:effectLst/>
                        </a:rPr>
                        <a:t>集成三方应用</a:t>
                      </a:r>
                    </a:p>
                  </a:txBody>
                  <a:tcPr marL="61913" marR="61913" marT="28575" marB="28575"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472018417"/>
                  </a:ext>
                </a:extLst>
              </a:tr>
              <a:tr h="0">
                <a:tc>
                  <a:txBody>
                    <a:bodyPr/>
                    <a:lstStyle/>
                    <a:p>
                      <a:r>
                        <a:rPr lang="en-US" altLang="zh-CN">
                          <a:solidFill>
                            <a:srgbClr val="333333"/>
                          </a:solidFill>
                          <a:effectLst/>
                        </a:rPr>
                        <a:t>16</a:t>
                      </a:r>
                    </a:p>
                  </a:txBody>
                  <a:tcPr marL="61913" marR="61913" marT="28575" marB="28575"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tc>
                  <a:txBody>
                    <a:bodyPr/>
                    <a:lstStyle/>
                    <a:p>
                      <a:r>
                        <a:rPr lang="zh-CN" altLang="en-US">
                          <a:solidFill>
                            <a:srgbClr val="333333"/>
                          </a:solidFill>
                          <a:effectLst/>
                        </a:rPr>
                        <a:t>内部工具</a:t>
                      </a:r>
                    </a:p>
                  </a:txBody>
                  <a:tcPr marL="61913" marR="61913" marT="28575" marB="28575"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extLst>
                  <a:ext uri="{0D108BD9-81ED-4DB2-BD59-A6C34878D82A}">
                    <a16:rowId xmlns:a16="http://schemas.microsoft.com/office/drawing/2014/main" val="2442615077"/>
                  </a:ext>
                </a:extLst>
              </a:tr>
              <a:tr h="0">
                <a:tc>
                  <a:txBody>
                    <a:bodyPr/>
                    <a:lstStyle/>
                    <a:p>
                      <a:r>
                        <a:rPr lang="en-US" altLang="zh-CN">
                          <a:solidFill>
                            <a:srgbClr val="333333"/>
                          </a:solidFill>
                          <a:effectLst/>
                        </a:rPr>
                        <a:t>8</a:t>
                      </a:r>
                    </a:p>
                  </a:txBody>
                  <a:tcPr marL="61913" marR="61913" marT="28575" marB="28575"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dirty="0">
                          <a:solidFill>
                            <a:srgbClr val="333333"/>
                          </a:solidFill>
                          <a:effectLst/>
                        </a:rPr>
                        <a:t>聊天机器人 比如</a:t>
                      </a:r>
                      <a:r>
                        <a:rPr lang="en-US" dirty="0">
                          <a:solidFill>
                            <a:srgbClr val="333333"/>
                          </a:solidFill>
                          <a:effectLst/>
                        </a:rPr>
                        <a:t>Alex </a:t>
                      </a:r>
                      <a:r>
                        <a:rPr lang="en-US" dirty="0" err="1">
                          <a:solidFill>
                            <a:srgbClr val="333333"/>
                          </a:solidFill>
                          <a:effectLst/>
                        </a:rPr>
                        <a:t>Skills（Alexa</a:t>
                      </a:r>
                      <a:r>
                        <a:rPr lang="en-US" dirty="0">
                          <a:solidFill>
                            <a:srgbClr val="333333"/>
                          </a:solidFill>
                          <a:effectLst/>
                        </a:rPr>
                        <a:t> AI</a:t>
                      </a:r>
                      <a:r>
                        <a:rPr lang="zh-CN" altLang="en-US" dirty="0">
                          <a:solidFill>
                            <a:srgbClr val="333333"/>
                          </a:solidFill>
                          <a:effectLst/>
                        </a:rPr>
                        <a:t>助手的</a:t>
                      </a:r>
                      <a:r>
                        <a:rPr lang="en-US" dirty="0">
                          <a:solidFill>
                            <a:srgbClr val="333333"/>
                          </a:solidFill>
                          <a:effectLst/>
                        </a:rPr>
                        <a:t>SDK）</a:t>
                      </a:r>
                    </a:p>
                  </a:txBody>
                  <a:tcPr marL="61913" marR="61913" marT="28575" marB="28575"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1959615906"/>
                  </a:ext>
                </a:extLst>
              </a:tr>
              <a:tr h="0">
                <a:tc>
                  <a:txBody>
                    <a:bodyPr/>
                    <a:lstStyle/>
                    <a:p>
                      <a:r>
                        <a:rPr lang="en-US" altLang="zh-CN">
                          <a:solidFill>
                            <a:srgbClr val="333333"/>
                          </a:solidFill>
                          <a:effectLst/>
                        </a:rPr>
                        <a:t>6</a:t>
                      </a:r>
                    </a:p>
                  </a:txBody>
                  <a:tcPr marL="61913" marR="61913" marT="28575" marB="28575"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tc>
                  <a:txBody>
                    <a:bodyPr/>
                    <a:lstStyle/>
                    <a:p>
                      <a:r>
                        <a:rPr lang="en-US" dirty="0">
                          <a:solidFill>
                            <a:srgbClr val="333333"/>
                          </a:solidFill>
                          <a:effectLst/>
                        </a:rPr>
                        <a:t>IoT</a:t>
                      </a:r>
                    </a:p>
                  </a:txBody>
                  <a:tcPr marL="61913" marR="61913" marT="28575" marB="28575"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extLst>
                  <a:ext uri="{0D108BD9-81ED-4DB2-BD59-A6C34878D82A}">
                    <a16:rowId xmlns:a16="http://schemas.microsoft.com/office/drawing/2014/main" val="1722550951"/>
                  </a:ext>
                </a:extLst>
              </a:tr>
            </a:tbl>
          </a:graphicData>
        </a:graphic>
      </p:graphicFrame>
      <p:graphicFrame>
        <p:nvGraphicFramePr>
          <p:cNvPr id="5" name="表格 4">
            <a:extLst>
              <a:ext uri="{FF2B5EF4-FFF2-40B4-BE49-F238E27FC236}">
                <a16:creationId xmlns:a16="http://schemas.microsoft.com/office/drawing/2014/main" id="{C01C8875-0DEB-FD4C-E685-D1486EE065EF}"/>
              </a:ext>
            </a:extLst>
          </p:cNvPr>
          <p:cNvGraphicFramePr>
            <a:graphicFrameLocks noGrp="1"/>
          </p:cNvGraphicFramePr>
          <p:nvPr>
            <p:extLst>
              <p:ext uri="{D42A27DB-BD31-4B8C-83A1-F6EECF244321}">
                <p14:modId xmlns:p14="http://schemas.microsoft.com/office/powerpoint/2010/main" val="3866055461"/>
              </p:ext>
            </p:extLst>
          </p:nvPr>
        </p:nvGraphicFramePr>
        <p:xfrm>
          <a:off x="4750139" y="1435208"/>
          <a:ext cx="7152470" cy="4609920"/>
        </p:xfrm>
        <a:graphic>
          <a:graphicData uri="http://schemas.openxmlformats.org/drawingml/2006/table">
            <a:tbl>
              <a:tblPr/>
              <a:tblGrid>
                <a:gridCol w="1430494">
                  <a:extLst>
                    <a:ext uri="{9D8B030D-6E8A-4147-A177-3AD203B41FA5}">
                      <a16:colId xmlns:a16="http://schemas.microsoft.com/office/drawing/2014/main" val="4018387972"/>
                    </a:ext>
                  </a:extLst>
                </a:gridCol>
                <a:gridCol w="1430494">
                  <a:extLst>
                    <a:ext uri="{9D8B030D-6E8A-4147-A177-3AD203B41FA5}">
                      <a16:colId xmlns:a16="http://schemas.microsoft.com/office/drawing/2014/main" val="1830536512"/>
                    </a:ext>
                  </a:extLst>
                </a:gridCol>
                <a:gridCol w="1430494">
                  <a:extLst>
                    <a:ext uri="{9D8B030D-6E8A-4147-A177-3AD203B41FA5}">
                      <a16:colId xmlns:a16="http://schemas.microsoft.com/office/drawing/2014/main" val="50896531"/>
                    </a:ext>
                  </a:extLst>
                </a:gridCol>
                <a:gridCol w="1430494">
                  <a:extLst>
                    <a:ext uri="{9D8B030D-6E8A-4147-A177-3AD203B41FA5}">
                      <a16:colId xmlns:a16="http://schemas.microsoft.com/office/drawing/2014/main" val="985741268"/>
                    </a:ext>
                  </a:extLst>
                </a:gridCol>
                <a:gridCol w="1430494">
                  <a:extLst>
                    <a:ext uri="{9D8B030D-6E8A-4147-A177-3AD203B41FA5}">
                      <a16:colId xmlns:a16="http://schemas.microsoft.com/office/drawing/2014/main" val="3812333889"/>
                    </a:ext>
                  </a:extLst>
                </a:gridCol>
              </a:tblGrid>
              <a:tr h="207767">
                <a:tc>
                  <a:txBody>
                    <a:bodyPr/>
                    <a:lstStyle/>
                    <a:p>
                      <a:r>
                        <a:rPr lang="zh-CN" altLang="en-US" sz="1400" b="1" dirty="0">
                          <a:effectLst/>
                        </a:rPr>
                        <a:t>描述</a:t>
                      </a:r>
                    </a:p>
                  </a:txBody>
                  <a:tcPr marL="21234" marR="21234" marT="9800" marB="9800"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sz="1400" b="1">
                          <a:effectLst/>
                        </a:rPr>
                        <a:t>挑战</a:t>
                      </a:r>
                    </a:p>
                  </a:txBody>
                  <a:tcPr marL="21234" marR="21234" marT="9800" marB="9800"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en-US" sz="1400" b="1">
                          <a:effectLst/>
                        </a:rPr>
                        <a:t>Workarounds</a:t>
                      </a:r>
                    </a:p>
                  </a:txBody>
                  <a:tcPr marL="21234" marR="21234" marT="9800" marB="9800"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sz="1400" b="1">
                          <a:effectLst/>
                        </a:rPr>
                        <a:t>性价比</a:t>
                      </a:r>
                    </a:p>
                  </a:txBody>
                  <a:tcPr marL="21234" marR="21234" marT="9800" marB="9800"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endParaRPr lang="zh-CN" altLang="en-US" sz="1400" dirty="0"/>
                    </a:p>
                  </a:txBody>
                  <a:tcPr marL="31361" marR="31361" marT="15680" marB="15680">
                    <a:lnL w="4763" cap="flat" cmpd="sng" algn="ctr">
                      <a:solidFill>
                        <a:srgbClr val="DFE2E5"/>
                      </a:solidFill>
                      <a:prstDash val="solid"/>
                      <a:round/>
                      <a:headEnd type="none" w="med" len="med"/>
                      <a:tailEnd type="none" w="med" len="med"/>
                    </a:lnL>
                    <a:lnB w="4763" cap="flat" cmpd="sng" algn="ctr">
                      <a:solidFill>
                        <a:srgbClr val="DFE2E5"/>
                      </a:solidFill>
                      <a:prstDash val="solid"/>
                      <a:round/>
                      <a:headEnd type="none" w="med" len="med"/>
                      <a:tailEnd type="none" w="med" len="med"/>
                    </a:lnB>
                  </a:tcPr>
                </a:tc>
                <a:extLst>
                  <a:ext uri="{0D108BD9-81ED-4DB2-BD59-A6C34878D82A}">
                    <a16:rowId xmlns:a16="http://schemas.microsoft.com/office/drawing/2014/main" val="338579952"/>
                  </a:ext>
                </a:extLst>
              </a:tr>
              <a:tr h="866347">
                <a:tc>
                  <a:txBody>
                    <a:bodyPr/>
                    <a:lstStyle/>
                    <a:p>
                      <a:r>
                        <a:rPr lang="zh-CN" altLang="en-US" sz="1400" b="1" dirty="0">
                          <a:solidFill>
                            <a:srgbClr val="333333"/>
                          </a:solidFill>
                          <a:effectLst/>
                        </a:rPr>
                        <a:t>实时视频压缩</a:t>
                      </a:r>
                    </a:p>
                  </a:txBody>
                  <a:tcPr marL="21234" marR="21234" marT="9800" marB="9800"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sz="1400" dirty="0">
                          <a:solidFill>
                            <a:srgbClr val="333333"/>
                          </a:solidFill>
                          <a:effectLst/>
                        </a:rPr>
                        <a:t>视频编码</a:t>
                      </a:r>
                    </a:p>
                  </a:txBody>
                  <a:tcPr marL="21234" marR="21234" marT="9800" marB="9800"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sz="1400">
                          <a:solidFill>
                            <a:srgbClr val="333333"/>
                          </a:solidFill>
                          <a:effectLst/>
                        </a:rPr>
                        <a:t>对象存储太慢无法支持细粒度通信；函数对于任务来说太粗粒度</a:t>
                      </a:r>
                    </a:p>
                  </a:txBody>
                  <a:tcPr marL="21234" marR="21234" marT="9800" marB="9800"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sz="1400">
                          <a:solidFill>
                            <a:srgbClr val="333333"/>
                          </a:solidFill>
                          <a:effectLst/>
                        </a:rPr>
                        <a:t>函数到函数通信，避免对象存储；函数执行替代任务</a:t>
                      </a:r>
                    </a:p>
                  </a:txBody>
                  <a:tcPr marL="21234" marR="21234" marT="9800" marB="9800"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en-US" sz="1400" dirty="0">
                          <a:solidFill>
                            <a:srgbClr val="333333"/>
                          </a:solidFill>
                          <a:effectLst/>
                        </a:rPr>
                        <a:t>VM</a:t>
                      </a:r>
                      <a:r>
                        <a:rPr lang="zh-CN" altLang="en-US" sz="1400" dirty="0">
                          <a:solidFill>
                            <a:srgbClr val="333333"/>
                          </a:solidFill>
                          <a:effectLst/>
                        </a:rPr>
                        <a:t>的</a:t>
                      </a:r>
                      <a:r>
                        <a:rPr lang="en-US" altLang="zh-CN" sz="1400" dirty="0">
                          <a:solidFill>
                            <a:srgbClr val="333333"/>
                          </a:solidFill>
                          <a:effectLst/>
                        </a:rPr>
                        <a:t>60</a:t>
                      </a:r>
                      <a:r>
                        <a:rPr lang="zh-CN" altLang="en-US" sz="1400" dirty="0">
                          <a:solidFill>
                            <a:srgbClr val="333333"/>
                          </a:solidFill>
                          <a:effectLst/>
                        </a:rPr>
                        <a:t>倍速度，</a:t>
                      </a:r>
                      <a:r>
                        <a:rPr lang="en-US" altLang="zh-CN" sz="1400" dirty="0">
                          <a:solidFill>
                            <a:srgbClr val="333333"/>
                          </a:solidFill>
                          <a:effectLst/>
                        </a:rPr>
                        <a:t>6</a:t>
                      </a:r>
                      <a:r>
                        <a:rPr lang="zh-CN" altLang="en-US" sz="1400" dirty="0">
                          <a:solidFill>
                            <a:srgbClr val="333333"/>
                          </a:solidFill>
                          <a:effectLst/>
                        </a:rPr>
                        <a:t>分之一价格</a:t>
                      </a:r>
                    </a:p>
                  </a:txBody>
                  <a:tcPr marL="21234" marR="21234" marT="9800" marB="9800"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294899868"/>
                  </a:ext>
                </a:extLst>
              </a:tr>
              <a:tr h="772264">
                <a:tc>
                  <a:txBody>
                    <a:bodyPr/>
                    <a:lstStyle/>
                    <a:p>
                      <a:r>
                        <a:rPr lang="en-US" sz="1400" b="1" dirty="0">
                          <a:solidFill>
                            <a:srgbClr val="333333"/>
                          </a:solidFill>
                          <a:effectLst/>
                        </a:rPr>
                        <a:t>MapReduce</a:t>
                      </a:r>
                    </a:p>
                  </a:txBody>
                  <a:tcPr marL="21234" marR="21234" marT="9800" marB="9800"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tc>
                  <a:txBody>
                    <a:bodyPr/>
                    <a:lstStyle/>
                    <a:p>
                      <a:r>
                        <a:rPr lang="zh-CN" altLang="en-US" sz="1400">
                          <a:solidFill>
                            <a:srgbClr val="333333"/>
                          </a:solidFill>
                          <a:effectLst/>
                        </a:rPr>
                        <a:t>大数据处理（</a:t>
                      </a:r>
                      <a:r>
                        <a:rPr lang="en-US" altLang="zh-CN" sz="1400">
                          <a:solidFill>
                            <a:srgbClr val="333333"/>
                          </a:solidFill>
                          <a:effectLst/>
                        </a:rPr>
                        <a:t>100TB</a:t>
                      </a:r>
                      <a:r>
                        <a:rPr lang="zh-CN" altLang="en-US" sz="1400">
                          <a:solidFill>
                            <a:srgbClr val="333333"/>
                          </a:solidFill>
                          <a:effectLst/>
                        </a:rPr>
                        <a:t>）</a:t>
                      </a:r>
                    </a:p>
                  </a:txBody>
                  <a:tcPr marL="21234" marR="21234" marT="9800" marB="9800"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tc>
                  <a:txBody>
                    <a:bodyPr/>
                    <a:lstStyle/>
                    <a:p>
                      <a:r>
                        <a:rPr lang="en-US" altLang="zh-CN" sz="1400" dirty="0">
                          <a:solidFill>
                            <a:srgbClr val="333333"/>
                          </a:solidFill>
                          <a:effectLst/>
                        </a:rPr>
                        <a:t>Shuffle</a:t>
                      </a:r>
                      <a:r>
                        <a:rPr lang="zh-CN" altLang="en-US" sz="1400" dirty="0">
                          <a:solidFill>
                            <a:srgbClr val="333333"/>
                          </a:solidFill>
                          <a:effectLst/>
                        </a:rPr>
                        <a:t>不会因为对象存错的延迟和</a:t>
                      </a:r>
                      <a:r>
                        <a:rPr lang="en-US" altLang="zh-CN" sz="1400" dirty="0">
                          <a:solidFill>
                            <a:srgbClr val="333333"/>
                          </a:solidFill>
                          <a:effectLst/>
                        </a:rPr>
                        <a:t>IO</a:t>
                      </a:r>
                      <a:r>
                        <a:rPr lang="zh-CN" altLang="en-US" sz="1400" dirty="0">
                          <a:solidFill>
                            <a:srgbClr val="333333"/>
                          </a:solidFill>
                          <a:effectLst/>
                        </a:rPr>
                        <a:t>的限制而伸缩</a:t>
                      </a:r>
                    </a:p>
                  </a:txBody>
                  <a:tcPr marL="21234" marR="21234" marT="9800" marB="9800"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tc>
                  <a:txBody>
                    <a:bodyPr/>
                    <a:lstStyle/>
                    <a:p>
                      <a:r>
                        <a:rPr lang="zh-CN" altLang="en-US" sz="1400">
                          <a:solidFill>
                            <a:srgbClr val="333333"/>
                          </a:solidFill>
                          <a:effectLst/>
                        </a:rPr>
                        <a:t>低延迟，高</a:t>
                      </a:r>
                      <a:r>
                        <a:rPr lang="en-US" altLang="zh-CN" sz="1400">
                          <a:solidFill>
                            <a:srgbClr val="333333"/>
                          </a:solidFill>
                          <a:effectLst/>
                        </a:rPr>
                        <a:t>IOPS</a:t>
                      </a:r>
                      <a:r>
                        <a:rPr lang="zh-CN" altLang="en-US" sz="1400">
                          <a:solidFill>
                            <a:srgbClr val="333333"/>
                          </a:solidFill>
                          <a:effectLst/>
                        </a:rPr>
                        <a:t>的小存储来加速</a:t>
                      </a:r>
                      <a:r>
                        <a:rPr lang="en-US" altLang="zh-CN" sz="1400">
                          <a:solidFill>
                            <a:srgbClr val="333333"/>
                          </a:solidFill>
                          <a:effectLst/>
                        </a:rPr>
                        <a:t>shuffle</a:t>
                      </a:r>
                    </a:p>
                  </a:txBody>
                  <a:tcPr marL="21234" marR="21234" marT="9800" marB="9800"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tc>
                  <a:txBody>
                    <a:bodyPr/>
                    <a:lstStyle/>
                    <a:p>
                      <a:r>
                        <a:rPr lang="zh-CN" altLang="en-US" sz="1400">
                          <a:solidFill>
                            <a:srgbClr val="333333"/>
                          </a:solidFill>
                          <a:effectLst/>
                        </a:rPr>
                        <a:t>比</a:t>
                      </a:r>
                      <a:r>
                        <a:rPr lang="en-US" altLang="zh-CN" sz="1400">
                          <a:solidFill>
                            <a:srgbClr val="333333"/>
                          </a:solidFill>
                          <a:effectLst/>
                        </a:rPr>
                        <a:t>VM</a:t>
                      </a:r>
                      <a:r>
                        <a:rPr lang="zh-CN" altLang="en-US" sz="1400">
                          <a:solidFill>
                            <a:srgbClr val="333333"/>
                          </a:solidFill>
                          <a:effectLst/>
                        </a:rPr>
                        <a:t>排序</a:t>
                      </a:r>
                      <a:r>
                        <a:rPr lang="en-US" altLang="zh-CN" sz="1400">
                          <a:solidFill>
                            <a:srgbClr val="333333"/>
                          </a:solidFill>
                          <a:effectLst/>
                        </a:rPr>
                        <a:t>100TB</a:t>
                      </a:r>
                      <a:r>
                        <a:rPr lang="zh-CN" altLang="en-US" sz="1400">
                          <a:solidFill>
                            <a:srgbClr val="333333"/>
                          </a:solidFill>
                          <a:effectLst/>
                        </a:rPr>
                        <a:t>快</a:t>
                      </a:r>
                      <a:r>
                        <a:rPr lang="en-US" altLang="zh-CN" sz="1400">
                          <a:solidFill>
                            <a:srgbClr val="333333"/>
                          </a:solidFill>
                          <a:effectLst/>
                        </a:rPr>
                        <a:t>1%</a:t>
                      </a:r>
                      <a:r>
                        <a:rPr lang="zh-CN" altLang="en-US" sz="1400">
                          <a:solidFill>
                            <a:srgbClr val="333333"/>
                          </a:solidFill>
                          <a:effectLst/>
                        </a:rPr>
                        <a:t>，花费多</a:t>
                      </a:r>
                      <a:r>
                        <a:rPr lang="en-US" altLang="zh-CN" sz="1400">
                          <a:solidFill>
                            <a:srgbClr val="333333"/>
                          </a:solidFill>
                          <a:effectLst/>
                        </a:rPr>
                        <a:t>15%</a:t>
                      </a:r>
                    </a:p>
                  </a:txBody>
                  <a:tcPr marL="21234" marR="21234" marT="9800" marB="9800"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extLst>
                  <a:ext uri="{0D108BD9-81ED-4DB2-BD59-A6C34878D82A}">
                    <a16:rowId xmlns:a16="http://schemas.microsoft.com/office/drawing/2014/main" val="3619405638"/>
                  </a:ext>
                </a:extLst>
              </a:tr>
              <a:tr h="866347">
                <a:tc>
                  <a:txBody>
                    <a:bodyPr/>
                    <a:lstStyle/>
                    <a:p>
                      <a:r>
                        <a:rPr lang="zh-CN" altLang="en-US" sz="1400" b="1" dirty="0">
                          <a:solidFill>
                            <a:srgbClr val="333333"/>
                          </a:solidFill>
                          <a:effectLst/>
                        </a:rPr>
                        <a:t>线性代数</a:t>
                      </a:r>
                    </a:p>
                  </a:txBody>
                  <a:tcPr marL="21234" marR="21234" marT="9800" marB="9800"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sz="1400">
                          <a:solidFill>
                            <a:srgbClr val="333333"/>
                          </a:solidFill>
                          <a:effectLst/>
                        </a:rPr>
                        <a:t>大规模线性代数</a:t>
                      </a:r>
                    </a:p>
                  </a:txBody>
                  <a:tcPr marL="21234" marR="21234" marT="9800" marB="9800"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sz="1400">
                          <a:solidFill>
                            <a:srgbClr val="333333"/>
                          </a:solidFill>
                          <a:effectLst/>
                        </a:rPr>
                        <a:t>需要很大的问题规模来克服存储延迟，很难实现高效的广播</a:t>
                      </a:r>
                    </a:p>
                  </a:txBody>
                  <a:tcPr marL="21234" marR="21234" marT="9800" marB="9800"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sz="1400" dirty="0">
                          <a:solidFill>
                            <a:srgbClr val="333333"/>
                          </a:solidFill>
                          <a:effectLst/>
                        </a:rPr>
                        <a:t>使用低延迟高吞吐的存储处理小规模问题</a:t>
                      </a:r>
                    </a:p>
                  </a:txBody>
                  <a:tcPr marL="21234" marR="21234" marT="9800" marB="9800"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sz="1400" dirty="0">
                          <a:solidFill>
                            <a:srgbClr val="333333"/>
                          </a:solidFill>
                          <a:effectLst/>
                        </a:rPr>
                        <a:t>比原本慢</a:t>
                      </a:r>
                      <a:r>
                        <a:rPr lang="en-US" altLang="zh-CN" sz="1400" dirty="0">
                          <a:solidFill>
                            <a:srgbClr val="333333"/>
                          </a:solidFill>
                          <a:effectLst/>
                        </a:rPr>
                        <a:t>3</a:t>
                      </a:r>
                      <a:r>
                        <a:rPr lang="zh-CN" altLang="en-US" sz="1400" dirty="0">
                          <a:solidFill>
                            <a:srgbClr val="333333"/>
                          </a:solidFill>
                          <a:effectLst/>
                        </a:rPr>
                        <a:t>倍，但是</a:t>
                      </a:r>
                      <a:r>
                        <a:rPr lang="en-US" altLang="zh-CN" sz="1400" dirty="0">
                          <a:solidFill>
                            <a:srgbClr val="333333"/>
                          </a:solidFill>
                          <a:effectLst/>
                        </a:rPr>
                        <a:t>CPU</a:t>
                      </a:r>
                      <a:r>
                        <a:rPr lang="zh-CN" altLang="en-US" sz="1400" dirty="0">
                          <a:solidFill>
                            <a:srgbClr val="333333"/>
                          </a:solidFill>
                          <a:effectLst/>
                        </a:rPr>
                        <a:t>消耗节省</a:t>
                      </a:r>
                      <a:r>
                        <a:rPr lang="en-US" altLang="zh-CN" sz="1400" dirty="0">
                          <a:solidFill>
                            <a:srgbClr val="333333"/>
                          </a:solidFill>
                          <a:effectLst/>
                        </a:rPr>
                        <a:t>1.26</a:t>
                      </a:r>
                      <a:r>
                        <a:rPr lang="zh-CN" altLang="en-US" sz="1400" dirty="0">
                          <a:solidFill>
                            <a:srgbClr val="333333"/>
                          </a:solidFill>
                          <a:effectLst/>
                        </a:rPr>
                        <a:t>到</a:t>
                      </a:r>
                      <a:r>
                        <a:rPr lang="en-US" altLang="zh-CN" sz="1400" dirty="0">
                          <a:solidFill>
                            <a:srgbClr val="333333"/>
                          </a:solidFill>
                          <a:effectLst/>
                        </a:rPr>
                        <a:t>2.5</a:t>
                      </a:r>
                      <a:r>
                        <a:rPr lang="zh-CN" altLang="en-US" sz="1400" dirty="0">
                          <a:solidFill>
                            <a:srgbClr val="333333"/>
                          </a:solidFill>
                          <a:effectLst/>
                        </a:rPr>
                        <a:t>倍</a:t>
                      </a:r>
                    </a:p>
                  </a:txBody>
                  <a:tcPr marL="21234" marR="21234" marT="9800" marB="9800"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1403377011"/>
                  </a:ext>
                </a:extLst>
              </a:tr>
              <a:tr h="866347">
                <a:tc>
                  <a:txBody>
                    <a:bodyPr/>
                    <a:lstStyle/>
                    <a:p>
                      <a:r>
                        <a:rPr lang="en-US" sz="1400" b="1" dirty="0">
                          <a:solidFill>
                            <a:srgbClr val="333333"/>
                          </a:solidFill>
                          <a:effectLst/>
                        </a:rPr>
                        <a:t>ML </a:t>
                      </a:r>
                      <a:r>
                        <a:rPr lang="zh-CN" altLang="en-US" sz="1400" b="1" dirty="0">
                          <a:solidFill>
                            <a:srgbClr val="333333"/>
                          </a:solidFill>
                          <a:effectLst/>
                        </a:rPr>
                        <a:t>流水线</a:t>
                      </a:r>
                    </a:p>
                  </a:txBody>
                  <a:tcPr marL="21234" marR="21234" marT="9800" marB="9800"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tc>
                  <a:txBody>
                    <a:bodyPr/>
                    <a:lstStyle/>
                    <a:p>
                      <a:r>
                        <a:rPr lang="zh-CN" altLang="en-US" sz="1400">
                          <a:solidFill>
                            <a:srgbClr val="333333"/>
                          </a:solidFill>
                          <a:effectLst/>
                        </a:rPr>
                        <a:t>规模化的</a:t>
                      </a:r>
                      <a:r>
                        <a:rPr lang="en-US" altLang="zh-CN" sz="1400">
                          <a:solidFill>
                            <a:srgbClr val="333333"/>
                          </a:solidFill>
                          <a:effectLst/>
                        </a:rPr>
                        <a:t>ML</a:t>
                      </a:r>
                      <a:r>
                        <a:rPr lang="zh-CN" altLang="en-US" sz="1400">
                          <a:solidFill>
                            <a:srgbClr val="333333"/>
                          </a:solidFill>
                          <a:effectLst/>
                        </a:rPr>
                        <a:t>训练</a:t>
                      </a:r>
                    </a:p>
                  </a:txBody>
                  <a:tcPr marL="21234" marR="21234" marT="9800" marB="9800"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tc>
                  <a:txBody>
                    <a:bodyPr/>
                    <a:lstStyle/>
                    <a:p>
                      <a:r>
                        <a:rPr lang="zh-CN" altLang="en-US" sz="1400">
                          <a:solidFill>
                            <a:srgbClr val="333333"/>
                          </a:solidFill>
                          <a:effectLst/>
                        </a:rPr>
                        <a:t>缺少告诉存储来实现参数服务器，很难实现高效广播，聚合</a:t>
                      </a:r>
                    </a:p>
                  </a:txBody>
                  <a:tcPr marL="21234" marR="21234" marT="9800" marB="9800"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tc>
                  <a:txBody>
                    <a:bodyPr/>
                    <a:lstStyle/>
                    <a:p>
                      <a:r>
                        <a:rPr lang="zh-CN" altLang="en-US" sz="1400" dirty="0">
                          <a:solidFill>
                            <a:srgbClr val="333333"/>
                          </a:solidFill>
                          <a:effectLst/>
                        </a:rPr>
                        <a:t>低延迟存储，高</a:t>
                      </a:r>
                      <a:r>
                        <a:rPr lang="en-US" altLang="zh-CN" sz="1400" dirty="0">
                          <a:solidFill>
                            <a:srgbClr val="333333"/>
                          </a:solidFill>
                          <a:effectLst/>
                        </a:rPr>
                        <a:t>IOPS</a:t>
                      </a:r>
                      <a:r>
                        <a:rPr lang="zh-CN" altLang="en-US" sz="1400" dirty="0">
                          <a:solidFill>
                            <a:srgbClr val="333333"/>
                          </a:solidFill>
                          <a:effectLst/>
                        </a:rPr>
                        <a:t>的参数服务</a:t>
                      </a:r>
                    </a:p>
                  </a:txBody>
                  <a:tcPr marL="21234" marR="21234" marT="9800" marB="9800"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tc>
                  <a:txBody>
                    <a:bodyPr/>
                    <a:lstStyle/>
                    <a:p>
                      <a:r>
                        <a:rPr lang="zh-CN" altLang="en-US" sz="1400" dirty="0">
                          <a:solidFill>
                            <a:srgbClr val="333333"/>
                          </a:solidFill>
                          <a:effectLst/>
                        </a:rPr>
                        <a:t>比</a:t>
                      </a:r>
                      <a:r>
                        <a:rPr lang="en-US" sz="1400" dirty="0">
                          <a:solidFill>
                            <a:srgbClr val="333333"/>
                          </a:solidFill>
                          <a:effectLst/>
                        </a:rPr>
                        <a:t>VM</a:t>
                      </a:r>
                      <a:r>
                        <a:rPr lang="zh-CN" altLang="en-US" sz="1400" dirty="0">
                          <a:solidFill>
                            <a:srgbClr val="333333"/>
                          </a:solidFill>
                          <a:effectLst/>
                        </a:rPr>
                        <a:t>快</a:t>
                      </a:r>
                      <a:r>
                        <a:rPr lang="en-US" altLang="zh-CN" sz="1400" dirty="0">
                          <a:solidFill>
                            <a:srgbClr val="333333"/>
                          </a:solidFill>
                          <a:effectLst/>
                        </a:rPr>
                        <a:t>3-5</a:t>
                      </a:r>
                      <a:r>
                        <a:rPr lang="zh-CN" altLang="en-US" sz="1400" dirty="0">
                          <a:solidFill>
                            <a:srgbClr val="333333"/>
                          </a:solidFill>
                          <a:effectLst/>
                        </a:rPr>
                        <a:t>倍，成本高</a:t>
                      </a:r>
                      <a:r>
                        <a:rPr lang="en-US" altLang="zh-CN" sz="1400" dirty="0">
                          <a:solidFill>
                            <a:srgbClr val="333333"/>
                          </a:solidFill>
                          <a:effectLst/>
                        </a:rPr>
                        <a:t>7</a:t>
                      </a:r>
                      <a:r>
                        <a:rPr lang="zh-CN" altLang="en-US" sz="1400" dirty="0">
                          <a:solidFill>
                            <a:srgbClr val="333333"/>
                          </a:solidFill>
                          <a:effectLst/>
                        </a:rPr>
                        <a:t>倍</a:t>
                      </a:r>
                    </a:p>
                  </a:txBody>
                  <a:tcPr marL="21234" marR="21234" marT="9800" marB="9800"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6F8FA"/>
                    </a:solidFill>
                  </a:tcPr>
                </a:tc>
                <a:extLst>
                  <a:ext uri="{0D108BD9-81ED-4DB2-BD59-A6C34878D82A}">
                    <a16:rowId xmlns:a16="http://schemas.microsoft.com/office/drawing/2014/main" val="1027743217"/>
                  </a:ext>
                </a:extLst>
              </a:tr>
              <a:tr h="772264">
                <a:tc>
                  <a:txBody>
                    <a:bodyPr/>
                    <a:lstStyle/>
                    <a:p>
                      <a:r>
                        <a:rPr lang="zh-CN" altLang="en-US" sz="1400" b="1" dirty="0">
                          <a:solidFill>
                            <a:srgbClr val="333333"/>
                          </a:solidFill>
                          <a:effectLst/>
                        </a:rPr>
                        <a:t>数据库</a:t>
                      </a:r>
                    </a:p>
                  </a:txBody>
                  <a:tcPr marL="21234" marR="21234" marT="9800" marB="9800"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sz="1400">
                          <a:solidFill>
                            <a:srgbClr val="333333"/>
                          </a:solidFill>
                          <a:effectLst/>
                        </a:rPr>
                        <a:t>有主状态的应用</a:t>
                      </a:r>
                    </a:p>
                  </a:txBody>
                  <a:tcPr marL="21234" marR="21234" marT="9800" marB="9800"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sz="1400">
                          <a:solidFill>
                            <a:srgbClr val="333333"/>
                          </a:solidFill>
                          <a:effectLst/>
                        </a:rPr>
                        <a:t>缺少共享内存，对象存储延迟太高，缺少链接管理的支持</a:t>
                      </a:r>
                    </a:p>
                  </a:txBody>
                  <a:tcPr marL="21234" marR="21234" marT="9800" marB="9800"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sz="1400">
                          <a:solidFill>
                            <a:srgbClr val="333333"/>
                          </a:solidFill>
                          <a:effectLst/>
                        </a:rPr>
                        <a:t>如果没有过多的写入操作，可以通过共享文件系统解决</a:t>
                      </a:r>
                    </a:p>
                  </a:txBody>
                  <a:tcPr marL="21234" marR="21234" marT="9800" marB="9800"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tc>
                  <a:txBody>
                    <a:bodyPr/>
                    <a:lstStyle/>
                    <a:p>
                      <a:r>
                        <a:rPr lang="zh-CN" altLang="en-US" sz="1400" dirty="0">
                          <a:solidFill>
                            <a:srgbClr val="333333"/>
                          </a:solidFill>
                          <a:effectLst/>
                        </a:rPr>
                        <a:t>每个事务的成本高</a:t>
                      </a:r>
                      <a:r>
                        <a:rPr lang="en-US" altLang="zh-CN" sz="1400" dirty="0">
                          <a:solidFill>
                            <a:srgbClr val="333333"/>
                          </a:solidFill>
                          <a:effectLst/>
                        </a:rPr>
                        <a:t>3</a:t>
                      </a:r>
                      <a:r>
                        <a:rPr lang="zh-CN" altLang="en-US" sz="1400" dirty="0">
                          <a:solidFill>
                            <a:srgbClr val="333333"/>
                          </a:solidFill>
                          <a:effectLst/>
                        </a:rPr>
                        <a:t>倍，读规模相当但是写不是</a:t>
                      </a:r>
                    </a:p>
                  </a:txBody>
                  <a:tcPr marL="21234" marR="21234" marT="9800" marB="9800" anchor="ctr">
                    <a:lnL w="4763" cap="flat" cmpd="sng" algn="ctr">
                      <a:solidFill>
                        <a:srgbClr val="DFE2E5"/>
                      </a:solidFill>
                      <a:prstDash val="solid"/>
                      <a:round/>
                      <a:headEnd type="none" w="med" len="med"/>
                      <a:tailEnd type="none" w="med" len="med"/>
                    </a:lnL>
                    <a:lnR w="4763" cap="flat" cmpd="sng" algn="ctr">
                      <a:solidFill>
                        <a:srgbClr val="DFE2E5"/>
                      </a:solidFill>
                      <a:prstDash val="solid"/>
                      <a:round/>
                      <a:headEnd type="none" w="med" len="med"/>
                      <a:tailEnd type="none" w="med" len="med"/>
                    </a:lnR>
                    <a:lnT w="4763" cap="flat" cmpd="sng" algn="ctr">
                      <a:solidFill>
                        <a:srgbClr val="DFE2E5"/>
                      </a:solidFill>
                      <a:prstDash val="solid"/>
                      <a:round/>
                      <a:headEnd type="none" w="med" len="med"/>
                      <a:tailEnd type="none" w="med" len="med"/>
                    </a:lnT>
                    <a:lnB w="4763" cap="flat" cmpd="sng" algn="ctr">
                      <a:solidFill>
                        <a:srgbClr val="DFE2E5"/>
                      </a:solidFill>
                      <a:prstDash val="solid"/>
                      <a:round/>
                      <a:headEnd type="none" w="med" len="med"/>
                      <a:tailEnd type="none" w="med" len="med"/>
                    </a:lnB>
                    <a:solidFill>
                      <a:srgbClr val="FFFFFF"/>
                    </a:solidFill>
                  </a:tcPr>
                </a:tc>
                <a:extLst>
                  <a:ext uri="{0D108BD9-81ED-4DB2-BD59-A6C34878D82A}">
                    <a16:rowId xmlns:a16="http://schemas.microsoft.com/office/drawing/2014/main" val="3408425689"/>
                  </a:ext>
                </a:extLst>
              </a:tr>
            </a:tbl>
          </a:graphicData>
        </a:graphic>
      </p:graphicFrame>
      <p:sp>
        <p:nvSpPr>
          <p:cNvPr id="6" name="文本框 5">
            <a:extLst>
              <a:ext uri="{FF2B5EF4-FFF2-40B4-BE49-F238E27FC236}">
                <a16:creationId xmlns:a16="http://schemas.microsoft.com/office/drawing/2014/main" id="{A851CD68-DF4D-13C2-9D7B-F26440B0961D}"/>
              </a:ext>
            </a:extLst>
          </p:cNvPr>
          <p:cNvSpPr txBox="1"/>
          <p:nvPr/>
        </p:nvSpPr>
        <p:spPr>
          <a:xfrm>
            <a:off x="4654193" y="6185098"/>
            <a:ext cx="6095144" cy="307777"/>
          </a:xfrm>
          <a:prstGeom prst="rect">
            <a:avLst/>
          </a:prstGeom>
          <a:noFill/>
        </p:spPr>
        <p:txBody>
          <a:bodyPr wrap="square">
            <a:spAutoFit/>
          </a:bodyPr>
          <a:lstStyle/>
          <a:p>
            <a:r>
              <a:rPr lang="en-US" altLang="zh-CN" sz="1400" dirty="0"/>
              <a:t>Cloud Programming Simplified: A Berkeley View on Serverless Computing</a:t>
            </a:r>
            <a:endParaRPr lang="zh-CN" altLang="en-US" sz="1400" dirty="0"/>
          </a:p>
        </p:txBody>
      </p:sp>
    </p:spTree>
    <p:extLst>
      <p:ext uri="{BB962C8B-B14F-4D97-AF65-F5344CB8AC3E}">
        <p14:creationId xmlns:p14="http://schemas.microsoft.com/office/powerpoint/2010/main" val="654121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B9D4C7-75BE-71CA-8151-9B225194097B}"/>
              </a:ext>
            </a:extLst>
          </p:cNvPr>
          <p:cNvSpPr>
            <a:spLocks noGrp="1"/>
          </p:cNvSpPr>
          <p:nvPr>
            <p:ph type="title"/>
          </p:nvPr>
        </p:nvSpPr>
        <p:spPr/>
        <p:txBody>
          <a:bodyPr/>
          <a:lstStyle/>
          <a:p>
            <a:r>
              <a:rPr lang="zh-CN" altLang="en-US" dirty="0"/>
              <a:t>目录</a:t>
            </a:r>
          </a:p>
        </p:txBody>
      </p:sp>
      <p:sp>
        <p:nvSpPr>
          <p:cNvPr id="3" name="内容占位符 2">
            <a:extLst>
              <a:ext uri="{FF2B5EF4-FFF2-40B4-BE49-F238E27FC236}">
                <a16:creationId xmlns:a16="http://schemas.microsoft.com/office/drawing/2014/main" id="{384BC336-E2AD-A55C-98E0-997899CA13E8}"/>
              </a:ext>
            </a:extLst>
          </p:cNvPr>
          <p:cNvSpPr>
            <a:spLocks noGrp="1"/>
          </p:cNvSpPr>
          <p:nvPr>
            <p:ph idx="1"/>
          </p:nvPr>
        </p:nvSpPr>
        <p:spPr/>
        <p:txBody>
          <a:bodyPr/>
          <a:lstStyle/>
          <a:p>
            <a:r>
              <a:rPr lang="zh-CN" altLang="en-US" dirty="0"/>
              <a:t>数据中心网络</a:t>
            </a:r>
            <a:endParaRPr lang="en-US" altLang="zh-CN" dirty="0"/>
          </a:p>
          <a:p>
            <a:pPr lvl="1"/>
            <a:r>
              <a:rPr lang="zh-CN" altLang="en-US" dirty="0"/>
              <a:t>从</a:t>
            </a:r>
            <a:r>
              <a:rPr lang="en-US" altLang="zh-CN" dirty="0"/>
              <a:t>Web</a:t>
            </a:r>
            <a:r>
              <a:rPr lang="zh-CN" altLang="en-US" dirty="0"/>
              <a:t>服务到大规模异构并行计算</a:t>
            </a:r>
            <a:endParaRPr lang="en-US" altLang="zh-CN" dirty="0"/>
          </a:p>
          <a:p>
            <a:pPr lvl="1"/>
            <a:r>
              <a:rPr lang="zh-CN" altLang="en-US" dirty="0"/>
              <a:t>编程抽象：从字节流到内存语义</a:t>
            </a:r>
            <a:endParaRPr lang="en-US" altLang="zh-CN" dirty="0"/>
          </a:p>
          <a:p>
            <a:pPr lvl="1"/>
            <a:r>
              <a:rPr lang="zh-CN" altLang="en-US" dirty="0"/>
              <a:t>把数据中心作为一台计算机</a:t>
            </a:r>
            <a:endParaRPr lang="en-US" altLang="zh-CN" dirty="0"/>
          </a:p>
          <a:p>
            <a:r>
              <a:rPr lang="zh-CN" altLang="en-US" b="1" dirty="0"/>
              <a:t>广域网</a:t>
            </a:r>
            <a:endParaRPr lang="en-US" altLang="zh-CN" b="1" dirty="0"/>
          </a:p>
          <a:p>
            <a:pPr lvl="1"/>
            <a:r>
              <a:rPr lang="zh-CN" altLang="en-US" b="1" dirty="0"/>
              <a:t>从“尽力而为”到“准确定性”</a:t>
            </a:r>
            <a:endParaRPr lang="en-US" altLang="zh-CN" b="1" dirty="0"/>
          </a:p>
          <a:p>
            <a:pPr lvl="1"/>
            <a:r>
              <a:rPr lang="zh-CN" altLang="en-US" dirty="0"/>
              <a:t>东数西算与全国一体化大数据中心</a:t>
            </a:r>
            <a:endParaRPr lang="en-US" altLang="zh-CN" dirty="0"/>
          </a:p>
          <a:p>
            <a:r>
              <a:rPr lang="zh-CN" altLang="en-US" dirty="0"/>
              <a:t>无线网络</a:t>
            </a:r>
            <a:endParaRPr lang="en-US" altLang="zh-CN" dirty="0"/>
          </a:p>
          <a:p>
            <a:pPr lvl="1"/>
            <a:r>
              <a:rPr lang="zh-CN" altLang="en-US" dirty="0"/>
              <a:t>“</a:t>
            </a:r>
            <a:r>
              <a:rPr lang="en-US" altLang="zh-CN" dirty="0"/>
              <a:t>1+8+N</a:t>
            </a:r>
            <a:r>
              <a:rPr lang="zh-CN" altLang="en-US" dirty="0"/>
              <a:t>”与“</a:t>
            </a:r>
            <a:r>
              <a:rPr lang="en-US" altLang="zh-CN" dirty="0"/>
              <a:t>5G to B</a:t>
            </a:r>
            <a:r>
              <a:rPr lang="zh-CN" altLang="en-US" dirty="0"/>
              <a:t>”</a:t>
            </a:r>
            <a:endParaRPr lang="en-US" altLang="zh-CN" dirty="0"/>
          </a:p>
          <a:p>
            <a:pPr lvl="1"/>
            <a:r>
              <a:rPr lang="zh-CN" altLang="en-US" dirty="0"/>
              <a:t>应用和数据无缝流转的“分布式超级终端”</a:t>
            </a:r>
          </a:p>
        </p:txBody>
      </p:sp>
    </p:spTree>
    <p:extLst>
      <p:ext uri="{BB962C8B-B14F-4D97-AF65-F5344CB8AC3E}">
        <p14:creationId xmlns:p14="http://schemas.microsoft.com/office/powerpoint/2010/main" val="1706130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9C5EEF-295B-0EC2-8F32-58F1FEB40888}"/>
              </a:ext>
            </a:extLst>
          </p:cNvPr>
          <p:cNvSpPr>
            <a:spLocks noGrp="1"/>
          </p:cNvSpPr>
          <p:nvPr>
            <p:ph type="title"/>
          </p:nvPr>
        </p:nvSpPr>
        <p:spPr/>
        <p:txBody>
          <a:bodyPr>
            <a:normAutofit/>
          </a:bodyPr>
          <a:lstStyle/>
          <a:p>
            <a:r>
              <a:rPr lang="zh-CN" altLang="en-US" sz="4000" dirty="0"/>
              <a:t>实时互动广域网应用对时延和带宽的需求</a:t>
            </a:r>
          </a:p>
        </p:txBody>
      </p:sp>
      <p:sp>
        <p:nvSpPr>
          <p:cNvPr id="3" name="内容占位符 2">
            <a:extLst>
              <a:ext uri="{FF2B5EF4-FFF2-40B4-BE49-F238E27FC236}">
                <a16:creationId xmlns:a16="http://schemas.microsoft.com/office/drawing/2014/main" id="{8979AD65-C2C1-5DC6-FC92-F77FDBD7CEBC}"/>
              </a:ext>
            </a:extLst>
          </p:cNvPr>
          <p:cNvSpPr>
            <a:spLocks noGrp="1"/>
          </p:cNvSpPr>
          <p:nvPr>
            <p:ph idx="1"/>
          </p:nvPr>
        </p:nvSpPr>
        <p:spPr>
          <a:xfrm>
            <a:off x="838200" y="2208943"/>
            <a:ext cx="3343382" cy="3187183"/>
          </a:xfrm>
        </p:spPr>
        <p:txBody>
          <a:bodyPr>
            <a:normAutofit/>
          </a:bodyPr>
          <a:lstStyle/>
          <a:p>
            <a:r>
              <a:rPr lang="en-US" altLang="zh-CN" sz="2400" dirty="0"/>
              <a:t>Web</a:t>
            </a:r>
            <a:r>
              <a:rPr lang="zh-CN" altLang="en-US" sz="2400" dirty="0"/>
              <a:t>网页</a:t>
            </a:r>
            <a:endParaRPr lang="en-US" altLang="zh-CN" sz="2400" dirty="0"/>
          </a:p>
          <a:p>
            <a:r>
              <a:rPr lang="zh-CN" altLang="en-US" sz="2400" dirty="0"/>
              <a:t>微信语音</a:t>
            </a:r>
            <a:endParaRPr lang="en-US" altLang="zh-CN" sz="2400" dirty="0"/>
          </a:p>
          <a:p>
            <a:r>
              <a:rPr lang="zh-CN" altLang="en-US" sz="2400" dirty="0"/>
              <a:t>网络游戏</a:t>
            </a:r>
            <a:endParaRPr lang="en-US" altLang="zh-CN" sz="2400" dirty="0"/>
          </a:p>
          <a:p>
            <a:r>
              <a:rPr lang="zh-CN" altLang="en-US" sz="2400" dirty="0"/>
              <a:t>下载文件</a:t>
            </a:r>
            <a:endParaRPr lang="en-US" altLang="zh-CN" sz="2400" dirty="0"/>
          </a:p>
          <a:p>
            <a:r>
              <a:rPr lang="zh-CN" altLang="en-US" sz="2400" dirty="0"/>
              <a:t>视频点播</a:t>
            </a:r>
            <a:endParaRPr lang="en-US" altLang="zh-CN" sz="2400" dirty="0"/>
          </a:p>
          <a:p>
            <a:r>
              <a:rPr lang="en-US" altLang="zh-CN" sz="2400" dirty="0"/>
              <a:t>100 Mbps</a:t>
            </a:r>
            <a:r>
              <a:rPr lang="zh-CN" altLang="en-US" sz="2400" dirty="0"/>
              <a:t>带宽、</a:t>
            </a:r>
            <a:r>
              <a:rPr lang="en-US" altLang="zh-CN" sz="2400" dirty="0"/>
              <a:t>100 ms~1s</a:t>
            </a:r>
            <a:r>
              <a:rPr lang="zh-CN" altLang="en-US" sz="2400" dirty="0"/>
              <a:t>时延已经足够</a:t>
            </a:r>
            <a:endParaRPr lang="en-US" altLang="zh-CN" sz="2400" dirty="0"/>
          </a:p>
        </p:txBody>
      </p:sp>
      <p:sp>
        <p:nvSpPr>
          <p:cNvPr id="4" name="矩形 3">
            <a:extLst>
              <a:ext uri="{FF2B5EF4-FFF2-40B4-BE49-F238E27FC236}">
                <a16:creationId xmlns:a16="http://schemas.microsoft.com/office/drawing/2014/main" id="{464A0D67-A38B-A464-5C11-F71FD00122B2}"/>
              </a:ext>
            </a:extLst>
          </p:cNvPr>
          <p:cNvSpPr/>
          <p:nvPr/>
        </p:nvSpPr>
        <p:spPr>
          <a:xfrm>
            <a:off x="838200" y="1571945"/>
            <a:ext cx="3261189" cy="467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传统应用</a:t>
            </a:r>
          </a:p>
        </p:txBody>
      </p:sp>
      <p:sp>
        <p:nvSpPr>
          <p:cNvPr id="5" name="矩形 4">
            <a:extLst>
              <a:ext uri="{FF2B5EF4-FFF2-40B4-BE49-F238E27FC236}">
                <a16:creationId xmlns:a16="http://schemas.microsoft.com/office/drawing/2014/main" id="{722D470E-6BA5-73AD-51B4-A00A127DD9BF}"/>
              </a:ext>
            </a:extLst>
          </p:cNvPr>
          <p:cNvSpPr/>
          <p:nvPr/>
        </p:nvSpPr>
        <p:spPr>
          <a:xfrm>
            <a:off x="6096000" y="1571945"/>
            <a:ext cx="4902485" cy="467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新型应用</a:t>
            </a:r>
          </a:p>
        </p:txBody>
      </p:sp>
      <p:sp>
        <p:nvSpPr>
          <p:cNvPr id="6" name="内容占位符 2">
            <a:extLst>
              <a:ext uri="{FF2B5EF4-FFF2-40B4-BE49-F238E27FC236}">
                <a16:creationId xmlns:a16="http://schemas.microsoft.com/office/drawing/2014/main" id="{26713607-48D6-51F6-426B-455F730A44B5}"/>
              </a:ext>
            </a:extLst>
          </p:cNvPr>
          <p:cNvSpPr txBox="1">
            <a:spLocks/>
          </p:cNvSpPr>
          <p:nvPr/>
        </p:nvSpPr>
        <p:spPr>
          <a:xfrm>
            <a:off x="6106274" y="2208942"/>
            <a:ext cx="4897348" cy="31871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dirty="0"/>
              <a:t>实时高清视频（</a:t>
            </a:r>
            <a:r>
              <a:rPr lang="en-US" altLang="zh-CN" sz="2400" dirty="0"/>
              <a:t>1 Gbps</a:t>
            </a:r>
            <a:r>
              <a:rPr lang="zh-CN" altLang="en-US" sz="2400" dirty="0"/>
              <a:t>）</a:t>
            </a:r>
            <a:endParaRPr lang="en-US" altLang="zh-CN" sz="2400" dirty="0"/>
          </a:p>
          <a:p>
            <a:pPr lvl="1"/>
            <a:r>
              <a:rPr lang="zh-CN" altLang="en-US" sz="2000" dirty="0"/>
              <a:t>例如：卡塔尔世界杯</a:t>
            </a:r>
            <a:r>
              <a:rPr lang="en-US" altLang="zh-CN" sz="2000" dirty="0"/>
              <a:t>8K</a:t>
            </a:r>
            <a:r>
              <a:rPr lang="zh-CN" altLang="en-US" sz="2000" dirty="0"/>
              <a:t>高清直播</a:t>
            </a:r>
            <a:endParaRPr lang="en-US" altLang="zh-CN" sz="2400" dirty="0"/>
          </a:p>
          <a:p>
            <a:r>
              <a:rPr lang="zh-CN" altLang="en-US" sz="2400" dirty="0"/>
              <a:t>视频会议（</a:t>
            </a:r>
            <a:r>
              <a:rPr lang="en-US" altLang="zh-CN" sz="2400" dirty="0"/>
              <a:t>100 </a:t>
            </a:r>
            <a:r>
              <a:rPr lang="en-US" altLang="zh-CN" sz="2400" dirty="0" err="1"/>
              <a:t>ms</a:t>
            </a:r>
            <a:r>
              <a:rPr lang="zh-CN" altLang="en-US" sz="2400" dirty="0"/>
              <a:t>）</a:t>
            </a:r>
            <a:endParaRPr lang="en-US" altLang="zh-CN" sz="2400" dirty="0"/>
          </a:p>
          <a:p>
            <a:r>
              <a:rPr lang="zh-CN" altLang="en-US" sz="2400" dirty="0"/>
              <a:t>直播（</a:t>
            </a:r>
            <a:r>
              <a:rPr lang="en-US" altLang="zh-CN" sz="2400" dirty="0"/>
              <a:t>1s</a:t>
            </a:r>
            <a:r>
              <a:rPr lang="zh-CN" altLang="en-US" sz="2400" dirty="0"/>
              <a:t>内端到端时延）</a:t>
            </a:r>
            <a:endParaRPr lang="en-US" altLang="zh-CN" sz="2400" dirty="0"/>
          </a:p>
          <a:p>
            <a:r>
              <a:rPr lang="zh-CN" altLang="en-US" sz="2400" dirty="0"/>
              <a:t>远程协同办公（</a:t>
            </a:r>
            <a:r>
              <a:rPr lang="en-US" altLang="zh-CN" sz="2400" dirty="0"/>
              <a:t>50 </a:t>
            </a:r>
            <a:r>
              <a:rPr lang="en-US" altLang="zh-CN" sz="2400" dirty="0" err="1"/>
              <a:t>ms</a:t>
            </a:r>
            <a:r>
              <a:rPr lang="zh-CN" altLang="en-US" sz="2400" dirty="0"/>
              <a:t>）</a:t>
            </a:r>
            <a:endParaRPr lang="en-US" altLang="zh-CN" sz="2400" dirty="0"/>
          </a:p>
          <a:p>
            <a:r>
              <a:rPr lang="zh-CN" altLang="en-US" sz="2400" dirty="0"/>
              <a:t>远程桌面（</a:t>
            </a:r>
            <a:r>
              <a:rPr lang="en-US" altLang="zh-CN" sz="2400" dirty="0"/>
              <a:t>10 </a:t>
            </a:r>
            <a:r>
              <a:rPr lang="en-US" altLang="zh-CN" sz="2400" dirty="0" err="1"/>
              <a:t>ms</a:t>
            </a:r>
            <a:r>
              <a:rPr lang="zh-CN" altLang="en-US" sz="2400" dirty="0"/>
              <a:t>）</a:t>
            </a:r>
            <a:endParaRPr lang="en-US" altLang="zh-CN" sz="2400" dirty="0"/>
          </a:p>
          <a:p>
            <a:r>
              <a:rPr lang="zh-CN" altLang="en-US" sz="2400" dirty="0"/>
              <a:t>云游戏（</a:t>
            </a:r>
            <a:r>
              <a:rPr lang="en-US" altLang="zh-CN" sz="2400" dirty="0"/>
              <a:t>10 </a:t>
            </a:r>
            <a:r>
              <a:rPr lang="en-US" altLang="zh-CN" sz="2400" dirty="0" err="1"/>
              <a:t>ms</a:t>
            </a:r>
            <a:r>
              <a:rPr lang="zh-CN" altLang="en-US" sz="2400" dirty="0"/>
              <a:t>）</a:t>
            </a:r>
            <a:endParaRPr lang="en-US" altLang="zh-CN" sz="2400" dirty="0"/>
          </a:p>
        </p:txBody>
      </p:sp>
    </p:spTree>
    <p:extLst>
      <p:ext uri="{BB962C8B-B14F-4D97-AF65-F5344CB8AC3E}">
        <p14:creationId xmlns:p14="http://schemas.microsoft.com/office/powerpoint/2010/main" val="4685684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A99724-DC79-2837-7340-CABAAAB65E56}"/>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01E0B1E0-6193-8040-1EE1-F68A9FC3CA08}"/>
              </a:ext>
            </a:extLst>
          </p:cNvPr>
          <p:cNvSpPr>
            <a:spLocks noGrp="1"/>
          </p:cNvSpPr>
          <p:nvPr>
            <p:ph idx="1"/>
          </p:nvPr>
        </p:nvSpPr>
        <p:spPr/>
        <p:txBody>
          <a:bodyPr/>
          <a:lstStyle/>
          <a:p>
            <a:endParaRPr lang="zh-CN" altLang="en-US"/>
          </a:p>
        </p:txBody>
      </p:sp>
      <p:pic>
        <p:nvPicPr>
          <p:cNvPr id="7" name="图片 6">
            <a:extLst>
              <a:ext uri="{FF2B5EF4-FFF2-40B4-BE49-F238E27FC236}">
                <a16:creationId xmlns:a16="http://schemas.microsoft.com/office/drawing/2014/main" id="{DEBD165C-08DD-1149-D3C8-B906FEE2BE1A}"/>
              </a:ext>
            </a:extLst>
          </p:cNvPr>
          <p:cNvPicPr>
            <a:picLocks noChangeAspect="1"/>
          </p:cNvPicPr>
          <p:nvPr/>
        </p:nvPicPr>
        <p:blipFill>
          <a:blip r:embed="rId2"/>
          <a:stretch>
            <a:fillRect/>
          </a:stretch>
        </p:blipFill>
        <p:spPr>
          <a:xfrm>
            <a:off x="1587262" y="0"/>
            <a:ext cx="9017475" cy="6858000"/>
          </a:xfrm>
          <a:prstGeom prst="rect">
            <a:avLst/>
          </a:prstGeom>
        </p:spPr>
      </p:pic>
    </p:spTree>
    <p:extLst>
      <p:ext uri="{BB962C8B-B14F-4D97-AF65-F5344CB8AC3E}">
        <p14:creationId xmlns:p14="http://schemas.microsoft.com/office/powerpoint/2010/main" val="1486059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C0F6E1-E92C-B5DE-1480-DCF8C17A6D6E}"/>
              </a:ext>
            </a:extLst>
          </p:cNvPr>
          <p:cNvSpPr>
            <a:spLocks noGrp="1"/>
          </p:cNvSpPr>
          <p:nvPr>
            <p:ph type="title"/>
          </p:nvPr>
        </p:nvSpPr>
        <p:spPr/>
        <p:txBody>
          <a:bodyPr>
            <a:normAutofit/>
          </a:bodyPr>
          <a:lstStyle/>
          <a:p>
            <a:r>
              <a:rPr lang="zh-CN" altLang="en-US" sz="3600" dirty="0"/>
              <a:t>传统数据中心网络：为容易并行的</a:t>
            </a:r>
            <a:r>
              <a:rPr lang="en-US" altLang="zh-CN" sz="3600" dirty="0"/>
              <a:t>Web</a:t>
            </a:r>
            <a:r>
              <a:rPr lang="zh-CN" altLang="en-US" sz="3600" dirty="0"/>
              <a:t>服务设计</a:t>
            </a:r>
          </a:p>
        </p:txBody>
      </p:sp>
      <p:pic>
        <p:nvPicPr>
          <p:cNvPr id="5" name="图片 4">
            <a:extLst>
              <a:ext uri="{FF2B5EF4-FFF2-40B4-BE49-F238E27FC236}">
                <a16:creationId xmlns:a16="http://schemas.microsoft.com/office/drawing/2014/main" id="{EC255485-9717-5422-E206-091A5FFE6A12}"/>
              </a:ext>
            </a:extLst>
          </p:cNvPr>
          <p:cNvPicPr>
            <a:picLocks noChangeAspect="1"/>
          </p:cNvPicPr>
          <p:nvPr/>
        </p:nvPicPr>
        <p:blipFill>
          <a:blip r:embed="rId2"/>
          <a:stretch>
            <a:fillRect/>
          </a:stretch>
        </p:blipFill>
        <p:spPr>
          <a:xfrm>
            <a:off x="932707" y="2922881"/>
            <a:ext cx="341289" cy="551461"/>
          </a:xfrm>
          <a:prstGeom prst="rect">
            <a:avLst/>
          </a:prstGeom>
        </p:spPr>
      </p:pic>
      <p:pic>
        <p:nvPicPr>
          <p:cNvPr id="6" name="图片 5">
            <a:extLst>
              <a:ext uri="{FF2B5EF4-FFF2-40B4-BE49-F238E27FC236}">
                <a16:creationId xmlns:a16="http://schemas.microsoft.com/office/drawing/2014/main" id="{3E305C90-4E9A-11EF-FE3C-E58B2043E254}"/>
              </a:ext>
            </a:extLst>
          </p:cNvPr>
          <p:cNvPicPr>
            <a:picLocks noChangeAspect="1"/>
          </p:cNvPicPr>
          <p:nvPr/>
        </p:nvPicPr>
        <p:blipFill>
          <a:blip r:embed="rId3"/>
          <a:stretch>
            <a:fillRect/>
          </a:stretch>
        </p:blipFill>
        <p:spPr>
          <a:xfrm>
            <a:off x="3263106" y="2857799"/>
            <a:ext cx="1038250" cy="676370"/>
          </a:xfrm>
          <a:prstGeom prst="rect">
            <a:avLst/>
          </a:prstGeom>
        </p:spPr>
      </p:pic>
      <p:pic>
        <p:nvPicPr>
          <p:cNvPr id="7" name="图片 6">
            <a:extLst>
              <a:ext uri="{FF2B5EF4-FFF2-40B4-BE49-F238E27FC236}">
                <a16:creationId xmlns:a16="http://schemas.microsoft.com/office/drawing/2014/main" id="{BF8B9855-CCD6-45CC-F3B4-F6DC823E0E29}"/>
              </a:ext>
            </a:extLst>
          </p:cNvPr>
          <p:cNvPicPr>
            <a:picLocks noChangeAspect="1"/>
          </p:cNvPicPr>
          <p:nvPr/>
        </p:nvPicPr>
        <p:blipFill>
          <a:blip r:embed="rId4"/>
          <a:stretch>
            <a:fillRect/>
          </a:stretch>
        </p:blipFill>
        <p:spPr>
          <a:xfrm>
            <a:off x="1794200" y="2604253"/>
            <a:ext cx="887056" cy="1188715"/>
          </a:xfrm>
          <a:prstGeom prst="rect">
            <a:avLst/>
          </a:prstGeom>
        </p:spPr>
      </p:pic>
      <p:cxnSp>
        <p:nvCxnSpPr>
          <p:cNvPr id="9" name="直接箭头连接符 8">
            <a:extLst>
              <a:ext uri="{FF2B5EF4-FFF2-40B4-BE49-F238E27FC236}">
                <a16:creationId xmlns:a16="http://schemas.microsoft.com/office/drawing/2014/main" id="{0A9D3397-5803-2513-09ED-9216F831FD1D}"/>
              </a:ext>
            </a:extLst>
          </p:cNvPr>
          <p:cNvCxnSpPr>
            <a:stCxn id="5" idx="3"/>
            <a:endCxn id="7" idx="1"/>
          </p:cNvCxnSpPr>
          <p:nvPr/>
        </p:nvCxnSpPr>
        <p:spPr>
          <a:xfrm flipV="1">
            <a:off x="1273996" y="3198611"/>
            <a:ext cx="52020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47CEB88B-42F7-F97D-4359-19592E01E77B}"/>
              </a:ext>
            </a:extLst>
          </p:cNvPr>
          <p:cNvCxnSpPr/>
          <p:nvPr/>
        </p:nvCxnSpPr>
        <p:spPr>
          <a:xfrm flipV="1">
            <a:off x="2681256" y="3195984"/>
            <a:ext cx="52020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07561735-B3B6-2AC2-AE1F-72072C3579E1}"/>
              </a:ext>
            </a:extLst>
          </p:cNvPr>
          <p:cNvCxnSpPr>
            <a:cxnSpLocks/>
            <a:endCxn id="14" idx="1"/>
          </p:cNvCxnSpPr>
          <p:nvPr/>
        </p:nvCxnSpPr>
        <p:spPr>
          <a:xfrm>
            <a:off x="4301356" y="3195984"/>
            <a:ext cx="655926" cy="11387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图片 13">
            <a:extLst>
              <a:ext uri="{FF2B5EF4-FFF2-40B4-BE49-F238E27FC236}">
                <a16:creationId xmlns:a16="http://schemas.microsoft.com/office/drawing/2014/main" id="{4FA7E73B-2325-267A-CCBC-3FF3A965EBFF}"/>
              </a:ext>
            </a:extLst>
          </p:cNvPr>
          <p:cNvPicPr>
            <a:picLocks noChangeAspect="1"/>
          </p:cNvPicPr>
          <p:nvPr/>
        </p:nvPicPr>
        <p:blipFill>
          <a:blip r:embed="rId5"/>
          <a:stretch>
            <a:fillRect/>
          </a:stretch>
        </p:blipFill>
        <p:spPr>
          <a:xfrm>
            <a:off x="4957282" y="4144518"/>
            <a:ext cx="1384030" cy="380470"/>
          </a:xfrm>
          <a:prstGeom prst="rect">
            <a:avLst/>
          </a:prstGeom>
        </p:spPr>
      </p:pic>
      <p:sp>
        <p:nvSpPr>
          <p:cNvPr id="15" name="文本框 14">
            <a:extLst>
              <a:ext uri="{FF2B5EF4-FFF2-40B4-BE49-F238E27FC236}">
                <a16:creationId xmlns:a16="http://schemas.microsoft.com/office/drawing/2014/main" id="{D38DC864-DC2C-CA1C-BB6B-E5D77211A3D7}"/>
              </a:ext>
            </a:extLst>
          </p:cNvPr>
          <p:cNvSpPr txBox="1"/>
          <p:nvPr/>
        </p:nvSpPr>
        <p:spPr>
          <a:xfrm>
            <a:off x="4957282" y="4607959"/>
            <a:ext cx="1384030" cy="923330"/>
          </a:xfrm>
          <a:prstGeom prst="rect">
            <a:avLst/>
          </a:prstGeom>
          <a:noFill/>
        </p:spPr>
        <p:txBody>
          <a:bodyPr wrap="square" rtlCol="0">
            <a:spAutoFit/>
          </a:bodyPr>
          <a:lstStyle/>
          <a:p>
            <a:r>
              <a:rPr lang="en-US" altLang="zh-CN" dirty="0"/>
              <a:t>Nginx L7</a:t>
            </a:r>
            <a:r>
              <a:rPr lang="zh-CN" altLang="en-US" dirty="0"/>
              <a:t>（</a:t>
            </a:r>
            <a:r>
              <a:rPr lang="en-US" altLang="zh-CN" dirty="0"/>
              <a:t>HTTP</a:t>
            </a:r>
            <a:r>
              <a:rPr lang="zh-CN" altLang="en-US" dirty="0"/>
              <a:t>）负载均衡器</a:t>
            </a:r>
          </a:p>
        </p:txBody>
      </p:sp>
      <p:sp>
        <p:nvSpPr>
          <p:cNvPr id="16" name="文本框 15">
            <a:extLst>
              <a:ext uri="{FF2B5EF4-FFF2-40B4-BE49-F238E27FC236}">
                <a16:creationId xmlns:a16="http://schemas.microsoft.com/office/drawing/2014/main" id="{D6EAF081-66FC-29B6-6DDA-5C39A1018786}"/>
              </a:ext>
            </a:extLst>
          </p:cNvPr>
          <p:cNvSpPr txBox="1"/>
          <p:nvPr/>
        </p:nvSpPr>
        <p:spPr>
          <a:xfrm>
            <a:off x="3090216" y="3667153"/>
            <a:ext cx="1384030" cy="646331"/>
          </a:xfrm>
          <a:prstGeom prst="rect">
            <a:avLst/>
          </a:prstGeom>
          <a:noFill/>
        </p:spPr>
        <p:txBody>
          <a:bodyPr wrap="square" rtlCol="0">
            <a:spAutoFit/>
          </a:bodyPr>
          <a:lstStyle/>
          <a:p>
            <a:r>
              <a:rPr lang="en-US" altLang="zh-CN" dirty="0"/>
              <a:t>L4</a:t>
            </a:r>
            <a:r>
              <a:rPr lang="zh-CN" altLang="en-US" dirty="0"/>
              <a:t>（</a:t>
            </a:r>
            <a:r>
              <a:rPr lang="en-US" altLang="zh-CN" dirty="0"/>
              <a:t>TCP</a:t>
            </a:r>
            <a:r>
              <a:rPr lang="zh-CN" altLang="en-US" dirty="0"/>
              <a:t>）负载均衡器</a:t>
            </a:r>
          </a:p>
        </p:txBody>
      </p:sp>
      <p:cxnSp>
        <p:nvCxnSpPr>
          <p:cNvPr id="17" name="直接箭头连接符 16">
            <a:extLst>
              <a:ext uri="{FF2B5EF4-FFF2-40B4-BE49-F238E27FC236}">
                <a16:creationId xmlns:a16="http://schemas.microsoft.com/office/drawing/2014/main" id="{EE2DE7F6-CD14-95D6-FD85-0BFFD64B90A1}"/>
              </a:ext>
            </a:extLst>
          </p:cNvPr>
          <p:cNvCxnSpPr>
            <a:cxnSpLocks/>
          </p:cNvCxnSpPr>
          <p:nvPr/>
        </p:nvCxnSpPr>
        <p:spPr>
          <a:xfrm flipV="1">
            <a:off x="6317280" y="1773659"/>
            <a:ext cx="917440" cy="3970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1D590C4E-F243-F61A-3DE4-0195542CD3BF}"/>
              </a:ext>
            </a:extLst>
          </p:cNvPr>
          <p:cNvCxnSpPr>
            <a:cxnSpLocks/>
            <a:stCxn id="6" idx="3"/>
            <a:endCxn id="22" idx="1"/>
          </p:cNvCxnSpPr>
          <p:nvPr/>
        </p:nvCxnSpPr>
        <p:spPr>
          <a:xfrm flipV="1">
            <a:off x="4301356" y="2170729"/>
            <a:ext cx="655926" cy="10252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2" name="图片 21">
            <a:extLst>
              <a:ext uri="{FF2B5EF4-FFF2-40B4-BE49-F238E27FC236}">
                <a16:creationId xmlns:a16="http://schemas.microsoft.com/office/drawing/2014/main" id="{DFE45D6F-E7F0-09A6-0D52-4808BB3BC941}"/>
              </a:ext>
            </a:extLst>
          </p:cNvPr>
          <p:cNvPicPr>
            <a:picLocks noChangeAspect="1"/>
          </p:cNvPicPr>
          <p:nvPr/>
        </p:nvPicPr>
        <p:blipFill>
          <a:blip r:embed="rId5"/>
          <a:stretch>
            <a:fillRect/>
          </a:stretch>
        </p:blipFill>
        <p:spPr>
          <a:xfrm>
            <a:off x="4957282" y="1980494"/>
            <a:ext cx="1384030" cy="380470"/>
          </a:xfrm>
          <a:prstGeom prst="rect">
            <a:avLst/>
          </a:prstGeom>
        </p:spPr>
      </p:pic>
      <p:pic>
        <p:nvPicPr>
          <p:cNvPr id="25" name="图片 24">
            <a:extLst>
              <a:ext uri="{FF2B5EF4-FFF2-40B4-BE49-F238E27FC236}">
                <a16:creationId xmlns:a16="http://schemas.microsoft.com/office/drawing/2014/main" id="{5868590A-BD09-A9B4-1A9B-94E5A18C9AAA}"/>
              </a:ext>
            </a:extLst>
          </p:cNvPr>
          <p:cNvPicPr>
            <a:picLocks noChangeAspect="1"/>
          </p:cNvPicPr>
          <p:nvPr/>
        </p:nvPicPr>
        <p:blipFill>
          <a:blip r:embed="rId6"/>
          <a:stretch>
            <a:fillRect/>
          </a:stretch>
        </p:blipFill>
        <p:spPr>
          <a:xfrm>
            <a:off x="7234720" y="1501228"/>
            <a:ext cx="1165518" cy="1647801"/>
          </a:xfrm>
          <a:prstGeom prst="rect">
            <a:avLst/>
          </a:prstGeom>
        </p:spPr>
      </p:pic>
      <p:cxnSp>
        <p:nvCxnSpPr>
          <p:cNvPr id="27" name="直接箭头连接符 26">
            <a:extLst>
              <a:ext uri="{FF2B5EF4-FFF2-40B4-BE49-F238E27FC236}">
                <a16:creationId xmlns:a16="http://schemas.microsoft.com/office/drawing/2014/main" id="{B8C94E52-6DF5-9F09-09A9-A6462B638404}"/>
              </a:ext>
            </a:extLst>
          </p:cNvPr>
          <p:cNvCxnSpPr>
            <a:cxnSpLocks/>
            <a:stCxn id="22" idx="3"/>
          </p:cNvCxnSpPr>
          <p:nvPr/>
        </p:nvCxnSpPr>
        <p:spPr>
          <a:xfrm flipV="1">
            <a:off x="6341312" y="2089881"/>
            <a:ext cx="893408" cy="808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D4E94320-104D-5AB1-E399-2E04140E4B49}"/>
              </a:ext>
            </a:extLst>
          </p:cNvPr>
          <p:cNvCxnSpPr>
            <a:cxnSpLocks/>
            <a:stCxn id="22" idx="3"/>
            <a:endCxn id="25" idx="1"/>
          </p:cNvCxnSpPr>
          <p:nvPr/>
        </p:nvCxnSpPr>
        <p:spPr>
          <a:xfrm>
            <a:off x="6341312" y="2170729"/>
            <a:ext cx="893408" cy="15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7874C180-C8BC-5555-D2E3-EEE336A4F512}"/>
              </a:ext>
            </a:extLst>
          </p:cNvPr>
          <p:cNvCxnSpPr>
            <a:cxnSpLocks/>
            <a:stCxn id="22" idx="3"/>
          </p:cNvCxnSpPr>
          <p:nvPr/>
        </p:nvCxnSpPr>
        <p:spPr>
          <a:xfrm>
            <a:off x="6341312" y="2170729"/>
            <a:ext cx="893408" cy="4800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A39C19D7-51D4-A02B-F52F-B6F57FBC2E7F}"/>
              </a:ext>
            </a:extLst>
          </p:cNvPr>
          <p:cNvCxnSpPr>
            <a:cxnSpLocks/>
          </p:cNvCxnSpPr>
          <p:nvPr/>
        </p:nvCxnSpPr>
        <p:spPr>
          <a:xfrm flipV="1">
            <a:off x="6317280" y="3923926"/>
            <a:ext cx="917440" cy="3970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7" name="图片 36">
            <a:extLst>
              <a:ext uri="{FF2B5EF4-FFF2-40B4-BE49-F238E27FC236}">
                <a16:creationId xmlns:a16="http://schemas.microsoft.com/office/drawing/2014/main" id="{8135360C-DBBB-242A-B689-47D8F5A29971}"/>
              </a:ext>
            </a:extLst>
          </p:cNvPr>
          <p:cNvPicPr>
            <a:picLocks noChangeAspect="1"/>
          </p:cNvPicPr>
          <p:nvPr/>
        </p:nvPicPr>
        <p:blipFill>
          <a:blip r:embed="rId6"/>
          <a:stretch>
            <a:fillRect/>
          </a:stretch>
        </p:blipFill>
        <p:spPr>
          <a:xfrm>
            <a:off x="7234720" y="3651496"/>
            <a:ext cx="1165518" cy="1647801"/>
          </a:xfrm>
          <a:prstGeom prst="rect">
            <a:avLst/>
          </a:prstGeom>
        </p:spPr>
      </p:pic>
      <p:cxnSp>
        <p:nvCxnSpPr>
          <p:cNvPr id="38" name="直接箭头连接符 37">
            <a:extLst>
              <a:ext uri="{FF2B5EF4-FFF2-40B4-BE49-F238E27FC236}">
                <a16:creationId xmlns:a16="http://schemas.microsoft.com/office/drawing/2014/main" id="{FAA6E77E-5D81-DE89-ECC8-643E9F95BF5E}"/>
              </a:ext>
            </a:extLst>
          </p:cNvPr>
          <p:cNvCxnSpPr>
            <a:cxnSpLocks/>
          </p:cNvCxnSpPr>
          <p:nvPr/>
        </p:nvCxnSpPr>
        <p:spPr>
          <a:xfrm flipV="1">
            <a:off x="6341312" y="4240149"/>
            <a:ext cx="893408" cy="808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899AB951-FEFE-D46C-7083-124577C5562E}"/>
              </a:ext>
            </a:extLst>
          </p:cNvPr>
          <p:cNvCxnSpPr>
            <a:cxnSpLocks/>
            <a:endCxn id="37" idx="1"/>
          </p:cNvCxnSpPr>
          <p:nvPr/>
        </p:nvCxnSpPr>
        <p:spPr>
          <a:xfrm>
            <a:off x="6341312" y="4320997"/>
            <a:ext cx="893408" cy="15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4D7CD6D0-E443-A417-E1AA-D4CA30918F44}"/>
              </a:ext>
            </a:extLst>
          </p:cNvPr>
          <p:cNvCxnSpPr>
            <a:cxnSpLocks/>
          </p:cNvCxnSpPr>
          <p:nvPr/>
        </p:nvCxnSpPr>
        <p:spPr>
          <a:xfrm>
            <a:off x="6341312" y="4320997"/>
            <a:ext cx="893408" cy="4800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id="{53F307F3-BCDC-FBE9-BD56-505ED86EEA87}"/>
              </a:ext>
            </a:extLst>
          </p:cNvPr>
          <p:cNvSpPr txBox="1"/>
          <p:nvPr/>
        </p:nvSpPr>
        <p:spPr>
          <a:xfrm>
            <a:off x="7234720" y="5299297"/>
            <a:ext cx="1318516" cy="646331"/>
          </a:xfrm>
          <a:prstGeom prst="rect">
            <a:avLst/>
          </a:prstGeom>
          <a:noFill/>
        </p:spPr>
        <p:txBody>
          <a:bodyPr wrap="square" rtlCol="0">
            <a:spAutoFit/>
          </a:bodyPr>
          <a:lstStyle/>
          <a:p>
            <a:r>
              <a:rPr lang="zh-CN" altLang="en-US" dirty="0"/>
              <a:t>业务</a:t>
            </a:r>
            <a:r>
              <a:rPr lang="en-US" altLang="zh-CN" dirty="0"/>
              <a:t>Web</a:t>
            </a:r>
            <a:r>
              <a:rPr lang="zh-CN" altLang="en-US" dirty="0"/>
              <a:t>服务器</a:t>
            </a:r>
          </a:p>
        </p:txBody>
      </p:sp>
      <p:pic>
        <p:nvPicPr>
          <p:cNvPr id="43" name="图片 42">
            <a:extLst>
              <a:ext uri="{FF2B5EF4-FFF2-40B4-BE49-F238E27FC236}">
                <a16:creationId xmlns:a16="http://schemas.microsoft.com/office/drawing/2014/main" id="{486E5996-13E3-89BF-6E03-9C84A50E81CE}"/>
              </a:ext>
            </a:extLst>
          </p:cNvPr>
          <p:cNvPicPr>
            <a:picLocks noChangeAspect="1"/>
          </p:cNvPicPr>
          <p:nvPr/>
        </p:nvPicPr>
        <p:blipFill>
          <a:blip r:embed="rId7"/>
          <a:stretch>
            <a:fillRect/>
          </a:stretch>
        </p:blipFill>
        <p:spPr>
          <a:xfrm>
            <a:off x="9565756" y="4054665"/>
            <a:ext cx="768495" cy="841464"/>
          </a:xfrm>
          <a:prstGeom prst="rect">
            <a:avLst/>
          </a:prstGeom>
        </p:spPr>
      </p:pic>
      <p:pic>
        <p:nvPicPr>
          <p:cNvPr id="45" name="图片 44">
            <a:extLst>
              <a:ext uri="{FF2B5EF4-FFF2-40B4-BE49-F238E27FC236}">
                <a16:creationId xmlns:a16="http://schemas.microsoft.com/office/drawing/2014/main" id="{80D4DA69-39A0-C150-0B82-FECBF3BA9DF1}"/>
              </a:ext>
            </a:extLst>
          </p:cNvPr>
          <p:cNvPicPr>
            <a:picLocks noChangeAspect="1"/>
          </p:cNvPicPr>
          <p:nvPr/>
        </p:nvPicPr>
        <p:blipFill>
          <a:blip r:embed="rId8"/>
          <a:stretch>
            <a:fillRect/>
          </a:stretch>
        </p:blipFill>
        <p:spPr>
          <a:xfrm>
            <a:off x="10752421" y="4047728"/>
            <a:ext cx="768495" cy="844553"/>
          </a:xfrm>
          <a:prstGeom prst="rect">
            <a:avLst/>
          </a:prstGeom>
        </p:spPr>
      </p:pic>
      <p:pic>
        <p:nvPicPr>
          <p:cNvPr id="47" name="图片 46">
            <a:extLst>
              <a:ext uri="{FF2B5EF4-FFF2-40B4-BE49-F238E27FC236}">
                <a16:creationId xmlns:a16="http://schemas.microsoft.com/office/drawing/2014/main" id="{FA75D822-49E2-D90C-C784-0D53DF3EA908}"/>
              </a:ext>
            </a:extLst>
          </p:cNvPr>
          <p:cNvPicPr>
            <a:picLocks noChangeAspect="1"/>
          </p:cNvPicPr>
          <p:nvPr/>
        </p:nvPicPr>
        <p:blipFill>
          <a:blip r:embed="rId9"/>
          <a:stretch>
            <a:fillRect/>
          </a:stretch>
        </p:blipFill>
        <p:spPr>
          <a:xfrm>
            <a:off x="9492642" y="1530399"/>
            <a:ext cx="979167" cy="914250"/>
          </a:xfrm>
          <a:prstGeom prst="rect">
            <a:avLst/>
          </a:prstGeom>
        </p:spPr>
      </p:pic>
      <p:sp>
        <p:nvSpPr>
          <p:cNvPr id="48" name="文本框 47">
            <a:extLst>
              <a:ext uri="{FF2B5EF4-FFF2-40B4-BE49-F238E27FC236}">
                <a16:creationId xmlns:a16="http://schemas.microsoft.com/office/drawing/2014/main" id="{638484AE-C4F4-2DFB-1D0C-2ED8A48F7BA2}"/>
              </a:ext>
            </a:extLst>
          </p:cNvPr>
          <p:cNvSpPr txBox="1"/>
          <p:nvPr/>
        </p:nvSpPr>
        <p:spPr>
          <a:xfrm>
            <a:off x="9393617" y="2444649"/>
            <a:ext cx="1907956" cy="369332"/>
          </a:xfrm>
          <a:prstGeom prst="rect">
            <a:avLst/>
          </a:prstGeom>
          <a:noFill/>
        </p:spPr>
        <p:txBody>
          <a:bodyPr wrap="square" rtlCol="0">
            <a:spAutoFit/>
          </a:bodyPr>
          <a:lstStyle/>
          <a:p>
            <a:r>
              <a:rPr lang="zh-CN" altLang="en-US" dirty="0"/>
              <a:t>内存缓存服务器</a:t>
            </a:r>
            <a:endParaRPr lang="en-US" altLang="zh-CN" dirty="0"/>
          </a:p>
        </p:txBody>
      </p:sp>
      <p:sp>
        <p:nvSpPr>
          <p:cNvPr id="49" name="文本框 48">
            <a:extLst>
              <a:ext uri="{FF2B5EF4-FFF2-40B4-BE49-F238E27FC236}">
                <a16:creationId xmlns:a16="http://schemas.microsoft.com/office/drawing/2014/main" id="{0F169EE9-8E95-5332-147D-E7DDA94613A5}"/>
              </a:ext>
            </a:extLst>
          </p:cNvPr>
          <p:cNvSpPr txBox="1"/>
          <p:nvPr/>
        </p:nvSpPr>
        <p:spPr>
          <a:xfrm>
            <a:off x="9533532" y="4959379"/>
            <a:ext cx="1907956" cy="369332"/>
          </a:xfrm>
          <a:prstGeom prst="rect">
            <a:avLst/>
          </a:prstGeom>
          <a:noFill/>
        </p:spPr>
        <p:txBody>
          <a:bodyPr wrap="square" rtlCol="0">
            <a:spAutoFit/>
          </a:bodyPr>
          <a:lstStyle/>
          <a:p>
            <a:r>
              <a:rPr lang="zh-CN" altLang="en-US" dirty="0"/>
              <a:t>数据库服务器</a:t>
            </a:r>
            <a:endParaRPr lang="en-US" altLang="zh-CN" dirty="0"/>
          </a:p>
        </p:txBody>
      </p:sp>
      <p:cxnSp>
        <p:nvCxnSpPr>
          <p:cNvPr id="50" name="直接箭头连接符 49">
            <a:extLst>
              <a:ext uri="{FF2B5EF4-FFF2-40B4-BE49-F238E27FC236}">
                <a16:creationId xmlns:a16="http://schemas.microsoft.com/office/drawing/2014/main" id="{904EAC3C-E87A-228C-BCE9-2416AF57D906}"/>
              </a:ext>
            </a:extLst>
          </p:cNvPr>
          <p:cNvCxnSpPr>
            <a:cxnSpLocks/>
            <a:endCxn id="47" idx="1"/>
          </p:cNvCxnSpPr>
          <p:nvPr/>
        </p:nvCxnSpPr>
        <p:spPr>
          <a:xfrm>
            <a:off x="8382514" y="1732173"/>
            <a:ext cx="1110128" cy="2553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52">
            <a:extLst>
              <a:ext uri="{FF2B5EF4-FFF2-40B4-BE49-F238E27FC236}">
                <a16:creationId xmlns:a16="http://schemas.microsoft.com/office/drawing/2014/main" id="{B7F36B8D-EC50-8345-0EE6-E9C0FEEAE98E}"/>
              </a:ext>
            </a:extLst>
          </p:cNvPr>
          <p:cNvCxnSpPr>
            <a:cxnSpLocks/>
            <a:endCxn id="47" idx="1"/>
          </p:cNvCxnSpPr>
          <p:nvPr/>
        </p:nvCxnSpPr>
        <p:spPr>
          <a:xfrm flipV="1">
            <a:off x="8400238" y="1987524"/>
            <a:ext cx="1092404" cy="1008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直接箭头连接符 55">
            <a:extLst>
              <a:ext uri="{FF2B5EF4-FFF2-40B4-BE49-F238E27FC236}">
                <a16:creationId xmlns:a16="http://schemas.microsoft.com/office/drawing/2014/main" id="{24B2B18F-D0EA-67D8-27DF-72F6ED0AD574}"/>
              </a:ext>
            </a:extLst>
          </p:cNvPr>
          <p:cNvCxnSpPr>
            <a:cxnSpLocks/>
            <a:stCxn id="25" idx="3"/>
            <a:endCxn id="47" idx="1"/>
          </p:cNvCxnSpPr>
          <p:nvPr/>
        </p:nvCxnSpPr>
        <p:spPr>
          <a:xfrm flipV="1">
            <a:off x="8400238" y="1987524"/>
            <a:ext cx="1092404" cy="3376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直接箭头连接符 58">
            <a:extLst>
              <a:ext uri="{FF2B5EF4-FFF2-40B4-BE49-F238E27FC236}">
                <a16:creationId xmlns:a16="http://schemas.microsoft.com/office/drawing/2014/main" id="{12F0F517-4AFB-40E6-1FAF-2376F4B3FC96}"/>
              </a:ext>
            </a:extLst>
          </p:cNvPr>
          <p:cNvCxnSpPr>
            <a:cxnSpLocks/>
            <a:endCxn id="47" idx="1"/>
          </p:cNvCxnSpPr>
          <p:nvPr/>
        </p:nvCxnSpPr>
        <p:spPr>
          <a:xfrm flipV="1">
            <a:off x="8417962" y="1987524"/>
            <a:ext cx="1074680" cy="7124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直接箭头连接符 61">
            <a:extLst>
              <a:ext uri="{FF2B5EF4-FFF2-40B4-BE49-F238E27FC236}">
                <a16:creationId xmlns:a16="http://schemas.microsoft.com/office/drawing/2014/main" id="{E91EE4C5-A480-366B-C233-6DA5BBBE1A3D}"/>
              </a:ext>
            </a:extLst>
          </p:cNvPr>
          <p:cNvCxnSpPr>
            <a:cxnSpLocks/>
            <a:endCxn id="47" idx="1"/>
          </p:cNvCxnSpPr>
          <p:nvPr/>
        </p:nvCxnSpPr>
        <p:spPr>
          <a:xfrm flipV="1">
            <a:off x="8382514" y="1987524"/>
            <a:ext cx="1110128" cy="19364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直接箭头连接符 65">
            <a:extLst>
              <a:ext uri="{FF2B5EF4-FFF2-40B4-BE49-F238E27FC236}">
                <a16:creationId xmlns:a16="http://schemas.microsoft.com/office/drawing/2014/main" id="{D1660783-A8F5-A385-6EE2-6CA52A1F5298}"/>
              </a:ext>
            </a:extLst>
          </p:cNvPr>
          <p:cNvCxnSpPr>
            <a:cxnSpLocks/>
            <a:endCxn id="47" idx="1"/>
          </p:cNvCxnSpPr>
          <p:nvPr/>
        </p:nvCxnSpPr>
        <p:spPr>
          <a:xfrm flipV="1">
            <a:off x="8382514" y="1987524"/>
            <a:ext cx="1110128" cy="22526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直接箭头连接符 68">
            <a:extLst>
              <a:ext uri="{FF2B5EF4-FFF2-40B4-BE49-F238E27FC236}">
                <a16:creationId xmlns:a16="http://schemas.microsoft.com/office/drawing/2014/main" id="{04E62018-AB11-467A-52FD-E2E46FC7412B}"/>
              </a:ext>
            </a:extLst>
          </p:cNvPr>
          <p:cNvCxnSpPr>
            <a:cxnSpLocks/>
            <a:stCxn id="37" idx="3"/>
            <a:endCxn id="47" idx="1"/>
          </p:cNvCxnSpPr>
          <p:nvPr/>
        </p:nvCxnSpPr>
        <p:spPr>
          <a:xfrm flipV="1">
            <a:off x="8400238" y="1987524"/>
            <a:ext cx="1092404" cy="24878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直接箭头连接符 71">
            <a:extLst>
              <a:ext uri="{FF2B5EF4-FFF2-40B4-BE49-F238E27FC236}">
                <a16:creationId xmlns:a16="http://schemas.microsoft.com/office/drawing/2014/main" id="{8BEDFCB3-EB3F-03CC-FAA3-159764DA4C24}"/>
              </a:ext>
            </a:extLst>
          </p:cNvPr>
          <p:cNvCxnSpPr>
            <a:cxnSpLocks/>
            <a:endCxn id="47" idx="1"/>
          </p:cNvCxnSpPr>
          <p:nvPr/>
        </p:nvCxnSpPr>
        <p:spPr>
          <a:xfrm flipV="1">
            <a:off x="8400238" y="1987524"/>
            <a:ext cx="1092404" cy="28135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直接箭头连接符 75">
            <a:extLst>
              <a:ext uri="{FF2B5EF4-FFF2-40B4-BE49-F238E27FC236}">
                <a16:creationId xmlns:a16="http://schemas.microsoft.com/office/drawing/2014/main" id="{06FD6D98-D604-27B4-800D-83CB0AC1F1E3}"/>
              </a:ext>
            </a:extLst>
          </p:cNvPr>
          <p:cNvCxnSpPr>
            <a:stCxn id="43" idx="3"/>
            <a:endCxn id="45" idx="1"/>
          </p:cNvCxnSpPr>
          <p:nvPr/>
        </p:nvCxnSpPr>
        <p:spPr>
          <a:xfrm flipV="1">
            <a:off x="10334251" y="4470005"/>
            <a:ext cx="418170" cy="53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直接箭头连接符 77">
            <a:extLst>
              <a:ext uri="{FF2B5EF4-FFF2-40B4-BE49-F238E27FC236}">
                <a16:creationId xmlns:a16="http://schemas.microsoft.com/office/drawing/2014/main" id="{B26715C2-82B5-1EAA-C398-AA842EE8D501}"/>
              </a:ext>
            </a:extLst>
          </p:cNvPr>
          <p:cNvCxnSpPr>
            <a:cxnSpLocks/>
            <a:endCxn id="43" idx="1"/>
          </p:cNvCxnSpPr>
          <p:nvPr/>
        </p:nvCxnSpPr>
        <p:spPr>
          <a:xfrm>
            <a:off x="8417962" y="1750448"/>
            <a:ext cx="1147794" cy="2724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直接箭头连接符 80">
            <a:extLst>
              <a:ext uri="{FF2B5EF4-FFF2-40B4-BE49-F238E27FC236}">
                <a16:creationId xmlns:a16="http://schemas.microsoft.com/office/drawing/2014/main" id="{4A22D820-87CD-6C16-66DC-7AD9694EE4E6}"/>
              </a:ext>
            </a:extLst>
          </p:cNvPr>
          <p:cNvCxnSpPr>
            <a:cxnSpLocks/>
            <a:endCxn id="43" idx="1"/>
          </p:cNvCxnSpPr>
          <p:nvPr/>
        </p:nvCxnSpPr>
        <p:spPr>
          <a:xfrm>
            <a:off x="8417962" y="2088411"/>
            <a:ext cx="1147794" cy="23869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直接箭头连接符 83">
            <a:extLst>
              <a:ext uri="{FF2B5EF4-FFF2-40B4-BE49-F238E27FC236}">
                <a16:creationId xmlns:a16="http://schemas.microsoft.com/office/drawing/2014/main" id="{C708EFEA-1C81-D263-480C-B669DD768716}"/>
              </a:ext>
            </a:extLst>
          </p:cNvPr>
          <p:cNvCxnSpPr>
            <a:cxnSpLocks/>
            <a:stCxn id="25" idx="3"/>
            <a:endCxn id="43" idx="1"/>
          </p:cNvCxnSpPr>
          <p:nvPr/>
        </p:nvCxnSpPr>
        <p:spPr>
          <a:xfrm>
            <a:off x="8400238" y="2325129"/>
            <a:ext cx="1165518" cy="21502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直接箭头连接符 86">
            <a:extLst>
              <a:ext uri="{FF2B5EF4-FFF2-40B4-BE49-F238E27FC236}">
                <a16:creationId xmlns:a16="http://schemas.microsoft.com/office/drawing/2014/main" id="{0CC0935E-6723-9019-03FE-408EAD38DA5F}"/>
              </a:ext>
            </a:extLst>
          </p:cNvPr>
          <p:cNvCxnSpPr>
            <a:cxnSpLocks/>
            <a:endCxn id="43" idx="1"/>
          </p:cNvCxnSpPr>
          <p:nvPr/>
        </p:nvCxnSpPr>
        <p:spPr>
          <a:xfrm>
            <a:off x="8417962" y="2681367"/>
            <a:ext cx="1147794" cy="17940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直接箭头连接符 89">
            <a:extLst>
              <a:ext uri="{FF2B5EF4-FFF2-40B4-BE49-F238E27FC236}">
                <a16:creationId xmlns:a16="http://schemas.microsoft.com/office/drawing/2014/main" id="{F6F2BD49-4E51-1CC9-F219-9497A8621F9F}"/>
              </a:ext>
            </a:extLst>
          </p:cNvPr>
          <p:cNvCxnSpPr>
            <a:cxnSpLocks/>
            <a:endCxn id="43" idx="1"/>
          </p:cNvCxnSpPr>
          <p:nvPr/>
        </p:nvCxnSpPr>
        <p:spPr>
          <a:xfrm>
            <a:off x="8382514" y="3935648"/>
            <a:ext cx="1183242" cy="539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3" name="直接箭头连接符 92">
            <a:extLst>
              <a:ext uri="{FF2B5EF4-FFF2-40B4-BE49-F238E27FC236}">
                <a16:creationId xmlns:a16="http://schemas.microsoft.com/office/drawing/2014/main" id="{E659C550-1FE7-1B76-2111-66347BB83897}"/>
              </a:ext>
            </a:extLst>
          </p:cNvPr>
          <p:cNvCxnSpPr>
            <a:cxnSpLocks/>
            <a:endCxn id="43" idx="1"/>
          </p:cNvCxnSpPr>
          <p:nvPr/>
        </p:nvCxnSpPr>
        <p:spPr>
          <a:xfrm>
            <a:off x="8375264" y="4237148"/>
            <a:ext cx="1190492" cy="2382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6" name="直接箭头连接符 95">
            <a:extLst>
              <a:ext uri="{FF2B5EF4-FFF2-40B4-BE49-F238E27FC236}">
                <a16:creationId xmlns:a16="http://schemas.microsoft.com/office/drawing/2014/main" id="{FF817448-3939-27F9-030F-FB14D5A00CE0}"/>
              </a:ext>
            </a:extLst>
          </p:cNvPr>
          <p:cNvCxnSpPr>
            <a:cxnSpLocks/>
            <a:stCxn id="37" idx="3"/>
            <a:endCxn id="43" idx="1"/>
          </p:cNvCxnSpPr>
          <p:nvPr/>
        </p:nvCxnSpPr>
        <p:spPr>
          <a:xfrm>
            <a:off x="8400238" y="4475397"/>
            <a:ext cx="11655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直接箭头连接符 98">
            <a:extLst>
              <a:ext uri="{FF2B5EF4-FFF2-40B4-BE49-F238E27FC236}">
                <a16:creationId xmlns:a16="http://schemas.microsoft.com/office/drawing/2014/main" id="{63244440-7DD4-1460-8912-CE28765EC5B6}"/>
              </a:ext>
            </a:extLst>
          </p:cNvPr>
          <p:cNvCxnSpPr>
            <a:cxnSpLocks/>
            <a:endCxn id="43" idx="1"/>
          </p:cNvCxnSpPr>
          <p:nvPr/>
        </p:nvCxnSpPr>
        <p:spPr>
          <a:xfrm flipV="1">
            <a:off x="8382514" y="4475397"/>
            <a:ext cx="1183242" cy="3256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0065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66755E-D552-8A57-318D-B91CD0B7A738}"/>
              </a:ext>
            </a:extLst>
          </p:cNvPr>
          <p:cNvSpPr>
            <a:spLocks noGrp="1"/>
          </p:cNvSpPr>
          <p:nvPr>
            <p:ph type="title"/>
          </p:nvPr>
        </p:nvSpPr>
        <p:spPr>
          <a:xfrm>
            <a:off x="838200" y="46519"/>
            <a:ext cx="10515600" cy="1325563"/>
          </a:xfrm>
        </p:spPr>
        <p:txBody>
          <a:bodyPr>
            <a:normAutofit/>
          </a:bodyPr>
          <a:lstStyle/>
          <a:p>
            <a:r>
              <a:rPr lang="en-US" altLang="zh-CN" sz="3600" dirty="0"/>
              <a:t>QUIC</a:t>
            </a:r>
            <a:r>
              <a:rPr lang="zh-CN" altLang="en-US" sz="3600" dirty="0"/>
              <a:t>改进通信协议栈，提升性能 </a:t>
            </a:r>
            <a:r>
              <a:rPr lang="en-US" altLang="zh-CN" sz="3600" dirty="0"/>
              <a:t>(1)</a:t>
            </a:r>
            <a:endParaRPr lang="zh-CN" altLang="en-US" sz="3600" dirty="0"/>
          </a:p>
        </p:txBody>
      </p:sp>
      <p:sp>
        <p:nvSpPr>
          <p:cNvPr id="3" name="内容占位符 2">
            <a:extLst>
              <a:ext uri="{FF2B5EF4-FFF2-40B4-BE49-F238E27FC236}">
                <a16:creationId xmlns:a16="http://schemas.microsoft.com/office/drawing/2014/main" id="{92053ECA-24A7-6CB5-E1DB-561264AAA893}"/>
              </a:ext>
            </a:extLst>
          </p:cNvPr>
          <p:cNvSpPr>
            <a:spLocks noGrp="1"/>
          </p:cNvSpPr>
          <p:nvPr>
            <p:ph idx="1"/>
          </p:nvPr>
        </p:nvSpPr>
        <p:spPr>
          <a:xfrm>
            <a:off x="838199" y="1311918"/>
            <a:ext cx="7288659" cy="4351338"/>
          </a:xfrm>
        </p:spPr>
        <p:txBody>
          <a:bodyPr>
            <a:normAutofit/>
          </a:bodyPr>
          <a:lstStyle/>
          <a:p>
            <a:r>
              <a:rPr lang="zh-CN" altLang="en-US" sz="2400" b="1" dirty="0"/>
              <a:t>连接建立</a:t>
            </a:r>
            <a:r>
              <a:rPr lang="zh-CN" altLang="en-US" sz="2400" dirty="0"/>
              <a:t>：</a:t>
            </a:r>
            <a:r>
              <a:rPr lang="en-US" altLang="zh-CN" sz="2400" dirty="0"/>
              <a:t>HTTP/3</a:t>
            </a:r>
            <a:r>
              <a:rPr lang="zh-CN" altLang="en-US" sz="2400" dirty="0"/>
              <a:t>基于</a:t>
            </a:r>
            <a:r>
              <a:rPr lang="en-US" altLang="zh-CN" sz="2400" dirty="0"/>
              <a:t>QUIC/UDP</a:t>
            </a:r>
            <a:r>
              <a:rPr lang="zh-CN" altLang="en-US" sz="2400" dirty="0"/>
              <a:t>，将</a:t>
            </a:r>
            <a:r>
              <a:rPr lang="en-US" altLang="zh-CN" sz="2400" dirty="0"/>
              <a:t>TCP</a:t>
            </a:r>
            <a:r>
              <a:rPr lang="zh-CN" altLang="en-US" sz="2400" dirty="0"/>
              <a:t>三次握手、</a:t>
            </a:r>
            <a:r>
              <a:rPr lang="en-US" altLang="zh-CN" sz="2400" dirty="0"/>
              <a:t>TLS</a:t>
            </a:r>
            <a:r>
              <a:rPr lang="zh-CN" altLang="en-US" sz="2400" dirty="0"/>
              <a:t>连接建立过程从</a:t>
            </a:r>
            <a:r>
              <a:rPr lang="en-US" altLang="zh-CN" sz="2400" dirty="0"/>
              <a:t>TLS 1.2</a:t>
            </a:r>
            <a:r>
              <a:rPr lang="zh-CN" altLang="en-US" sz="2400" dirty="0"/>
              <a:t>的</a:t>
            </a:r>
            <a:r>
              <a:rPr lang="en-US" altLang="zh-CN" sz="2400" dirty="0"/>
              <a:t>3</a:t>
            </a:r>
            <a:r>
              <a:rPr lang="zh-CN" altLang="en-US" sz="2400" dirty="0"/>
              <a:t>个</a:t>
            </a:r>
            <a:r>
              <a:rPr lang="en-US" altLang="zh-CN" sz="2400" dirty="0"/>
              <a:t>RTT</a:t>
            </a:r>
            <a:r>
              <a:rPr lang="zh-CN" altLang="en-US" sz="2400" dirty="0"/>
              <a:t>简化为</a:t>
            </a:r>
            <a:r>
              <a:rPr lang="en-US" altLang="zh-CN" sz="2400" dirty="0"/>
              <a:t>0/1</a:t>
            </a:r>
            <a:r>
              <a:rPr lang="zh-CN" altLang="en-US" sz="2400" dirty="0"/>
              <a:t>个</a:t>
            </a:r>
            <a:r>
              <a:rPr lang="en-US" altLang="zh-CN" sz="2400" dirty="0"/>
              <a:t>RTT</a:t>
            </a:r>
            <a:r>
              <a:rPr lang="zh-CN" altLang="en-US" sz="2400" dirty="0"/>
              <a:t>（初次建链</a:t>
            </a:r>
            <a:r>
              <a:rPr lang="en-US" altLang="zh-CN" sz="2400" dirty="0"/>
              <a:t>1 RTT</a:t>
            </a:r>
            <a:r>
              <a:rPr lang="zh-CN" altLang="en-US" sz="2400" dirty="0"/>
              <a:t>，二次建链</a:t>
            </a:r>
            <a:r>
              <a:rPr lang="en-US" altLang="zh-CN" sz="2400" dirty="0"/>
              <a:t>0 RTT</a:t>
            </a:r>
            <a:r>
              <a:rPr lang="zh-CN" altLang="en-US" sz="2400" dirty="0"/>
              <a:t>），大大缩短连接建立时间</a:t>
            </a:r>
            <a:endParaRPr lang="en-US" altLang="zh-CN" sz="2400" dirty="0"/>
          </a:p>
          <a:p>
            <a:r>
              <a:rPr lang="zh-CN" altLang="en-US" sz="2400" dirty="0"/>
              <a:t>对短</a:t>
            </a:r>
            <a:r>
              <a:rPr lang="en-US" altLang="zh-CN" sz="2400" dirty="0"/>
              <a:t>HTTP</a:t>
            </a:r>
            <a:r>
              <a:rPr lang="zh-CN" altLang="en-US" sz="2400" dirty="0"/>
              <a:t>请求效果尤其显著</a:t>
            </a:r>
          </a:p>
        </p:txBody>
      </p:sp>
      <p:pic>
        <p:nvPicPr>
          <p:cNvPr id="8194" name="Picture 2">
            <a:extLst>
              <a:ext uri="{FF2B5EF4-FFF2-40B4-BE49-F238E27FC236}">
                <a16:creationId xmlns:a16="http://schemas.microsoft.com/office/drawing/2014/main" id="{3040AE0F-1FC6-C1B8-3AC0-B865F67B8A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3777" y="720181"/>
            <a:ext cx="3040061" cy="2090042"/>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92A54ACA-4C44-8F38-CAFC-C4B24B41E1E8}"/>
              </a:ext>
            </a:extLst>
          </p:cNvPr>
          <p:cNvPicPr>
            <a:picLocks noChangeAspect="1"/>
          </p:cNvPicPr>
          <p:nvPr/>
        </p:nvPicPr>
        <p:blipFill>
          <a:blip r:embed="rId3"/>
          <a:stretch>
            <a:fillRect/>
          </a:stretch>
        </p:blipFill>
        <p:spPr>
          <a:xfrm>
            <a:off x="5610705" y="3324581"/>
            <a:ext cx="6204575" cy="3168294"/>
          </a:xfrm>
          <a:prstGeom prst="rect">
            <a:avLst/>
          </a:prstGeom>
        </p:spPr>
      </p:pic>
      <p:pic>
        <p:nvPicPr>
          <p:cNvPr id="7" name="图片 6">
            <a:extLst>
              <a:ext uri="{FF2B5EF4-FFF2-40B4-BE49-F238E27FC236}">
                <a16:creationId xmlns:a16="http://schemas.microsoft.com/office/drawing/2014/main" id="{A3362F78-C552-ED9E-CBF4-241C2FCCF9F3}"/>
              </a:ext>
            </a:extLst>
          </p:cNvPr>
          <p:cNvPicPr>
            <a:picLocks noChangeAspect="1"/>
          </p:cNvPicPr>
          <p:nvPr/>
        </p:nvPicPr>
        <p:blipFill>
          <a:blip r:embed="rId4"/>
          <a:stretch>
            <a:fillRect/>
          </a:stretch>
        </p:blipFill>
        <p:spPr>
          <a:xfrm>
            <a:off x="919295" y="3203343"/>
            <a:ext cx="3606472" cy="3289532"/>
          </a:xfrm>
          <a:prstGeom prst="rect">
            <a:avLst/>
          </a:prstGeom>
        </p:spPr>
      </p:pic>
      <p:sp>
        <p:nvSpPr>
          <p:cNvPr id="8" name="箭头: 右 7">
            <a:extLst>
              <a:ext uri="{FF2B5EF4-FFF2-40B4-BE49-F238E27FC236}">
                <a16:creationId xmlns:a16="http://schemas.microsoft.com/office/drawing/2014/main" id="{BA605157-D12A-FD81-BCC6-E8FD20ACEE21}"/>
              </a:ext>
            </a:extLst>
          </p:cNvPr>
          <p:cNvSpPr/>
          <p:nvPr/>
        </p:nvSpPr>
        <p:spPr>
          <a:xfrm>
            <a:off x="5065160" y="4248364"/>
            <a:ext cx="297950" cy="7089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061058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66755E-D552-8A57-318D-B91CD0B7A738}"/>
              </a:ext>
            </a:extLst>
          </p:cNvPr>
          <p:cNvSpPr>
            <a:spLocks noGrp="1"/>
          </p:cNvSpPr>
          <p:nvPr>
            <p:ph type="title"/>
          </p:nvPr>
        </p:nvSpPr>
        <p:spPr>
          <a:xfrm>
            <a:off x="838200" y="46519"/>
            <a:ext cx="10515600" cy="1325563"/>
          </a:xfrm>
        </p:spPr>
        <p:txBody>
          <a:bodyPr>
            <a:normAutofit/>
          </a:bodyPr>
          <a:lstStyle/>
          <a:p>
            <a:r>
              <a:rPr lang="en-US" altLang="zh-CN" sz="3600" dirty="0"/>
              <a:t>QUIC</a:t>
            </a:r>
            <a:r>
              <a:rPr lang="zh-CN" altLang="en-US" sz="3600" dirty="0"/>
              <a:t>改进通信协议栈，提升性能 </a:t>
            </a:r>
            <a:r>
              <a:rPr lang="en-US" altLang="zh-CN" sz="3600" dirty="0"/>
              <a:t>(2)</a:t>
            </a:r>
            <a:endParaRPr lang="zh-CN" altLang="en-US" sz="3600" dirty="0"/>
          </a:p>
        </p:txBody>
      </p:sp>
      <p:sp>
        <p:nvSpPr>
          <p:cNvPr id="3" name="内容占位符 2">
            <a:extLst>
              <a:ext uri="{FF2B5EF4-FFF2-40B4-BE49-F238E27FC236}">
                <a16:creationId xmlns:a16="http://schemas.microsoft.com/office/drawing/2014/main" id="{92053ECA-24A7-6CB5-E1DB-561264AAA893}"/>
              </a:ext>
            </a:extLst>
          </p:cNvPr>
          <p:cNvSpPr>
            <a:spLocks noGrp="1"/>
          </p:cNvSpPr>
          <p:nvPr>
            <p:ph idx="1"/>
          </p:nvPr>
        </p:nvSpPr>
        <p:spPr>
          <a:xfrm>
            <a:off x="838199" y="1147762"/>
            <a:ext cx="7288659" cy="4351338"/>
          </a:xfrm>
        </p:spPr>
        <p:txBody>
          <a:bodyPr>
            <a:normAutofit/>
          </a:bodyPr>
          <a:lstStyle/>
          <a:p>
            <a:r>
              <a:rPr lang="zh-CN" altLang="en-US" sz="2000" b="1" dirty="0"/>
              <a:t>拥塞控制</a:t>
            </a:r>
            <a:r>
              <a:rPr lang="zh-CN" altLang="en-US" sz="2000" dirty="0"/>
              <a:t>：</a:t>
            </a:r>
            <a:r>
              <a:rPr lang="en-US" altLang="zh-CN" sz="2000" dirty="0"/>
              <a:t>HTTP/3</a:t>
            </a:r>
            <a:r>
              <a:rPr lang="zh-CN" altLang="en-US" sz="2000" dirty="0"/>
              <a:t>可选多种拥塞控制算法，</a:t>
            </a:r>
            <a:r>
              <a:rPr lang="en-US" altLang="zh-CN" sz="2000" dirty="0"/>
              <a:t>BBR</a:t>
            </a:r>
            <a:r>
              <a:rPr lang="zh-CN" altLang="en-US" sz="2000" dirty="0"/>
              <a:t>在高带宽、高延迟、高丢包场景下表现较好</a:t>
            </a:r>
          </a:p>
        </p:txBody>
      </p:sp>
      <p:pic>
        <p:nvPicPr>
          <p:cNvPr id="8194" name="Picture 2">
            <a:extLst>
              <a:ext uri="{FF2B5EF4-FFF2-40B4-BE49-F238E27FC236}">
                <a16:creationId xmlns:a16="http://schemas.microsoft.com/office/drawing/2014/main" id="{3040AE0F-1FC6-C1B8-3AC0-B865F67B8A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8236" y="87330"/>
            <a:ext cx="2338771" cy="16079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A5F04F4-1AA5-51F0-5850-D4B5B3D2C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656" y="1927914"/>
            <a:ext cx="3928855" cy="22533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8F2F27F-47FC-116F-8851-0D135C9D82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8161" y="3762518"/>
            <a:ext cx="2912201" cy="1670144"/>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10">
            <a:extLst>
              <a:ext uri="{FF2B5EF4-FFF2-40B4-BE49-F238E27FC236}">
                <a16:creationId xmlns:a16="http://schemas.microsoft.com/office/drawing/2014/main" id="{79CCEE3D-CBD7-3E41-2703-0176BAD59C03}"/>
              </a:ext>
            </a:extLst>
          </p:cNvPr>
          <p:cNvSpPr>
            <a:spLocks noChangeAspect="1" noChangeArrowheads="1"/>
          </p:cNvSpPr>
          <p:nvPr/>
        </p:nvSpPr>
        <p:spPr bwMode="auto">
          <a:xfrm>
            <a:off x="4410075" y="1147763"/>
            <a:ext cx="3371850" cy="4562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4" name="图片 13">
            <a:extLst>
              <a:ext uri="{FF2B5EF4-FFF2-40B4-BE49-F238E27FC236}">
                <a16:creationId xmlns:a16="http://schemas.microsoft.com/office/drawing/2014/main" id="{63799E72-09BD-CB07-6EF7-C08B32AC176E}"/>
              </a:ext>
            </a:extLst>
          </p:cNvPr>
          <p:cNvPicPr>
            <a:picLocks noChangeAspect="1"/>
          </p:cNvPicPr>
          <p:nvPr/>
        </p:nvPicPr>
        <p:blipFill>
          <a:blip r:embed="rId5"/>
          <a:stretch>
            <a:fillRect/>
          </a:stretch>
        </p:blipFill>
        <p:spPr>
          <a:xfrm>
            <a:off x="228360" y="1959790"/>
            <a:ext cx="3756951" cy="3362313"/>
          </a:xfrm>
          <a:prstGeom prst="rect">
            <a:avLst/>
          </a:prstGeom>
        </p:spPr>
      </p:pic>
      <p:sp>
        <p:nvSpPr>
          <p:cNvPr id="15" name="文本框 14">
            <a:extLst>
              <a:ext uri="{FF2B5EF4-FFF2-40B4-BE49-F238E27FC236}">
                <a16:creationId xmlns:a16="http://schemas.microsoft.com/office/drawing/2014/main" id="{EB152214-0C92-C196-8C2A-6A460D0BC9D1}"/>
              </a:ext>
            </a:extLst>
          </p:cNvPr>
          <p:cNvSpPr txBox="1"/>
          <p:nvPr/>
        </p:nvSpPr>
        <p:spPr>
          <a:xfrm>
            <a:off x="266896" y="5413454"/>
            <a:ext cx="4607960" cy="923330"/>
          </a:xfrm>
          <a:prstGeom prst="rect">
            <a:avLst/>
          </a:prstGeom>
          <a:noFill/>
        </p:spPr>
        <p:txBody>
          <a:bodyPr wrap="square" rtlCol="0">
            <a:spAutoFit/>
          </a:bodyPr>
          <a:lstStyle/>
          <a:p>
            <a:r>
              <a:rPr lang="en-US" altLang="zh-CN" dirty="0"/>
              <a:t>Cubic</a:t>
            </a:r>
            <a:r>
              <a:rPr lang="zh-CN" altLang="en-US" dirty="0"/>
              <a:t>拥塞控制算法的</a:t>
            </a:r>
            <a:r>
              <a:rPr lang="zh-CN" altLang="en-US" b="1" dirty="0"/>
              <a:t>缓冲区膨胀</a:t>
            </a:r>
            <a:r>
              <a:rPr lang="zh-CN" altLang="en-US" dirty="0"/>
              <a:t>问题：</a:t>
            </a:r>
            <a:endParaRPr lang="en-US" altLang="zh-CN" dirty="0"/>
          </a:p>
          <a:p>
            <a:pPr marL="285750" indent="-285750">
              <a:buFont typeface="Arial" panose="020B0604020202020204" pitchFamily="34" charset="0"/>
              <a:buChar char="•"/>
            </a:pPr>
            <a:r>
              <a:rPr lang="zh-CN" altLang="en-US" dirty="0"/>
              <a:t>增加网络时延</a:t>
            </a:r>
            <a:endParaRPr lang="en-US" altLang="zh-CN" dirty="0"/>
          </a:p>
          <a:p>
            <a:pPr marL="285750" indent="-285750">
              <a:buFont typeface="Arial" panose="020B0604020202020204" pitchFamily="34" charset="0"/>
              <a:buChar char="•"/>
            </a:pPr>
            <a:r>
              <a:rPr lang="zh-CN" altLang="en-US" dirty="0"/>
              <a:t>共享连接数多时，缓冲区填满而丢包</a:t>
            </a:r>
          </a:p>
        </p:txBody>
      </p:sp>
      <p:sp>
        <p:nvSpPr>
          <p:cNvPr id="19" name="文本框 18">
            <a:extLst>
              <a:ext uri="{FF2B5EF4-FFF2-40B4-BE49-F238E27FC236}">
                <a16:creationId xmlns:a16="http://schemas.microsoft.com/office/drawing/2014/main" id="{7CE74530-C402-C23A-EBBC-D522C9414F9A}"/>
              </a:ext>
            </a:extLst>
          </p:cNvPr>
          <p:cNvSpPr txBox="1"/>
          <p:nvPr/>
        </p:nvSpPr>
        <p:spPr>
          <a:xfrm>
            <a:off x="4482529" y="4181228"/>
            <a:ext cx="3928855" cy="2031325"/>
          </a:xfrm>
          <a:prstGeom prst="rect">
            <a:avLst/>
          </a:prstGeom>
          <a:noFill/>
        </p:spPr>
        <p:txBody>
          <a:bodyPr wrap="square">
            <a:spAutoFit/>
          </a:bodyPr>
          <a:lstStyle/>
          <a:p>
            <a:r>
              <a:rPr lang="en-US" altLang="zh-CN" b="1" dirty="0"/>
              <a:t>TCP BBR</a:t>
            </a:r>
            <a:r>
              <a:rPr lang="zh-CN" altLang="en-US" dirty="0"/>
              <a:t>如何解决？</a:t>
            </a:r>
          </a:p>
          <a:p>
            <a:pPr marL="285750" indent="-285750">
              <a:buFont typeface="Arial" panose="020B0604020202020204" pitchFamily="34" charset="0"/>
              <a:buChar char="•"/>
            </a:pPr>
            <a:r>
              <a:rPr lang="zh-CN" altLang="en-US" dirty="0"/>
              <a:t>既然不容易区分拥塞丢包和错误丢包，就干脆</a:t>
            </a:r>
            <a:r>
              <a:rPr lang="zh-CN" altLang="en-US" b="1" dirty="0"/>
              <a:t>不考虑丢包</a:t>
            </a:r>
            <a:r>
              <a:rPr lang="zh-CN" altLang="en-US" dirty="0"/>
              <a:t>。</a:t>
            </a:r>
            <a:endParaRPr lang="en-US" altLang="zh-CN" dirty="0"/>
          </a:p>
          <a:p>
            <a:pPr marL="285750" indent="-285750">
              <a:buFont typeface="Arial" panose="020B0604020202020204" pitchFamily="34" charset="0"/>
              <a:buChar char="•"/>
            </a:pPr>
            <a:r>
              <a:rPr lang="zh-CN" altLang="en-US" dirty="0"/>
              <a:t>既然灌满水管的方式容易造成缓冲区膨胀，</a:t>
            </a:r>
            <a:r>
              <a:rPr lang="en-US" altLang="zh-CN" dirty="0"/>
              <a:t>TCP BBR </a:t>
            </a:r>
            <a:r>
              <a:rPr lang="zh-CN" altLang="en-US" dirty="0"/>
              <a:t>就</a:t>
            </a:r>
            <a:r>
              <a:rPr lang="zh-CN" altLang="en-US" b="1" dirty="0"/>
              <a:t>分别估计带宽和延迟，而不是直接估计水管的容积</a:t>
            </a:r>
            <a:r>
              <a:rPr lang="zh-CN" altLang="en-US" dirty="0"/>
              <a:t>。</a:t>
            </a:r>
          </a:p>
        </p:txBody>
      </p:sp>
      <p:sp>
        <p:nvSpPr>
          <p:cNvPr id="23" name="文本框 22">
            <a:extLst>
              <a:ext uri="{FF2B5EF4-FFF2-40B4-BE49-F238E27FC236}">
                <a16:creationId xmlns:a16="http://schemas.microsoft.com/office/drawing/2014/main" id="{1D7FE3F4-3465-C9B6-E38E-1DFBFA024785}"/>
              </a:ext>
            </a:extLst>
          </p:cNvPr>
          <p:cNvSpPr txBox="1"/>
          <p:nvPr/>
        </p:nvSpPr>
        <p:spPr>
          <a:xfrm>
            <a:off x="8734317" y="1718351"/>
            <a:ext cx="3190787" cy="2031325"/>
          </a:xfrm>
          <a:prstGeom prst="rect">
            <a:avLst/>
          </a:prstGeom>
          <a:noFill/>
        </p:spPr>
        <p:txBody>
          <a:bodyPr wrap="square">
            <a:spAutoFit/>
          </a:bodyPr>
          <a:lstStyle/>
          <a:p>
            <a:r>
              <a:rPr lang="zh-CN" altLang="en-US" dirty="0"/>
              <a:t>如何解决带宽和延迟无法同时测准？</a:t>
            </a:r>
            <a:endParaRPr lang="en-US" altLang="zh-CN" dirty="0"/>
          </a:p>
          <a:p>
            <a:pPr marL="285750" indent="-285750">
              <a:buFont typeface="Arial" panose="020B0604020202020204" pitchFamily="34" charset="0"/>
              <a:buChar char="•"/>
            </a:pPr>
            <a:r>
              <a:rPr lang="zh-CN" altLang="en-US" b="1" dirty="0"/>
              <a:t>交替测量带宽和延迟</a:t>
            </a:r>
            <a:r>
              <a:rPr lang="zh-CN" altLang="en-US" dirty="0"/>
              <a:t>；用一段时间内的带宽极大值和延迟极小值作为估计值。</a:t>
            </a:r>
            <a:endParaRPr lang="en-US" altLang="zh-CN" dirty="0"/>
          </a:p>
          <a:p>
            <a:pPr marL="285750" indent="-285750">
              <a:buFont typeface="Arial" panose="020B0604020202020204" pitchFamily="34" charset="0"/>
              <a:buChar char="•"/>
            </a:pPr>
            <a:r>
              <a:rPr lang="en-US" altLang="zh-CN" dirty="0"/>
              <a:t>BBR</a:t>
            </a:r>
            <a:r>
              <a:rPr lang="zh-CN" altLang="en-US" dirty="0"/>
              <a:t>稳定状态的绝大多数时间处于带宽探测阶段。</a:t>
            </a:r>
          </a:p>
        </p:txBody>
      </p:sp>
      <p:sp>
        <p:nvSpPr>
          <p:cNvPr id="29" name="文本框 28">
            <a:extLst>
              <a:ext uri="{FF2B5EF4-FFF2-40B4-BE49-F238E27FC236}">
                <a16:creationId xmlns:a16="http://schemas.microsoft.com/office/drawing/2014/main" id="{67B26900-F795-792E-0FDA-1FFF89AB50E5}"/>
              </a:ext>
            </a:extLst>
          </p:cNvPr>
          <p:cNvSpPr txBox="1"/>
          <p:nvPr/>
        </p:nvSpPr>
        <p:spPr>
          <a:xfrm>
            <a:off x="8702212" y="5447010"/>
            <a:ext cx="3435848" cy="1384995"/>
          </a:xfrm>
          <a:prstGeom prst="rect">
            <a:avLst/>
          </a:prstGeom>
          <a:noFill/>
        </p:spPr>
        <p:txBody>
          <a:bodyPr wrap="square">
            <a:spAutoFit/>
          </a:bodyPr>
          <a:lstStyle/>
          <a:p>
            <a:r>
              <a:rPr lang="zh-CN" altLang="en-US" sz="1400" dirty="0"/>
              <a:t>只要有万分之一的丢包率，标准 </a:t>
            </a:r>
            <a:r>
              <a:rPr lang="en-US" altLang="zh-CN" sz="1400" dirty="0"/>
              <a:t>TCP </a:t>
            </a:r>
            <a:r>
              <a:rPr lang="zh-CN" altLang="en-US" sz="1400" dirty="0"/>
              <a:t>的带宽就只剩 </a:t>
            </a:r>
            <a:r>
              <a:rPr lang="en-US" altLang="zh-CN" sz="1400" dirty="0"/>
              <a:t>30%</a:t>
            </a:r>
            <a:r>
              <a:rPr lang="zh-CN" altLang="en-US" sz="1400" dirty="0"/>
              <a:t>；千分之一丢包率时只剩 </a:t>
            </a:r>
            <a:r>
              <a:rPr lang="en-US" altLang="zh-CN" sz="1400" dirty="0"/>
              <a:t>10%</a:t>
            </a:r>
            <a:r>
              <a:rPr lang="zh-CN" altLang="en-US" sz="1400" dirty="0"/>
              <a:t>；有百分之一的丢包率时几乎就卡住了。而 </a:t>
            </a:r>
            <a:r>
              <a:rPr lang="en-US" altLang="zh-CN" sz="1400" dirty="0"/>
              <a:t>BBR </a:t>
            </a:r>
            <a:r>
              <a:rPr lang="zh-CN" altLang="en-US" sz="1400" dirty="0"/>
              <a:t>在丢包率 </a:t>
            </a:r>
            <a:r>
              <a:rPr lang="en-US" altLang="zh-CN" sz="1400" dirty="0"/>
              <a:t>5% </a:t>
            </a:r>
            <a:r>
              <a:rPr lang="zh-CN" altLang="en-US" sz="1400" dirty="0"/>
              <a:t>以下几乎没有带宽损失，在丢包率 </a:t>
            </a:r>
            <a:r>
              <a:rPr lang="en-US" altLang="zh-CN" sz="1400" dirty="0"/>
              <a:t>15% </a:t>
            </a:r>
            <a:r>
              <a:rPr lang="zh-CN" altLang="en-US" sz="1400" dirty="0"/>
              <a:t>的时候仍有 </a:t>
            </a:r>
            <a:r>
              <a:rPr lang="en-US" altLang="zh-CN" sz="1400" dirty="0"/>
              <a:t>75% </a:t>
            </a:r>
            <a:r>
              <a:rPr lang="zh-CN" altLang="en-US" sz="1400" dirty="0"/>
              <a:t>带宽。</a:t>
            </a:r>
          </a:p>
        </p:txBody>
      </p:sp>
    </p:spTree>
    <p:extLst>
      <p:ext uri="{BB962C8B-B14F-4D97-AF65-F5344CB8AC3E}">
        <p14:creationId xmlns:p14="http://schemas.microsoft.com/office/powerpoint/2010/main" val="13948535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66755E-D552-8A57-318D-B91CD0B7A738}"/>
              </a:ext>
            </a:extLst>
          </p:cNvPr>
          <p:cNvSpPr>
            <a:spLocks noGrp="1"/>
          </p:cNvSpPr>
          <p:nvPr>
            <p:ph type="title"/>
          </p:nvPr>
        </p:nvSpPr>
        <p:spPr>
          <a:xfrm>
            <a:off x="838200" y="46519"/>
            <a:ext cx="10515600" cy="1325563"/>
          </a:xfrm>
        </p:spPr>
        <p:txBody>
          <a:bodyPr>
            <a:normAutofit/>
          </a:bodyPr>
          <a:lstStyle/>
          <a:p>
            <a:r>
              <a:rPr lang="en-US" altLang="zh-CN" sz="3600" dirty="0"/>
              <a:t>QUIC</a:t>
            </a:r>
            <a:r>
              <a:rPr lang="zh-CN" altLang="en-US" sz="3600" dirty="0"/>
              <a:t>改进通信协议栈，提升性能 </a:t>
            </a:r>
            <a:r>
              <a:rPr lang="en-US" altLang="zh-CN" sz="3600" dirty="0"/>
              <a:t>(3)</a:t>
            </a:r>
            <a:endParaRPr lang="zh-CN" altLang="en-US" sz="3600" dirty="0"/>
          </a:p>
        </p:txBody>
      </p:sp>
      <p:sp>
        <p:nvSpPr>
          <p:cNvPr id="3" name="内容占位符 2">
            <a:extLst>
              <a:ext uri="{FF2B5EF4-FFF2-40B4-BE49-F238E27FC236}">
                <a16:creationId xmlns:a16="http://schemas.microsoft.com/office/drawing/2014/main" id="{92053ECA-24A7-6CB5-E1DB-561264AAA893}"/>
              </a:ext>
            </a:extLst>
          </p:cNvPr>
          <p:cNvSpPr>
            <a:spLocks noGrp="1"/>
          </p:cNvSpPr>
          <p:nvPr>
            <p:ph idx="1"/>
          </p:nvPr>
        </p:nvSpPr>
        <p:spPr>
          <a:xfrm>
            <a:off x="838200" y="1253331"/>
            <a:ext cx="7288659" cy="4351338"/>
          </a:xfrm>
        </p:spPr>
        <p:txBody>
          <a:bodyPr>
            <a:normAutofit/>
          </a:bodyPr>
          <a:lstStyle/>
          <a:p>
            <a:r>
              <a:rPr lang="zh-CN" altLang="en-US" sz="2000" b="1" dirty="0"/>
              <a:t>无队头阻塞的多路复用</a:t>
            </a:r>
            <a:r>
              <a:rPr lang="zh-CN" altLang="en-US" sz="2000" dirty="0"/>
              <a:t>：</a:t>
            </a:r>
          </a:p>
        </p:txBody>
      </p:sp>
      <p:pic>
        <p:nvPicPr>
          <p:cNvPr id="8194" name="Picture 2">
            <a:extLst>
              <a:ext uri="{FF2B5EF4-FFF2-40B4-BE49-F238E27FC236}">
                <a16:creationId xmlns:a16="http://schemas.microsoft.com/office/drawing/2014/main" id="{3040AE0F-1FC6-C1B8-3AC0-B865F67B8A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8236" y="87330"/>
            <a:ext cx="2338771" cy="160790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1125494D-87AB-BE06-4AF0-4143FFFB82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9174"/>
            <a:ext cx="10428270" cy="2783588"/>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4BB1B1EB-3231-1FE2-DE9B-E72A55396F56}"/>
              </a:ext>
            </a:extLst>
          </p:cNvPr>
          <p:cNvSpPr txBox="1"/>
          <p:nvPr/>
        </p:nvSpPr>
        <p:spPr>
          <a:xfrm>
            <a:off x="766280" y="4748605"/>
            <a:ext cx="5603697" cy="1798698"/>
          </a:xfrm>
          <a:prstGeom prst="rect">
            <a:avLst/>
          </a:prstGeom>
          <a:noFill/>
        </p:spPr>
        <p:txBody>
          <a:bodyPr wrap="square" rtlCol="0">
            <a:spAutoFit/>
          </a:bodyPr>
          <a:lstStyle/>
          <a:p>
            <a:pPr marL="285750" indent="-285750">
              <a:lnSpc>
                <a:spcPct val="125000"/>
              </a:lnSpc>
              <a:buFont typeface="Arial" panose="020B0604020202020204" pitchFamily="34" charset="0"/>
              <a:buChar char="•"/>
            </a:pPr>
            <a:r>
              <a:rPr lang="zh-CN" altLang="en-US" dirty="0"/>
              <a:t>类似数据中心内存语义，</a:t>
            </a:r>
            <a:r>
              <a:rPr lang="en-US" altLang="zh-CN" dirty="0"/>
              <a:t>QUIC</a:t>
            </a:r>
            <a:r>
              <a:rPr lang="zh-CN" altLang="en-US" dirty="0"/>
              <a:t>可以充分利用通信中的并行性，避免慢速请求阻塞其他请求。</a:t>
            </a:r>
            <a:endParaRPr lang="en-US" altLang="zh-CN" dirty="0"/>
          </a:p>
          <a:p>
            <a:pPr marL="285750" indent="-285750">
              <a:lnSpc>
                <a:spcPct val="125000"/>
              </a:lnSpc>
              <a:buFont typeface="Arial" panose="020B0604020202020204" pitchFamily="34" charset="0"/>
              <a:buChar char="•"/>
            </a:pPr>
            <a:r>
              <a:rPr lang="zh-CN" altLang="en-US" dirty="0"/>
              <a:t>通过调度，可以缩短请求的平均完成时间。</a:t>
            </a:r>
            <a:endParaRPr lang="en-US" altLang="zh-CN" dirty="0"/>
          </a:p>
          <a:p>
            <a:pPr marL="285750" indent="-285750">
              <a:lnSpc>
                <a:spcPct val="125000"/>
              </a:lnSpc>
              <a:buFont typeface="Arial" panose="020B0604020202020204" pitchFamily="34" charset="0"/>
              <a:buChar char="•"/>
            </a:pPr>
            <a:r>
              <a:rPr lang="zh-CN" altLang="en-US" dirty="0"/>
              <a:t>当发生丢包时，可以仅影响发生丢包的请求，其他请求如果没有保序要求仍然可以快速完成。</a:t>
            </a:r>
          </a:p>
        </p:txBody>
      </p:sp>
      <p:pic>
        <p:nvPicPr>
          <p:cNvPr id="6" name="图片 5">
            <a:extLst>
              <a:ext uri="{FF2B5EF4-FFF2-40B4-BE49-F238E27FC236}">
                <a16:creationId xmlns:a16="http://schemas.microsoft.com/office/drawing/2014/main" id="{ABB88E21-E8E3-77C6-3318-7948393F4B8F}"/>
              </a:ext>
            </a:extLst>
          </p:cNvPr>
          <p:cNvPicPr>
            <a:picLocks noChangeAspect="1"/>
          </p:cNvPicPr>
          <p:nvPr/>
        </p:nvPicPr>
        <p:blipFill>
          <a:blip r:embed="rId4"/>
          <a:stretch>
            <a:fillRect/>
          </a:stretch>
        </p:blipFill>
        <p:spPr>
          <a:xfrm>
            <a:off x="6506031" y="4257776"/>
            <a:ext cx="5208998" cy="2553705"/>
          </a:xfrm>
          <a:prstGeom prst="rect">
            <a:avLst/>
          </a:prstGeom>
        </p:spPr>
      </p:pic>
    </p:spTree>
    <p:extLst>
      <p:ext uri="{BB962C8B-B14F-4D97-AF65-F5344CB8AC3E}">
        <p14:creationId xmlns:p14="http://schemas.microsoft.com/office/powerpoint/2010/main" val="10000323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66755E-D552-8A57-318D-B91CD0B7A738}"/>
              </a:ext>
            </a:extLst>
          </p:cNvPr>
          <p:cNvSpPr>
            <a:spLocks noGrp="1"/>
          </p:cNvSpPr>
          <p:nvPr>
            <p:ph type="title"/>
          </p:nvPr>
        </p:nvSpPr>
        <p:spPr>
          <a:xfrm>
            <a:off x="838200" y="46519"/>
            <a:ext cx="10515600" cy="1325563"/>
          </a:xfrm>
        </p:spPr>
        <p:txBody>
          <a:bodyPr>
            <a:normAutofit/>
          </a:bodyPr>
          <a:lstStyle/>
          <a:p>
            <a:r>
              <a:rPr lang="en-US" altLang="zh-CN" sz="3600" dirty="0"/>
              <a:t>QUIC</a:t>
            </a:r>
            <a:r>
              <a:rPr lang="zh-CN" altLang="en-US" sz="3600" dirty="0"/>
              <a:t>改进通信协议栈，提升性能 </a:t>
            </a:r>
            <a:r>
              <a:rPr lang="en-US" altLang="zh-CN" sz="3600" dirty="0"/>
              <a:t>(4)</a:t>
            </a:r>
            <a:endParaRPr lang="zh-CN" altLang="en-US" sz="3600" dirty="0"/>
          </a:p>
        </p:txBody>
      </p:sp>
      <p:sp>
        <p:nvSpPr>
          <p:cNvPr id="3" name="内容占位符 2">
            <a:extLst>
              <a:ext uri="{FF2B5EF4-FFF2-40B4-BE49-F238E27FC236}">
                <a16:creationId xmlns:a16="http://schemas.microsoft.com/office/drawing/2014/main" id="{92053ECA-24A7-6CB5-E1DB-561264AAA893}"/>
              </a:ext>
            </a:extLst>
          </p:cNvPr>
          <p:cNvSpPr>
            <a:spLocks noGrp="1"/>
          </p:cNvSpPr>
          <p:nvPr>
            <p:ph idx="1"/>
          </p:nvPr>
        </p:nvSpPr>
        <p:spPr>
          <a:xfrm>
            <a:off x="326577" y="1257333"/>
            <a:ext cx="1894726" cy="366377"/>
          </a:xfrm>
        </p:spPr>
        <p:txBody>
          <a:bodyPr>
            <a:normAutofit/>
          </a:bodyPr>
          <a:lstStyle/>
          <a:p>
            <a:pPr marL="0" indent="0">
              <a:buNone/>
            </a:pPr>
            <a:r>
              <a:rPr lang="zh-CN" altLang="en-US" sz="2000" b="1" dirty="0"/>
              <a:t>连接迁移</a:t>
            </a:r>
            <a:r>
              <a:rPr lang="zh-CN" altLang="en-US" sz="2000" dirty="0"/>
              <a:t>：</a:t>
            </a:r>
            <a:endParaRPr lang="en-US" altLang="zh-CN" sz="2000" dirty="0"/>
          </a:p>
          <a:p>
            <a:endParaRPr lang="en-US" altLang="zh-CN" sz="2000" dirty="0"/>
          </a:p>
          <a:p>
            <a:endParaRPr lang="en-US" altLang="zh-CN" sz="2000" dirty="0"/>
          </a:p>
          <a:p>
            <a:endParaRPr lang="en-US" altLang="zh-CN" sz="2000" dirty="0"/>
          </a:p>
          <a:p>
            <a:endParaRPr lang="en-US" altLang="zh-CN" sz="2000" dirty="0"/>
          </a:p>
          <a:p>
            <a:endParaRPr lang="en-US" altLang="zh-CN" sz="2000" dirty="0"/>
          </a:p>
          <a:p>
            <a:endParaRPr lang="en-US" altLang="zh-CN" sz="2000" dirty="0"/>
          </a:p>
          <a:p>
            <a:endParaRPr lang="en-US" altLang="zh-CN" sz="2000" dirty="0"/>
          </a:p>
        </p:txBody>
      </p:sp>
      <p:pic>
        <p:nvPicPr>
          <p:cNvPr id="8194" name="Picture 2">
            <a:extLst>
              <a:ext uri="{FF2B5EF4-FFF2-40B4-BE49-F238E27FC236}">
                <a16:creationId xmlns:a16="http://schemas.microsoft.com/office/drawing/2014/main" id="{3040AE0F-1FC6-C1B8-3AC0-B865F67B8A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8236" y="87330"/>
            <a:ext cx="2338771" cy="1607905"/>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extLst>
              <a:ext uri="{FF2B5EF4-FFF2-40B4-BE49-F238E27FC236}">
                <a16:creationId xmlns:a16="http://schemas.microsoft.com/office/drawing/2014/main" id="{093788CB-148B-70AE-139D-99BEE2A4A0F6}"/>
              </a:ext>
            </a:extLst>
          </p:cNvPr>
          <p:cNvPicPr>
            <a:picLocks noChangeAspect="1"/>
          </p:cNvPicPr>
          <p:nvPr/>
        </p:nvPicPr>
        <p:blipFill>
          <a:blip r:embed="rId3"/>
          <a:stretch>
            <a:fillRect/>
          </a:stretch>
        </p:blipFill>
        <p:spPr>
          <a:xfrm>
            <a:off x="326577" y="1754311"/>
            <a:ext cx="4276245" cy="3232264"/>
          </a:xfrm>
          <a:prstGeom prst="rect">
            <a:avLst/>
          </a:prstGeom>
        </p:spPr>
      </p:pic>
      <p:sp>
        <p:nvSpPr>
          <p:cNvPr id="8" name="文本框 7">
            <a:extLst>
              <a:ext uri="{FF2B5EF4-FFF2-40B4-BE49-F238E27FC236}">
                <a16:creationId xmlns:a16="http://schemas.microsoft.com/office/drawing/2014/main" id="{8FD072D6-8F85-E6F9-E9C8-717423BB4F39}"/>
              </a:ext>
            </a:extLst>
          </p:cNvPr>
          <p:cNvSpPr txBox="1"/>
          <p:nvPr/>
        </p:nvSpPr>
        <p:spPr>
          <a:xfrm>
            <a:off x="8496728" y="1814835"/>
            <a:ext cx="3513761" cy="4247317"/>
          </a:xfrm>
          <a:prstGeom prst="rect">
            <a:avLst/>
          </a:prstGeom>
          <a:noFill/>
        </p:spPr>
        <p:txBody>
          <a:bodyPr wrap="square" rtlCol="0">
            <a:spAutoFit/>
          </a:bodyPr>
          <a:lstStyle/>
          <a:p>
            <a:r>
              <a:rPr lang="zh-CN" altLang="en-US" b="1" i="0" dirty="0">
                <a:solidFill>
                  <a:srgbClr val="121212"/>
                </a:solidFill>
                <a:effectLst/>
                <a:latin typeface="-apple-system"/>
              </a:rPr>
              <a:t>精细流量控制</a:t>
            </a:r>
            <a:r>
              <a:rPr lang="zh-CN" altLang="en-US" i="0" dirty="0">
                <a:solidFill>
                  <a:srgbClr val="121212"/>
                </a:solidFill>
                <a:effectLst/>
                <a:latin typeface="-apple-system"/>
              </a:rPr>
              <a:t>：</a:t>
            </a:r>
            <a:endParaRPr lang="en-US" altLang="zh-CN" i="0" dirty="0">
              <a:solidFill>
                <a:srgbClr val="121212"/>
              </a:solidFill>
              <a:effectLst/>
              <a:latin typeface="-apple-system"/>
            </a:endParaRPr>
          </a:p>
          <a:p>
            <a:pPr marL="285750" indent="-285750">
              <a:buFont typeface="Arial" panose="020B0604020202020204" pitchFamily="34" charset="0"/>
              <a:buChar char="•"/>
            </a:pPr>
            <a:r>
              <a:rPr lang="en-US" altLang="zh-CN" b="0" i="0" dirty="0" err="1">
                <a:solidFill>
                  <a:srgbClr val="222222"/>
                </a:solidFill>
                <a:effectLst/>
                <a:latin typeface="arial" panose="020B0604020202020204" pitchFamily="34" charset="0"/>
              </a:rPr>
              <a:t>window_update</a:t>
            </a:r>
            <a:r>
              <a:rPr lang="en-US" altLang="zh-CN" b="0" i="0" dirty="0">
                <a:solidFill>
                  <a:srgbClr val="222222"/>
                </a:solidFill>
                <a:effectLst/>
                <a:latin typeface="arial" panose="020B0604020202020204" pitchFamily="34" charset="0"/>
              </a:rPr>
              <a:t> </a:t>
            </a:r>
            <a:r>
              <a:rPr lang="zh-CN" altLang="en-US" b="0" i="0" dirty="0">
                <a:solidFill>
                  <a:srgbClr val="222222"/>
                </a:solidFill>
                <a:effectLst/>
                <a:latin typeface="arial" panose="020B0604020202020204" pitchFamily="34" charset="0"/>
              </a:rPr>
              <a:t>帧，告诉对端自己“可以且最多可以”接收的字节数绝对偏移量；</a:t>
            </a:r>
            <a:endParaRPr lang="en-US" altLang="zh-CN" b="0" i="0" dirty="0">
              <a:solidFill>
                <a:srgbClr val="222222"/>
              </a:solidFill>
              <a:effectLst/>
              <a:latin typeface="arial" panose="020B0604020202020204" pitchFamily="34" charset="0"/>
            </a:endParaRPr>
          </a:p>
          <a:p>
            <a:pPr marL="285750" indent="-285750">
              <a:buFont typeface="Arial" panose="020B0604020202020204" pitchFamily="34" charset="0"/>
              <a:buChar char="•"/>
            </a:pPr>
            <a:r>
              <a:rPr lang="en-US" altLang="zh-CN" b="0" i="0" dirty="0">
                <a:solidFill>
                  <a:srgbClr val="222222"/>
                </a:solidFill>
                <a:effectLst/>
                <a:latin typeface="arial" panose="020B0604020202020204" pitchFamily="34" charset="0"/>
              </a:rPr>
              <a:t>blocked </a:t>
            </a:r>
            <a:r>
              <a:rPr lang="zh-CN" altLang="en-US" b="0" i="0" dirty="0">
                <a:solidFill>
                  <a:srgbClr val="222222"/>
                </a:solidFill>
                <a:effectLst/>
                <a:latin typeface="arial" panose="020B0604020202020204" pitchFamily="34" charset="0"/>
              </a:rPr>
              <a:t>帧，告诉对端数据发送，由于流量控制被阻塞，暂时无法发送；</a:t>
            </a:r>
            <a:endParaRPr lang="en-US" altLang="zh-CN" b="0" i="0" dirty="0">
              <a:solidFill>
                <a:srgbClr val="222222"/>
              </a:solidFill>
              <a:effectLst/>
              <a:latin typeface="arial" panose="020B0604020202020204" pitchFamily="34" charset="0"/>
            </a:endParaRPr>
          </a:p>
          <a:p>
            <a:pPr marL="285750" indent="-285750">
              <a:buFont typeface="Arial" panose="020B0604020202020204" pitchFamily="34" charset="0"/>
              <a:buChar char="•"/>
            </a:pPr>
            <a:r>
              <a:rPr lang="en-US" altLang="zh-CN" b="0" i="0" dirty="0" err="1">
                <a:solidFill>
                  <a:srgbClr val="222222"/>
                </a:solidFill>
                <a:effectLst/>
                <a:latin typeface="arial" panose="020B0604020202020204" pitchFamily="34" charset="0"/>
              </a:rPr>
              <a:t>stop_waiting</a:t>
            </a:r>
            <a:r>
              <a:rPr lang="en-US" altLang="zh-CN" b="0" i="0" dirty="0">
                <a:solidFill>
                  <a:srgbClr val="222222"/>
                </a:solidFill>
                <a:effectLst/>
                <a:latin typeface="arial" panose="020B0604020202020204" pitchFamily="34" charset="0"/>
              </a:rPr>
              <a:t> </a:t>
            </a:r>
            <a:r>
              <a:rPr lang="zh-CN" altLang="en-US" b="0" i="0" dirty="0">
                <a:solidFill>
                  <a:srgbClr val="222222"/>
                </a:solidFill>
                <a:effectLst/>
                <a:latin typeface="arial" panose="020B0604020202020204" pitchFamily="34" charset="0"/>
              </a:rPr>
              <a:t>帧，用于通知对端，不应该继续等待包小于特定值的包。</a:t>
            </a:r>
            <a:endParaRPr lang="en-US" altLang="zh-CN" b="0" i="0" dirty="0">
              <a:solidFill>
                <a:srgbClr val="222222"/>
              </a:solidFill>
              <a:effectLst/>
              <a:latin typeface="arial" panose="020B0604020202020204" pitchFamily="34" charset="0"/>
            </a:endParaRPr>
          </a:p>
          <a:p>
            <a:pPr marL="285750" indent="-285750">
              <a:buFont typeface="Arial" panose="020B0604020202020204" pitchFamily="34" charset="0"/>
              <a:buChar char="•"/>
            </a:pPr>
            <a:r>
              <a:rPr lang="zh-CN" altLang="en-US" b="0" i="0" dirty="0">
                <a:solidFill>
                  <a:srgbClr val="222222"/>
                </a:solidFill>
                <a:effectLst/>
                <a:latin typeface="arial" panose="020B0604020202020204" pitchFamily="34" charset="0"/>
              </a:rPr>
              <a:t>对于直播而言，在直播发起时，在转码跟不上的时候，告诉服务端停止发送直播流或者做出一些应急处理，推动定制的幀去做，保证服务可用性。</a:t>
            </a:r>
            <a:endParaRPr lang="zh-CN" altLang="en-US" dirty="0"/>
          </a:p>
        </p:txBody>
      </p:sp>
      <p:pic>
        <p:nvPicPr>
          <p:cNvPr id="10" name="图片 9">
            <a:extLst>
              <a:ext uri="{FF2B5EF4-FFF2-40B4-BE49-F238E27FC236}">
                <a16:creationId xmlns:a16="http://schemas.microsoft.com/office/drawing/2014/main" id="{C2D465BB-02FA-E3FC-4161-1E9FBCF9CE72}"/>
              </a:ext>
            </a:extLst>
          </p:cNvPr>
          <p:cNvPicPr>
            <a:picLocks noChangeAspect="1"/>
          </p:cNvPicPr>
          <p:nvPr/>
        </p:nvPicPr>
        <p:blipFill>
          <a:blip r:embed="rId4"/>
          <a:stretch>
            <a:fillRect/>
          </a:stretch>
        </p:blipFill>
        <p:spPr>
          <a:xfrm>
            <a:off x="5029199" y="1820824"/>
            <a:ext cx="3138755" cy="2695091"/>
          </a:xfrm>
          <a:prstGeom prst="rect">
            <a:avLst/>
          </a:prstGeom>
        </p:spPr>
      </p:pic>
      <p:sp>
        <p:nvSpPr>
          <p:cNvPr id="12" name="文本框 11">
            <a:extLst>
              <a:ext uri="{FF2B5EF4-FFF2-40B4-BE49-F238E27FC236}">
                <a16:creationId xmlns:a16="http://schemas.microsoft.com/office/drawing/2014/main" id="{EEFD4AA4-8CF5-9F90-CFE3-6C4626A73304}"/>
              </a:ext>
            </a:extLst>
          </p:cNvPr>
          <p:cNvSpPr txBox="1"/>
          <p:nvPr/>
        </p:nvSpPr>
        <p:spPr>
          <a:xfrm>
            <a:off x="5029200" y="1257333"/>
            <a:ext cx="2445250" cy="369332"/>
          </a:xfrm>
          <a:prstGeom prst="rect">
            <a:avLst/>
          </a:prstGeom>
          <a:noFill/>
        </p:spPr>
        <p:txBody>
          <a:bodyPr wrap="square">
            <a:spAutoFit/>
          </a:bodyPr>
          <a:lstStyle/>
          <a:p>
            <a:r>
              <a:rPr lang="zh-CN" altLang="en-US" sz="1800" b="1" dirty="0"/>
              <a:t>前向纠错（</a:t>
            </a:r>
            <a:r>
              <a:rPr lang="en-US" altLang="zh-CN" sz="1800" b="1" dirty="0"/>
              <a:t>FEC</a:t>
            </a:r>
            <a:r>
              <a:rPr lang="zh-CN" altLang="en-US" sz="1800" b="1" dirty="0"/>
              <a:t>）</a:t>
            </a:r>
            <a:r>
              <a:rPr lang="zh-CN" altLang="en-US" sz="1800" dirty="0"/>
              <a:t>：</a:t>
            </a:r>
            <a:endParaRPr lang="en-US" altLang="zh-CN" sz="1800" dirty="0"/>
          </a:p>
        </p:txBody>
      </p:sp>
      <p:pic>
        <p:nvPicPr>
          <p:cNvPr id="3076" name="Picture 4" descr="Infographic showing arrival order of QUIC frames for a simple workload of a high priority resource and a low priority resource.">
            <a:extLst>
              <a:ext uri="{FF2B5EF4-FFF2-40B4-BE49-F238E27FC236}">
                <a16:creationId xmlns:a16="http://schemas.microsoft.com/office/drawing/2014/main" id="{D174C7F4-DD59-4CFA-7D15-27FFFE4F20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4448" y="4844446"/>
            <a:ext cx="4502153" cy="1512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496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1214BD-EB93-DA8A-7BA5-D1BA9F82A9CA}"/>
              </a:ext>
            </a:extLst>
          </p:cNvPr>
          <p:cNvSpPr>
            <a:spLocks noGrp="1"/>
          </p:cNvSpPr>
          <p:nvPr>
            <p:ph type="title"/>
          </p:nvPr>
        </p:nvSpPr>
        <p:spPr/>
        <p:txBody>
          <a:bodyPr>
            <a:normAutofit/>
          </a:bodyPr>
          <a:lstStyle/>
          <a:p>
            <a:r>
              <a:rPr lang="en-US" altLang="zh-CN" sz="3600" dirty="0"/>
              <a:t>QUIC</a:t>
            </a:r>
            <a:r>
              <a:rPr lang="zh-CN" altLang="en-US" sz="3600" dirty="0"/>
              <a:t>可改进的空间</a:t>
            </a:r>
          </a:p>
        </p:txBody>
      </p:sp>
      <p:sp>
        <p:nvSpPr>
          <p:cNvPr id="3" name="内容占位符 2">
            <a:extLst>
              <a:ext uri="{FF2B5EF4-FFF2-40B4-BE49-F238E27FC236}">
                <a16:creationId xmlns:a16="http://schemas.microsoft.com/office/drawing/2014/main" id="{47C3853E-0887-A583-E982-BC55A087F5B7}"/>
              </a:ext>
            </a:extLst>
          </p:cNvPr>
          <p:cNvSpPr>
            <a:spLocks noGrp="1"/>
          </p:cNvSpPr>
          <p:nvPr>
            <p:ph idx="1"/>
          </p:nvPr>
        </p:nvSpPr>
        <p:spPr/>
        <p:txBody>
          <a:bodyPr>
            <a:normAutofit fontScale="92500"/>
          </a:bodyPr>
          <a:lstStyle/>
          <a:p>
            <a:r>
              <a:rPr lang="zh-CN" altLang="en-US" b="1" dirty="0"/>
              <a:t>拥塞控制</a:t>
            </a:r>
            <a:r>
              <a:rPr lang="zh-CN" altLang="en-US" dirty="0"/>
              <a:t>：</a:t>
            </a:r>
            <a:endParaRPr lang="en-US" altLang="zh-CN" dirty="0"/>
          </a:p>
          <a:p>
            <a:pPr lvl="1"/>
            <a:r>
              <a:rPr lang="zh-CN" altLang="en-US" b="1" dirty="0"/>
              <a:t>慢启动</a:t>
            </a:r>
            <a:r>
              <a:rPr lang="zh-CN" altLang="en-US" dirty="0"/>
              <a:t>：</a:t>
            </a:r>
            <a:r>
              <a:rPr lang="en-US" altLang="zh-CN" dirty="0"/>
              <a:t>BBR</a:t>
            </a:r>
            <a:r>
              <a:rPr lang="zh-CN" altLang="en-US" dirty="0"/>
              <a:t>的慢启动过程仍然需要多个</a:t>
            </a:r>
            <a:r>
              <a:rPr lang="en-US" altLang="zh-CN" dirty="0"/>
              <a:t>RTT</a:t>
            </a:r>
            <a:r>
              <a:rPr lang="zh-CN" altLang="en-US" dirty="0"/>
              <a:t>，但很多请求仅需传输少量数据，慢启动占了大部分甚至全部传输时间，需要更快速地探测到可用带宽；</a:t>
            </a:r>
            <a:endParaRPr lang="en-US" altLang="zh-CN" dirty="0"/>
          </a:p>
          <a:p>
            <a:pPr lvl="1"/>
            <a:r>
              <a:rPr lang="zh-CN" altLang="en-US" b="1" dirty="0"/>
              <a:t>突发流量</a:t>
            </a:r>
            <a:r>
              <a:rPr lang="zh-CN" altLang="en-US" dirty="0"/>
              <a:t>：很多应用的流量不符合长稳流量模型，如果预留带宽则会影响带宽利用率，如果不预留则可能出现丢包或延迟骤增；</a:t>
            </a:r>
            <a:endParaRPr lang="en-US" altLang="zh-CN" dirty="0"/>
          </a:p>
          <a:p>
            <a:pPr lvl="1"/>
            <a:r>
              <a:rPr lang="zh-CN" altLang="en-US" b="1" dirty="0"/>
              <a:t>时延抖动</a:t>
            </a:r>
            <a:r>
              <a:rPr lang="zh-CN" altLang="en-US" dirty="0"/>
              <a:t>：时延抖动会导致</a:t>
            </a:r>
            <a:r>
              <a:rPr lang="en-US" altLang="zh-CN" dirty="0"/>
              <a:t>BBR</a:t>
            </a:r>
            <a:r>
              <a:rPr lang="zh-CN" altLang="en-US" dirty="0"/>
              <a:t>的</a:t>
            </a:r>
            <a:r>
              <a:rPr lang="en-US" altLang="zh-CN" dirty="0"/>
              <a:t>BDP</a:t>
            </a:r>
            <a:r>
              <a:rPr lang="zh-CN" altLang="en-US" dirty="0"/>
              <a:t>计算不准确；</a:t>
            </a:r>
            <a:endParaRPr lang="en-US" altLang="zh-CN" dirty="0"/>
          </a:p>
          <a:p>
            <a:r>
              <a:rPr lang="zh-CN" altLang="en-US" b="1" dirty="0"/>
              <a:t>丢包重传</a:t>
            </a:r>
            <a:r>
              <a:rPr lang="zh-CN" altLang="en-US" dirty="0"/>
              <a:t>：</a:t>
            </a:r>
            <a:endParaRPr lang="en-US" altLang="zh-CN" dirty="0"/>
          </a:p>
          <a:p>
            <a:pPr lvl="1"/>
            <a:r>
              <a:rPr lang="zh-CN" altLang="en-US" b="1" dirty="0"/>
              <a:t>非随机丢包</a:t>
            </a:r>
            <a:r>
              <a:rPr lang="zh-CN" altLang="en-US" dirty="0"/>
              <a:t>：前向纠错（</a:t>
            </a:r>
            <a:r>
              <a:rPr lang="en-US" altLang="zh-CN" dirty="0"/>
              <a:t>FEC</a:t>
            </a:r>
            <a:r>
              <a:rPr lang="zh-CN" altLang="en-US" dirty="0"/>
              <a:t>）对随机丢包较为友好，但一些场景下可能出现突发丢包；</a:t>
            </a:r>
            <a:endParaRPr lang="en-US" altLang="zh-CN" dirty="0"/>
          </a:p>
          <a:p>
            <a:pPr lvl="1"/>
            <a:r>
              <a:rPr lang="zh-CN" altLang="en-US" b="1" dirty="0"/>
              <a:t>伪丢包</a:t>
            </a:r>
            <a:r>
              <a:rPr lang="zh-CN" altLang="en-US" dirty="0"/>
              <a:t>：时延抖动被当作是丢包，导致冗余的重传；</a:t>
            </a:r>
            <a:endParaRPr lang="en-US" altLang="zh-CN" dirty="0"/>
          </a:p>
          <a:p>
            <a:pPr lvl="1"/>
            <a:r>
              <a:rPr lang="zh-CN" altLang="en-US" b="1" dirty="0"/>
              <a:t>可靠传输</a:t>
            </a:r>
            <a:r>
              <a:rPr lang="zh-CN" altLang="en-US" dirty="0"/>
              <a:t>：所有数据都必须到达，没有提供类似</a:t>
            </a:r>
            <a:r>
              <a:rPr lang="en-US" altLang="zh-CN" dirty="0"/>
              <a:t>UDP</a:t>
            </a:r>
            <a:r>
              <a:rPr lang="zh-CN" altLang="en-US" dirty="0"/>
              <a:t>的非可靠传输，一些实时数据事实上超时后没有必要重传；</a:t>
            </a:r>
          </a:p>
        </p:txBody>
      </p:sp>
    </p:spTree>
    <p:extLst>
      <p:ext uri="{BB962C8B-B14F-4D97-AF65-F5344CB8AC3E}">
        <p14:creationId xmlns:p14="http://schemas.microsoft.com/office/powerpoint/2010/main" val="17376787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B9D4C7-75BE-71CA-8151-9B225194097B}"/>
              </a:ext>
            </a:extLst>
          </p:cNvPr>
          <p:cNvSpPr>
            <a:spLocks noGrp="1"/>
          </p:cNvSpPr>
          <p:nvPr>
            <p:ph type="title"/>
          </p:nvPr>
        </p:nvSpPr>
        <p:spPr/>
        <p:txBody>
          <a:bodyPr/>
          <a:lstStyle/>
          <a:p>
            <a:r>
              <a:rPr lang="zh-CN" altLang="en-US" dirty="0"/>
              <a:t>目录</a:t>
            </a:r>
          </a:p>
        </p:txBody>
      </p:sp>
      <p:sp>
        <p:nvSpPr>
          <p:cNvPr id="3" name="内容占位符 2">
            <a:extLst>
              <a:ext uri="{FF2B5EF4-FFF2-40B4-BE49-F238E27FC236}">
                <a16:creationId xmlns:a16="http://schemas.microsoft.com/office/drawing/2014/main" id="{384BC336-E2AD-A55C-98E0-997899CA13E8}"/>
              </a:ext>
            </a:extLst>
          </p:cNvPr>
          <p:cNvSpPr>
            <a:spLocks noGrp="1"/>
          </p:cNvSpPr>
          <p:nvPr>
            <p:ph idx="1"/>
          </p:nvPr>
        </p:nvSpPr>
        <p:spPr/>
        <p:txBody>
          <a:bodyPr/>
          <a:lstStyle/>
          <a:p>
            <a:r>
              <a:rPr lang="zh-CN" altLang="en-US" dirty="0"/>
              <a:t>数据中心网络</a:t>
            </a:r>
            <a:endParaRPr lang="en-US" altLang="zh-CN" dirty="0"/>
          </a:p>
          <a:p>
            <a:pPr lvl="1"/>
            <a:r>
              <a:rPr lang="zh-CN" altLang="en-US" dirty="0"/>
              <a:t>从</a:t>
            </a:r>
            <a:r>
              <a:rPr lang="en-US" altLang="zh-CN" dirty="0"/>
              <a:t>Web</a:t>
            </a:r>
            <a:r>
              <a:rPr lang="zh-CN" altLang="en-US" dirty="0"/>
              <a:t>服务到大规模异构并行计算</a:t>
            </a:r>
            <a:endParaRPr lang="en-US" altLang="zh-CN" dirty="0"/>
          </a:p>
          <a:p>
            <a:pPr lvl="1"/>
            <a:r>
              <a:rPr lang="zh-CN" altLang="en-US" dirty="0"/>
              <a:t>编程抽象：从字节流到内存语义</a:t>
            </a:r>
            <a:endParaRPr lang="en-US" altLang="zh-CN" dirty="0"/>
          </a:p>
          <a:p>
            <a:pPr lvl="1"/>
            <a:r>
              <a:rPr lang="zh-CN" altLang="en-US" dirty="0"/>
              <a:t>把数据中心作为一台计算机</a:t>
            </a:r>
            <a:endParaRPr lang="en-US" altLang="zh-CN" dirty="0"/>
          </a:p>
          <a:p>
            <a:r>
              <a:rPr lang="zh-CN" altLang="en-US" dirty="0"/>
              <a:t>广域网</a:t>
            </a:r>
            <a:endParaRPr lang="en-US" altLang="zh-CN" dirty="0"/>
          </a:p>
          <a:p>
            <a:pPr lvl="1"/>
            <a:r>
              <a:rPr lang="zh-CN" altLang="en-US" dirty="0"/>
              <a:t>从“尽力而为”到“准确定性”</a:t>
            </a:r>
            <a:endParaRPr lang="en-US" altLang="zh-CN" dirty="0"/>
          </a:p>
          <a:p>
            <a:pPr lvl="1"/>
            <a:r>
              <a:rPr lang="zh-CN" altLang="en-US" b="1" dirty="0"/>
              <a:t>东数西算与全国一体化大数据中心</a:t>
            </a:r>
            <a:endParaRPr lang="en-US" altLang="zh-CN" b="1" dirty="0"/>
          </a:p>
          <a:p>
            <a:r>
              <a:rPr lang="zh-CN" altLang="en-US" dirty="0"/>
              <a:t>无线网络</a:t>
            </a:r>
            <a:endParaRPr lang="en-US" altLang="zh-CN" dirty="0"/>
          </a:p>
          <a:p>
            <a:pPr lvl="1"/>
            <a:r>
              <a:rPr lang="zh-CN" altLang="en-US" dirty="0"/>
              <a:t>“</a:t>
            </a:r>
            <a:r>
              <a:rPr lang="en-US" altLang="zh-CN" dirty="0"/>
              <a:t>1+8+N</a:t>
            </a:r>
            <a:r>
              <a:rPr lang="zh-CN" altLang="en-US" dirty="0"/>
              <a:t>”与“</a:t>
            </a:r>
            <a:r>
              <a:rPr lang="en-US" altLang="zh-CN" dirty="0"/>
              <a:t>5G to B</a:t>
            </a:r>
            <a:r>
              <a:rPr lang="zh-CN" altLang="en-US" dirty="0"/>
              <a:t>”</a:t>
            </a:r>
            <a:endParaRPr lang="en-US" altLang="zh-CN" dirty="0"/>
          </a:p>
          <a:p>
            <a:pPr lvl="1"/>
            <a:r>
              <a:rPr lang="zh-CN" altLang="en-US" dirty="0"/>
              <a:t>应用和数据无缝流转的“分布式超级终端”</a:t>
            </a:r>
          </a:p>
        </p:txBody>
      </p:sp>
    </p:spTree>
    <p:extLst>
      <p:ext uri="{BB962C8B-B14F-4D97-AF65-F5344CB8AC3E}">
        <p14:creationId xmlns:p14="http://schemas.microsoft.com/office/powerpoint/2010/main" val="26190077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7D330A-9C0B-0938-2BC2-FCE699E703F0}"/>
              </a:ext>
            </a:extLst>
          </p:cNvPr>
          <p:cNvSpPr>
            <a:spLocks noGrp="1"/>
          </p:cNvSpPr>
          <p:nvPr>
            <p:ph type="title"/>
          </p:nvPr>
        </p:nvSpPr>
        <p:spPr/>
        <p:txBody>
          <a:bodyPr/>
          <a:lstStyle/>
          <a:p>
            <a:r>
              <a:rPr lang="zh-CN" altLang="en-US" dirty="0"/>
              <a:t>东数西算：国家战略</a:t>
            </a:r>
          </a:p>
        </p:txBody>
      </p:sp>
      <p:sp>
        <p:nvSpPr>
          <p:cNvPr id="3" name="内容占位符 2">
            <a:extLst>
              <a:ext uri="{FF2B5EF4-FFF2-40B4-BE49-F238E27FC236}">
                <a16:creationId xmlns:a16="http://schemas.microsoft.com/office/drawing/2014/main" id="{61741E9F-EABA-DF9F-7FFC-16786651243E}"/>
              </a:ext>
            </a:extLst>
          </p:cNvPr>
          <p:cNvSpPr>
            <a:spLocks noGrp="1"/>
          </p:cNvSpPr>
          <p:nvPr>
            <p:ph idx="1"/>
          </p:nvPr>
        </p:nvSpPr>
        <p:spPr>
          <a:xfrm>
            <a:off x="7233006" y="1825625"/>
            <a:ext cx="4525767" cy="4351338"/>
          </a:xfrm>
        </p:spPr>
        <p:txBody>
          <a:bodyPr>
            <a:normAutofit/>
          </a:bodyPr>
          <a:lstStyle/>
          <a:p>
            <a:pPr algn="l" fontAlgn="base">
              <a:buFont typeface="Arial" panose="020B0604020202020204" pitchFamily="34" charset="0"/>
              <a:buChar char="•"/>
            </a:pPr>
            <a:r>
              <a:rPr lang="zh-CN" altLang="en-US" sz="2400" b="0" i="0" dirty="0">
                <a:solidFill>
                  <a:srgbClr val="333333"/>
                </a:solidFill>
                <a:effectLst/>
                <a:latin typeface="Segoe UI" panose="020B0502040204020203" pitchFamily="34" charset="0"/>
              </a:rPr>
              <a:t>数据</a:t>
            </a:r>
            <a:r>
              <a:rPr lang="en-US" altLang="zh-CN" sz="2400" b="0" i="0" dirty="0">
                <a:solidFill>
                  <a:srgbClr val="333333"/>
                </a:solidFill>
                <a:effectLst/>
                <a:latin typeface="Segoe UI" panose="020B0502040204020203" pitchFamily="34" charset="0"/>
              </a:rPr>
              <a:t>+</a:t>
            </a:r>
            <a:r>
              <a:rPr lang="zh-CN" altLang="en-US" sz="2400" b="0" i="0" dirty="0">
                <a:solidFill>
                  <a:srgbClr val="333333"/>
                </a:solidFill>
                <a:effectLst/>
                <a:latin typeface="Segoe UI" panose="020B0502040204020203" pitchFamily="34" charset="0"/>
              </a:rPr>
              <a:t>算力释放数据要素的生产力，成就数字经济底座</a:t>
            </a:r>
          </a:p>
          <a:p>
            <a:pPr algn="l" fontAlgn="base">
              <a:buFont typeface="Arial" panose="020B0604020202020204" pitchFamily="34" charset="0"/>
              <a:buChar char="•"/>
            </a:pPr>
            <a:r>
              <a:rPr lang="zh-CN" altLang="en-US" sz="2400" b="0" i="0" dirty="0">
                <a:solidFill>
                  <a:srgbClr val="333333"/>
                </a:solidFill>
                <a:effectLst/>
                <a:latin typeface="Segoe UI" panose="020B0502040204020203" pitchFamily="34" charset="0"/>
              </a:rPr>
              <a:t>数据资源与算力资源分布不均衡，“东数西算”助力实现国家算力规模化和集约化</a:t>
            </a:r>
          </a:p>
          <a:p>
            <a:pPr algn="l" fontAlgn="base">
              <a:buFont typeface="Arial" panose="020B0604020202020204" pitchFamily="34" charset="0"/>
              <a:buChar char="•"/>
            </a:pPr>
            <a:r>
              <a:rPr lang="zh-CN" altLang="en-US" sz="2400" b="0" i="0" dirty="0">
                <a:solidFill>
                  <a:srgbClr val="333333"/>
                </a:solidFill>
                <a:effectLst/>
                <a:latin typeface="Segoe UI" panose="020B0502040204020203" pitchFamily="34" charset="0"/>
              </a:rPr>
              <a:t>构建绿色算力途径，实现绿色能源与东西部的协调发展，是“东数西算”的战略考量</a:t>
            </a:r>
          </a:p>
          <a:p>
            <a:pPr algn="l" fontAlgn="base">
              <a:buFont typeface="Arial" panose="020B0604020202020204" pitchFamily="34" charset="0"/>
              <a:buChar char="•"/>
            </a:pPr>
            <a:r>
              <a:rPr lang="zh-CN" altLang="en-US" sz="2400" b="0" i="0" dirty="0">
                <a:solidFill>
                  <a:srgbClr val="333333"/>
                </a:solidFill>
                <a:effectLst/>
                <a:latin typeface="Segoe UI" panose="020B0502040204020203" pitchFamily="34" charset="0"/>
              </a:rPr>
              <a:t>“东数西算”带动西部数字经济，促进东西部协调发展</a:t>
            </a:r>
          </a:p>
          <a:p>
            <a:endParaRPr lang="zh-CN" altLang="en-US" sz="2400" dirty="0"/>
          </a:p>
        </p:txBody>
      </p:sp>
      <p:pic>
        <p:nvPicPr>
          <p:cNvPr id="5122" name="Picture 2" descr="读图｜中国“东数西算”全面启动，8地建设国家算力枢纽节点|集群_新浪财经_新浪网">
            <a:extLst>
              <a:ext uri="{FF2B5EF4-FFF2-40B4-BE49-F238E27FC236}">
                <a16:creationId xmlns:a16="http://schemas.microsoft.com/office/drawing/2014/main" id="{E0F33D60-7227-897B-8DA0-955F796D9E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10519"/>
            <a:ext cx="6096000" cy="478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56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3BB21B-C4A6-3AFA-7DF3-B6F4C1920E90}"/>
              </a:ext>
            </a:extLst>
          </p:cNvPr>
          <p:cNvSpPr>
            <a:spLocks noGrp="1"/>
          </p:cNvSpPr>
          <p:nvPr>
            <p:ph type="title"/>
          </p:nvPr>
        </p:nvSpPr>
        <p:spPr>
          <a:xfrm>
            <a:off x="642991" y="133622"/>
            <a:ext cx="10515600" cy="1325563"/>
          </a:xfrm>
        </p:spPr>
        <p:txBody>
          <a:bodyPr>
            <a:normAutofit/>
          </a:bodyPr>
          <a:lstStyle/>
          <a:p>
            <a:r>
              <a:rPr lang="zh-CN" altLang="en-US" sz="3600" dirty="0"/>
              <a:t>云原生应用传送网络（</a:t>
            </a:r>
            <a:r>
              <a:rPr lang="en-US" altLang="zh-CN" sz="3600" dirty="0"/>
              <a:t>ADN</a:t>
            </a:r>
            <a:r>
              <a:rPr lang="zh-CN" altLang="en-US" sz="3600" dirty="0"/>
              <a:t>）：应用驱动、软件定义、敏捷智能</a:t>
            </a:r>
          </a:p>
        </p:txBody>
      </p:sp>
      <p:sp>
        <p:nvSpPr>
          <p:cNvPr id="3" name="内容占位符 2">
            <a:extLst>
              <a:ext uri="{FF2B5EF4-FFF2-40B4-BE49-F238E27FC236}">
                <a16:creationId xmlns:a16="http://schemas.microsoft.com/office/drawing/2014/main" id="{C9157729-D88A-5A4B-EB65-72EFBC1355A9}"/>
              </a:ext>
            </a:extLst>
          </p:cNvPr>
          <p:cNvSpPr>
            <a:spLocks noGrp="1"/>
          </p:cNvSpPr>
          <p:nvPr>
            <p:ph idx="1"/>
          </p:nvPr>
        </p:nvSpPr>
        <p:spPr/>
        <p:txBody>
          <a:bodyPr/>
          <a:lstStyle/>
          <a:p>
            <a:endParaRPr lang="zh-CN" altLang="en-US" dirty="0"/>
          </a:p>
        </p:txBody>
      </p:sp>
      <p:pic>
        <p:nvPicPr>
          <p:cNvPr id="5" name="图片 4">
            <a:extLst>
              <a:ext uri="{FF2B5EF4-FFF2-40B4-BE49-F238E27FC236}">
                <a16:creationId xmlns:a16="http://schemas.microsoft.com/office/drawing/2014/main" id="{B2A153EC-80BC-ABAA-63D5-032BA5360556}"/>
              </a:ext>
            </a:extLst>
          </p:cNvPr>
          <p:cNvPicPr>
            <a:picLocks noChangeAspect="1"/>
          </p:cNvPicPr>
          <p:nvPr/>
        </p:nvPicPr>
        <p:blipFill>
          <a:blip r:embed="rId2"/>
          <a:stretch>
            <a:fillRect/>
          </a:stretch>
        </p:blipFill>
        <p:spPr>
          <a:xfrm>
            <a:off x="0" y="1459185"/>
            <a:ext cx="12192000" cy="5059504"/>
          </a:xfrm>
          <a:prstGeom prst="rect">
            <a:avLst/>
          </a:prstGeom>
        </p:spPr>
      </p:pic>
      <p:sp>
        <p:nvSpPr>
          <p:cNvPr id="7" name="文本框 6">
            <a:extLst>
              <a:ext uri="{FF2B5EF4-FFF2-40B4-BE49-F238E27FC236}">
                <a16:creationId xmlns:a16="http://schemas.microsoft.com/office/drawing/2014/main" id="{6D6DC7C1-52EB-146D-AB5F-EE00B754E3F6}"/>
              </a:ext>
            </a:extLst>
          </p:cNvPr>
          <p:cNvSpPr txBox="1"/>
          <p:nvPr/>
        </p:nvSpPr>
        <p:spPr>
          <a:xfrm>
            <a:off x="771846" y="6518689"/>
            <a:ext cx="6095144" cy="307777"/>
          </a:xfrm>
          <a:prstGeom prst="rect">
            <a:avLst/>
          </a:prstGeom>
          <a:noFill/>
        </p:spPr>
        <p:txBody>
          <a:bodyPr wrap="square">
            <a:spAutoFit/>
          </a:bodyPr>
          <a:lstStyle/>
          <a:p>
            <a:r>
              <a:rPr lang="zh-CN" altLang="en-US" sz="1400" dirty="0"/>
              <a:t>https://bbs.huaweicloud.com/blogs/317927</a:t>
            </a:r>
          </a:p>
        </p:txBody>
      </p:sp>
    </p:spTree>
    <p:extLst>
      <p:ext uri="{BB962C8B-B14F-4D97-AF65-F5344CB8AC3E}">
        <p14:creationId xmlns:p14="http://schemas.microsoft.com/office/powerpoint/2010/main" val="34001857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F065B2-1C13-6FD8-55E7-641B9234C623}"/>
              </a:ext>
            </a:extLst>
          </p:cNvPr>
          <p:cNvSpPr>
            <a:spLocks noGrp="1"/>
          </p:cNvSpPr>
          <p:nvPr>
            <p:ph type="title"/>
          </p:nvPr>
        </p:nvSpPr>
        <p:spPr>
          <a:xfrm>
            <a:off x="838200" y="365125"/>
            <a:ext cx="11095234" cy="1325563"/>
          </a:xfrm>
        </p:spPr>
        <p:txBody>
          <a:bodyPr>
            <a:normAutofit/>
          </a:bodyPr>
          <a:lstStyle/>
          <a:p>
            <a:r>
              <a:rPr lang="en-US" altLang="zh-CN" sz="3600" dirty="0" err="1"/>
              <a:t>Regionless</a:t>
            </a:r>
            <a:r>
              <a:rPr lang="zh-CN" altLang="en-US" sz="3600" dirty="0"/>
              <a:t>云计算：跨</a:t>
            </a:r>
            <a:r>
              <a:rPr lang="en-US" altLang="zh-CN" sz="3600" dirty="0"/>
              <a:t>Region</a:t>
            </a:r>
            <a:r>
              <a:rPr lang="zh-CN" altLang="en-US" sz="3600" dirty="0"/>
              <a:t>的全球部署、自动调度</a:t>
            </a:r>
          </a:p>
        </p:txBody>
      </p:sp>
      <p:sp>
        <p:nvSpPr>
          <p:cNvPr id="3" name="内容占位符 2">
            <a:extLst>
              <a:ext uri="{FF2B5EF4-FFF2-40B4-BE49-F238E27FC236}">
                <a16:creationId xmlns:a16="http://schemas.microsoft.com/office/drawing/2014/main" id="{1AE8CE73-76C9-EEC6-9EC2-D0CF81677D4B}"/>
              </a:ext>
            </a:extLst>
          </p:cNvPr>
          <p:cNvSpPr>
            <a:spLocks noGrp="1"/>
          </p:cNvSpPr>
          <p:nvPr>
            <p:ph idx="1"/>
          </p:nvPr>
        </p:nvSpPr>
        <p:spPr>
          <a:xfrm>
            <a:off x="838200" y="1660455"/>
            <a:ext cx="10515600" cy="4351338"/>
          </a:xfrm>
        </p:spPr>
        <p:txBody>
          <a:bodyPr>
            <a:noAutofit/>
          </a:bodyPr>
          <a:lstStyle/>
          <a:p>
            <a:r>
              <a:rPr lang="zh-CN" altLang="en-US" sz="2000" dirty="0"/>
              <a:t>通常情况下，</a:t>
            </a:r>
            <a:r>
              <a:rPr lang="zh-CN" altLang="en-US" sz="2000" b="1" dirty="0"/>
              <a:t>用户购买资源前都是先选</a:t>
            </a:r>
            <a:r>
              <a:rPr lang="en-US" altLang="zh-CN" sz="2000" b="1" dirty="0"/>
              <a:t>Region</a:t>
            </a:r>
            <a:r>
              <a:rPr lang="zh-CN" altLang="en-US" sz="2000" b="1" dirty="0"/>
              <a:t>（地区），</a:t>
            </a:r>
            <a:r>
              <a:rPr lang="zh-CN" altLang="en-US" sz="2000" dirty="0"/>
              <a:t>而他们对云服务的全球部署、网络拓扑的连接并没有整体概念，所以云厂商需要为用户揭开迷雾，将资源的分布、价格、使用现状一一呈现出来。</a:t>
            </a:r>
          </a:p>
          <a:p>
            <a:r>
              <a:rPr lang="zh-CN" altLang="en-US" sz="2000" dirty="0"/>
              <a:t>在架构设计上打破</a:t>
            </a:r>
            <a:r>
              <a:rPr lang="en-US" altLang="zh-CN" sz="2000" dirty="0"/>
              <a:t>Region</a:t>
            </a:r>
            <a:r>
              <a:rPr lang="zh-CN" altLang="en-US" sz="2000" dirty="0"/>
              <a:t>级服务的约束，引入全域调度能力，</a:t>
            </a:r>
            <a:r>
              <a:rPr lang="zh-CN" altLang="en-US" sz="2000" b="1" dirty="0"/>
              <a:t>基于对算力成本最优化、特定云服务及业务负载接入时延，以及应用</a:t>
            </a:r>
            <a:r>
              <a:rPr lang="en-US" altLang="zh-CN" sz="2000" b="1" dirty="0"/>
              <a:t>/</a:t>
            </a:r>
            <a:r>
              <a:rPr lang="zh-CN" altLang="en-US" sz="2000" b="1" dirty="0"/>
              <a:t>应用群之间的通信耦合关系，为用户提供最佳选择</a:t>
            </a:r>
            <a:r>
              <a:rPr lang="zh-CN" altLang="en-US" sz="2000" dirty="0"/>
              <a:t>。至于具体云服务的资源实例发放到哪一个地理区域，完全由云的智能调度系统动态确定。</a:t>
            </a:r>
          </a:p>
          <a:p>
            <a:r>
              <a:rPr lang="zh-CN" altLang="en-US" sz="2000" dirty="0"/>
              <a:t>这个过程就是</a:t>
            </a:r>
            <a:r>
              <a:rPr lang="en-US" altLang="zh-CN" sz="2000" dirty="0" err="1"/>
              <a:t>Regionless</a:t>
            </a:r>
            <a:r>
              <a:rPr lang="zh-CN" altLang="en-US" sz="2000" dirty="0"/>
              <a:t>化，由华为云来完成调度策略，屏蔽底层资源调度的复杂性。</a:t>
            </a:r>
            <a:r>
              <a:rPr lang="zh-CN" altLang="en-US" sz="2000" b="1" dirty="0"/>
              <a:t>用户无需自己选择地理</a:t>
            </a:r>
            <a:r>
              <a:rPr lang="en-US" altLang="zh-CN" sz="2000" b="1" dirty="0"/>
              <a:t>Region</a:t>
            </a:r>
            <a:r>
              <a:rPr lang="zh-CN" altLang="en-US" sz="2000" b="1" dirty="0"/>
              <a:t>，就能享受全局服务的全球部署能力</a:t>
            </a:r>
            <a:r>
              <a:rPr lang="zh-CN" altLang="en-US" sz="2000" dirty="0"/>
              <a:t>。</a:t>
            </a:r>
            <a:endParaRPr lang="en-US" altLang="zh-CN" sz="2000" dirty="0"/>
          </a:p>
          <a:p>
            <a:r>
              <a:rPr lang="zh-CN" altLang="en-US" sz="2000" dirty="0"/>
              <a:t>通过这种方式解决东西地区的平滑引流， 使得用户在几乎无感知的情况下，将业务负载从东部城市平滑地迁移到西部，比如华为云的乌兰察布数据中心、贵安数据中心。其中涉及到地区层面的架构分层以及全域调度，乃至东部和西部资源的定价差别等等。</a:t>
            </a:r>
          </a:p>
          <a:p>
            <a:pPr marL="0" indent="0">
              <a:buNone/>
            </a:pPr>
            <a:endParaRPr lang="zh-CN" altLang="en-US" sz="2000" dirty="0"/>
          </a:p>
        </p:txBody>
      </p:sp>
    </p:spTree>
    <p:extLst>
      <p:ext uri="{BB962C8B-B14F-4D97-AF65-F5344CB8AC3E}">
        <p14:creationId xmlns:p14="http://schemas.microsoft.com/office/powerpoint/2010/main" val="18326838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048EF9-C7A7-2CDB-0C84-488B10060652}"/>
              </a:ext>
            </a:extLst>
          </p:cNvPr>
          <p:cNvSpPr>
            <a:spLocks noGrp="1"/>
          </p:cNvSpPr>
          <p:nvPr>
            <p:ph type="title"/>
          </p:nvPr>
        </p:nvSpPr>
        <p:spPr/>
        <p:txBody>
          <a:bodyPr>
            <a:normAutofit/>
          </a:bodyPr>
          <a:lstStyle/>
          <a:p>
            <a:r>
              <a:rPr lang="zh-CN" altLang="en-US" sz="3600" dirty="0"/>
              <a:t>全球加速网络（</a:t>
            </a:r>
            <a:r>
              <a:rPr lang="en-US" altLang="zh-CN" sz="3600" dirty="0"/>
              <a:t>Overlay network</a:t>
            </a:r>
            <a:r>
              <a:rPr lang="zh-CN" altLang="en-US" sz="3600" dirty="0"/>
              <a:t>）</a:t>
            </a:r>
          </a:p>
        </p:txBody>
      </p:sp>
      <p:pic>
        <p:nvPicPr>
          <p:cNvPr id="4098" name="Picture 2">
            <a:extLst>
              <a:ext uri="{FF2B5EF4-FFF2-40B4-BE49-F238E27FC236}">
                <a16:creationId xmlns:a16="http://schemas.microsoft.com/office/drawing/2014/main" id="{386698F1-4208-E9F5-2753-43B81CD7F3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1614753"/>
            <a:ext cx="8101167" cy="4878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928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36383A-D808-FBD3-BFE3-58DBF6AD9D94}"/>
              </a:ext>
            </a:extLst>
          </p:cNvPr>
          <p:cNvSpPr>
            <a:spLocks noGrp="1"/>
          </p:cNvSpPr>
          <p:nvPr>
            <p:ph type="title"/>
          </p:nvPr>
        </p:nvSpPr>
        <p:spPr>
          <a:xfrm>
            <a:off x="838200" y="365125"/>
            <a:ext cx="11203112" cy="1325563"/>
          </a:xfrm>
        </p:spPr>
        <p:txBody>
          <a:bodyPr>
            <a:normAutofit/>
          </a:bodyPr>
          <a:lstStyle/>
          <a:p>
            <a:r>
              <a:rPr lang="zh-CN" altLang="en-US" sz="3600" dirty="0"/>
              <a:t>传统</a:t>
            </a:r>
            <a:r>
              <a:rPr lang="en-US" altLang="zh-CN" sz="3600" dirty="0"/>
              <a:t>Web</a:t>
            </a:r>
            <a:r>
              <a:rPr lang="zh-CN" altLang="en-US" sz="3600" dirty="0"/>
              <a:t>服务对数据中心网络的时延不太敏感</a:t>
            </a:r>
          </a:p>
        </p:txBody>
      </p:sp>
      <p:sp>
        <p:nvSpPr>
          <p:cNvPr id="3" name="内容占位符 2">
            <a:extLst>
              <a:ext uri="{FF2B5EF4-FFF2-40B4-BE49-F238E27FC236}">
                <a16:creationId xmlns:a16="http://schemas.microsoft.com/office/drawing/2014/main" id="{979EC3AD-7D05-20A5-1EEE-B1CA99DF7991}"/>
              </a:ext>
            </a:extLst>
          </p:cNvPr>
          <p:cNvSpPr>
            <a:spLocks noGrp="1"/>
          </p:cNvSpPr>
          <p:nvPr>
            <p:ph idx="1"/>
          </p:nvPr>
        </p:nvSpPr>
        <p:spPr>
          <a:xfrm>
            <a:off x="883577" y="5817135"/>
            <a:ext cx="10515600" cy="4351338"/>
          </a:xfrm>
        </p:spPr>
        <p:txBody>
          <a:bodyPr>
            <a:normAutofit/>
          </a:bodyPr>
          <a:lstStyle/>
          <a:p>
            <a:pPr marL="0" indent="0">
              <a:buNone/>
            </a:pPr>
            <a:r>
              <a:rPr lang="zh-CN" altLang="en-US" sz="2000" dirty="0"/>
              <a:t>打开网页的时延在秒级以内，用户基本无感知，广域网时延在数十毫秒级，数据中心内网时延在毫秒级，主要时延消耗在业务上（业务处理、数据库查询）</a:t>
            </a:r>
            <a:endParaRPr lang="en-US" altLang="zh-CN" sz="2000" dirty="0"/>
          </a:p>
        </p:txBody>
      </p:sp>
      <p:pic>
        <p:nvPicPr>
          <p:cNvPr id="5" name="图片 4">
            <a:extLst>
              <a:ext uri="{FF2B5EF4-FFF2-40B4-BE49-F238E27FC236}">
                <a16:creationId xmlns:a16="http://schemas.microsoft.com/office/drawing/2014/main" id="{F9222D19-51E6-1F31-107F-BD4CBE19EEDB}"/>
              </a:ext>
            </a:extLst>
          </p:cNvPr>
          <p:cNvPicPr>
            <a:picLocks noChangeAspect="1"/>
          </p:cNvPicPr>
          <p:nvPr/>
        </p:nvPicPr>
        <p:blipFill>
          <a:blip r:embed="rId2"/>
          <a:stretch>
            <a:fillRect/>
          </a:stretch>
        </p:blipFill>
        <p:spPr>
          <a:xfrm>
            <a:off x="883577" y="1349638"/>
            <a:ext cx="8686800" cy="4253743"/>
          </a:xfrm>
          <a:prstGeom prst="rect">
            <a:avLst/>
          </a:prstGeom>
        </p:spPr>
      </p:pic>
    </p:spTree>
    <p:extLst>
      <p:ext uri="{BB962C8B-B14F-4D97-AF65-F5344CB8AC3E}">
        <p14:creationId xmlns:p14="http://schemas.microsoft.com/office/powerpoint/2010/main" val="15102838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051025-C28B-33F2-2BE9-0C941C57A2B2}"/>
              </a:ext>
            </a:extLst>
          </p:cNvPr>
          <p:cNvSpPr>
            <a:spLocks noGrp="1"/>
          </p:cNvSpPr>
          <p:nvPr>
            <p:ph type="title"/>
          </p:nvPr>
        </p:nvSpPr>
        <p:spPr>
          <a:xfrm>
            <a:off x="36816" y="93887"/>
            <a:ext cx="10515600" cy="713662"/>
          </a:xfrm>
        </p:spPr>
        <p:txBody>
          <a:bodyPr>
            <a:normAutofit/>
          </a:bodyPr>
          <a:lstStyle/>
          <a:p>
            <a:r>
              <a:rPr lang="en-US" altLang="zh-CN" sz="3600" dirty="0"/>
              <a:t>SD-WAN</a:t>
            </a:r>
            <a:r>
              <a:rPr lang="zh-CN" altLang="en-US" sz="3600" dirty="0"/>
              <a:t>：软件定义广域网</a:t>
            </a:r>
          </a:p>
        </p:txBody>
      </p:sp>
      <p:sp>
        <p:nvSpPr>
          <p:cNvPr id="3" name="内容占位符 2">
            <a:extLst>
              <a:ext uri="{FF2B5EF4-FFF2-40B4-BE49-F238E27FC236}">
                <a16:creationId xmlns:a16="http://schemas.microsoft.com/office/drawing/2014/main" id="{2CA7352E-D0FA-AB9F-502F-C4EFE76181F7}"/>
              </a:ext>
            </a:extLst>
          </p:cNvPr>
          <p:cNvSpPr>
            <a:spLocks noGrp="1"/>
          </p:cNvSpPr>
          <p:nvPr>
            <p:ph idx="1"/>
          </p:nvPr>
        </p:nvSpPr>
        <p:spPr>
          <a:xfrm>
            <a:off x="720904" y="2698929"/>
            <a:ext cx="4341688" cy="1626496"/>
          </a:xfrm>
        </p:spPr>
        <p:txBody>
          <a:bodyPr>
            <a:normAutofit/>
          </a:bodyPr>
          <a:lstStyle/>
          <a:p>
            <a:pPr marL="0" indent="0">
              <a:buNone/>
            </a:pPr>
            <a:r>
              <a:rPr lang="zh-CN" altLang="en-US" sz="1800" dirty="0"/>
              <a:t>传统</a:t>
            </a:r>
            <a:r>
              <a:rPr lang="en-US" altLang="zh-CN" sz="1800" dirty="0"/>
              <a:t>MPLS</a:t>
            </a:r>
            <a:r>
              <a:rPr lang="zh-CN" altLang="en-US" sz="1800" dirty="0"/>
              <a:t> </a:t>
            </a:r>
            <a:r>
              <a:rPr lang="en-US" altLang="zh-CN" sz="1800" dirty="0"/>
              <a:t>VPN</a:t>
            </a:r>
            <a:r>
              <a:rPr lang="zh-CN" altLang="en-US" sz="1800" dirty="0"/>
              <a:t>的缺点：</a:t>
            </a:r>
            <a:endParaRPr lang="en-US" altLang="zh-CN" sz="1800" dirty="0"/>
          </a:p>
          <a:p>
            <a:r>
              <a:rPr lang="zh-CN" altLang="en-US" sz="1800" dirty="0"/>
              <a:t>成本昂贵，例如</a:t>
            </a:r>
            <a:r>
              <a:rPr lang="en-US" altLang="zh-CN" sz="1800" dirty="0"/>
              <a:t>10Mbps</a:t>
            </a:r>
            <a:r>
              <a:rPr lang="zh-CN" altLang="en-US" sz="1800" dirty="0"/>
              <a:t>的跨国专线高达</a:t>
            </a:r>
            <a:r>
              <a:rPr lang="en-US" altLang="zh-CN" sz="1800" dirty="0"/>
              <a:t>8</a:t>
            </a:r>
            <a:r>
              <a:rPr lang="zh-CN" altLang="en-US" sz="1800" dirty="0"/>
              <a:t>万元</a:t>
            </a:r>
            <a:r>
              <a:rPr lang="en-US" altLang="zh-CN" sz="1800" dirty="0"/>
              <a:t>/</a:t>
            </a:r>
            <a:r>
              <a:rPr lang="zh-CN" altLang="en-US" sz="1800" dirty="0"/>
              <a:t>月</a:t>
            </a:r>
            <a:endParaRPr lang="en-US" altLang="zh-CN" sz="1800" dirty="0"/>
          </a:p>
          <a:p>
            <a:r>
              <a:rPr lang="zh-CN" altLang="en-US" sz="1800" dirty="0"/>
              <a:t>部署周期长，故障排查难</a:t>
            </a:r>
            <a:endParaRPr lang="en-US" altLang="zh-CN" sz="1800" dirty="0"/>
          </a:p>
        </p:txBody>
      </p:sp>
      <p:pic>
        <p:nvPicPr>
          <p:cNvPr id="5" name="图片 4">
            <a:extLst>
              <a:ext uri="{FF2B5EF4-FFF2-40B4-BE49-F238E27FC236}">
                <a16:creationId xmlns:a16="http://schemas.microsoft.com/office/drawing/2014/main" id="{BCCAA58E-1427-A88C-6438-9F93EE548487}"/>
              </a:ext>
            </a:extLst>
          </p:cNvPr>
          <p:cNvPicPr>
            <a:picLocks noChangeAspect="1"/>
          </p:cNvPicPr>
          <p:nvPr/>
        </p:nvPicPr>
        <p:blipFill>
          <a:blip r:embed="rId2"/>
          <a:stretch>
            <a:fillRect/>
          </a:stretch>
        </p:blipFill>
        <p:spPr>
          <a:xfrm>
            <a:off x="5854811" y="617"/>
            <a:ext cx="5363712" cy="3174239"/>
          </a:xfrm>
          <a:prstGeom prst="rect">
            <a:avLst/>
          </a:prstGeom>
        </p:spPr>
      </p:pic>
      <p:pic>
        <p:nvPicPr>
          <p:cNvPr id="7" name="图片 6">
            <a:extLst>
              <a:ext uri="{FF2B5EF4-FFF2-40B4-BE49-F238E27FC236}">
                <a16:creationId xmlns:a16="http://schemas.microsoft.com/office/drawing/2014/main" id="{1189472D-5E02-AABC-0901-03DC9BDF37AF}"/>
              </a:ext>
            </a:extLst>
          </p:cNvPr>
          <p:cNvPicPr>
            <a:picLocks noChangeAspect="1"/>
          </p:cNvPicPr>
          <p:nvPr/>
        </p:nvPicPr>
        <p:blipFill>
          <a:blip r:embed="rId3"/>
          <a:stretch>
            <a:fillRect/>
          </a:stretch>
        </p:blipFill>
        <p:spPr>
          <a:xfrm>
            <a:off x="720904" y="914831"/>
            <a:ext cx="3604517" cy="1517136"/>
          </a:xfrm>
          <a:prstGeom prst="rect">
            <a:avLst/>
          </a:prstGeom>
        </p:spPr>
      </p:pic>
      <p:sp>
        <p:nvSpPr>
          <p:cNvPr id="8" name="箭头: 右 7">
            <a:extLst>
              <a:ext uri="{FF2B5EF4-FFF2-40B4-BE49-F238E27FC236}">
                <a16:creationId xmlns:a16="http://schemas.microsoft.com/office/drawing/2014/main" id="{B84035D1-FBCD-3B79-4E9D-488AB645C5C9}"/>
              </a:ext>
            </a:extLst>
          </p:cNvPr>
          <p:cNvSpPr/>
          <p:nvPr/>
        </p:nvSpPr>
        <p:spPr>
          <a:xfrm>
            <a:off x="4991528" y="1540602"/>
            <a:ext cx="303088" cy="683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内容占位符 2">
            <a:extLst>
              <a:ext uri="{FF2B5EF4-FFF2-40B4-BE49-F238E27FC236}">
                <a16:creationId xmlns:a16="http://schemas.microsoft.com/office/drawing/2014/main" id="{DBEE4636-32ED-5A1D-4CAF-719E60D7BD59}"/>
              </a:ext>
            </a:extLst>
          </p:cNvPr>
          <p:cNvSpPr txBox="1">
            <a:spLocks/>
          </p:cNvSpPr>
          <p:nvPr/>
        </p:nvSpPr>
        <p:spPr>
          <a:xfrm>
            <a:off x="720904" y="4592387"/>
            <a:ext cx="4811730" cy="20909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1800" b="1" dirty="0"/>
              <a:t>SD-WAN</a:t>
            </a:r>
            <a:r>
              <a:rPr lang="zh-CN" altLang="en-US" sz="1800" dirty="0"/>
              <a:t>：软件统一管理网络设备</a:t>
            </a:r>
            <a:endParaRPr lang="en-US" altLang="zh-CN" sz="1800" dirty="0"/>
          </a:p>
          <a:p>
            <a:r>
              <a:rPr lang="zh-CN" altLang="en-US" sz="1800" dirty="0"/>
              <a:t>灵活的路由调度能力，选择最佳路径</a:t>
            </a:r>
            <a:endParaRPr lang="en-US" altLang="zh-CN" sz="1800" dirty="0"/>
          </a:p>
          <a:p>
            <a:r>
              <a:rPr lang="zh-CN" altLang="en-US" sz="1800" dirty="0"/>
              <a:t>支持根据服务质量需求进行负载均衡</a:t>
            </a:r>
            <a:endParaRPr lang="en-US" altLang="zh-CN" sz="1800" dirty="0"/>
          </a:p>
          <a:p>
            <a:r>
              <a:rPr lang="zh-CN" altLang="en-US" sz="1800" dirty="0"/>
              <a:t>支持专线、公网等多种接口，降低成本</a:t>
            </a:r>
            <a:endParaRPr lang="en-US" altLang="zh-CN" sz="1800" dirty="0"/>
          </a:p>
          <a:p>
            <a:r>
              <a:rPr lang="zh-CN" altLang="en-US" sz="1800" dirty="0"/>
              <a:t>部署、运维简单</a:t>
            </a:r>
            <a:endParaRPr lang="en-US" altLang="zh-CN" sz="1800" dirty="0"/>
          </a:p>
        </p:txBody>
      </p:sp>
      <p:sp>
        <p:nvSpPr>
          <p:cNvPr id="10" name="箭头: 下 9">
            <a:extLst>
              <a:ext uri="{FF2B5EF4-FFF2-40B4-BE49-F238E27FC236}">
                <a16:creationId xmlns:a16="http://schemas.microsoft.com/office/drawing/2014/main" id="{2B816F5C-097A-79EB-DAA7-F2FBEFA6B45A}"/>
              </a:ext>
            </a:extLst>
          </p:cNvPr>
          <p:cNvSpPr/>
          <p:nvPr/>
        </p:nvSpPr>
        <p:spPr>
          <a:xfrm>
            <a:off x="2368192" y="4126792"/>
            <a:ext cx="446926" cy="2928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51EA1CFE-E681-BA98-0BBB-70B40528273C}"/>
              </a:ext>
            </a:extLst>
          </p:cNvPr>
          <p:cNvPicPr>
            <a:picLocks noChangeAspect="1"/>
          </p:cNvPicPr>
          <p:nvPr/>
        </p:nvPicPr>
        <p:blipFill>
          <a:blip r:embed="rId4"/>
          <a:stretch>
            <a:fillRect/>
          </a:stretch>
        </p:blipFill>
        <p:spPr>
          <a:xfrm>
            <a:off x="5764659" y="3174856"/>
            <a:ext cx="4648199" cy="3613175"/>
          </a:xfrm>
          <a:prstGeom prst="rect">
            <a:avLst/>
          </a:prstGeom>
        </p:spPr>
      </p:pic>
    </p:spTree>
    <p:extLst>
      <p:ext uri="{BB962C8B-B14F-4D97-AF65-F5344CB8AC3E}">
        <p14:creationId xmlns:p14="http://schemas.microsoft.com/office/powerpoint/2010/main" val="31881362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B9D4C7-75BE-71CA-8151-9B225194097B}"/>
              </a:ext>
            </a:extLst>
          </p:cNvPr>
          <p:cNvSpPr>
            <a:spLocks noGrp="1"/>
          </p:cNvSpPr>
          <p:nvPr>
            <p:ph type="title"/>
          </p:nvPr>
        </p:nvSpPr>
        <p:spPr/>
        <p:txBody>
          <a:bodyPr/>
          <a:lstStyle/>
          <a:p>
            <a:r>
              <a:rPr lang="zh-CN" altLang="en-US" dirty="0"/>
              <a:t>目录</a:t>
            </a:r>
          </a:p>
        </p:txBody>
      </p:sp>
      <p:sp>
        <p:nvSpPr>
          <p:cNvPr id="3" name="内容占位符 2">
            <a:extLst>
              <a:ext uri="{FF2B5EF4-FFF2-40B4-BE49-F238E27FC236}">
                <a16:creationId xmlns:a16="http://schemas.microsoft.com/office/drawing/2014/main" id="{384BC336-E2AD-A55C-98E0-997899CA13E8}"/>
              </a:ext>
            </a:extLst>
          </p:cNvPr>
          <p:cNvSpPr>
            <a:spLocks noGrp="1"/>
          </p:cNvSpPr>
          <p:nvPr>
            <p:ph idx="1"/>
          </p:nvPr>
        </p:nvSpPr>
        <p:spPr/>
        <p:txBody>
          <a:bodyPr/>
          <a:lstStyle/>
          <a:p>
            <a:r>
              <a:rPr lang="zh-CN" altLang="en-US" dirty="0"/>
              <a:t>数据中心网络</a:t>
            </a:r>
            <a:endParaRPr lang="en-US" altLang="zh-CN" dirty="0"/>
          </a:p>
          <a:p>
            <a:pPr lvl="1"/>
            <a:r>
              <a:rPr lang="zh-CN" altLang="en-US" dirty="0"/>
              <a:t>从</a:t>
            </a:r>
            <a:r>
              <a:rPr lang="en-US" altLang="zh-CN" dirty="0"/>
              <a:t>Web</a:t>
            </a:r>
            <a:r>
              <a:rPr lang="zh-CN" altLang="en-US" dirty="0"/>
              <a:t>服务到大规模异构并行计算</a:t>
            </a:r>
            <a:endParaRPr lang="en-US" altLang="zh-CN" dirty="0"/>
          </a:p>
          <a:p>
            <a:pPr lvl="1"/>
            <a:r>
              <a:rPr lang="zh-CN" altLang="en-US" dirty="0"/>
              <a:t>编程抽象：从字节流到内存语义</a:t>
            </a:r>
            <a:endParaRPr lang="en-US" altLang="zh-CN" dirty="0"/>
          </a:p>
          <a:p>
            <a:pPr lvl="1"/>
            <a:r>
              <a:rPr lang="zh-CN" altLang="en-US" dirty="0"/>
              <a:t>把数据中心作为一台计算机</a:t>
            </a:r>
            <a:endParaRPr lang="en-US" altLang="zh-CN" dirty="0"/>
          </a:p>
          <a:p>
            <a:r>
              <a:rPr lang="zh-CN" altLang="en-US" dirty="0"/>
              <a:t>广域网</a:t>
            </a:r>
            <a:endParaRPr lang="en-US" altLang="zh-CN" dirty="0"/>
          </a:p>
          <a:p>
            <a:pPr lvl="1"/>
            <a:r>
              <a:rPr lang="zh-CN" altLang="en-US" dirty="0"/>
              <a:t>从“尽力而为”到“准确定性”</a:t>
            </a:r>
            <a:endParaRPr lang="en-US" altLang="zh-CN" dirty="0"/>
          </a:p>
          <a:p>
            <a:pPr lvl="1"/>
            <a:r>
              <a:rPr lang="zh-CN" altLang="en-US" dirty="0"/>
              <a:t>东数西算与全国一体化大数据中心</a:t>
            </a:r>
            <a:endParaRPr lang="en-US" altLang="zh-CN" dirty="0"/>
          </a:p>
          <a:p>
            <a:r>
              <a:rPr lang="zh-CN" altLang="en-US" b="1" dirty="0"/>
              <a:t>无线网络</a:t>
            </a:r>
            <a:endParaRPr lang="en-US" altLang="zh-CN" b="1" dirty="0"/>
          </a:p>
          <a:p>
            <a:pPr lvl="1"/>
            <a:r>
              <a:rPr lang="zh-CN" altLang="en-US" b="1" dirty="0"/>
              <a:t>“</a:t>
            </a:r>
            <a:r>
              <a:rPr lang="en-US" altLang="zh-CN" b="1" dirty="0"/>
              <a:t>1+8+N</a:t>
            </a:r>
            <a:r>
              <a:rPr lang="zh-CN" altLang="en-US" b="1" dirty="0"/>
              <a:t>”与“</a:t>
            </a:r>
            <a:r>
              <a:rPr lang="en-US" altLang="zh-CN" b="1" dirty="0"/>
              <a:t>5G to B</a:t>
            </a:r>
            <a:r>
              <a:rPr lang="zh-CN" altLang="en-US" b="1" dirty="0"/>
              <a:t>”</a:t>
            </a:r>
            <a:endParaRPr lang="en-US" altLang="zh-CN" b="1" dirty="0"/>
          </a:p>
          <a:p>
            <a:pPr lvl="1"/>
            <a:r>
              <a:rPr lang="zh-CN" altLang="en-US" dirty="0"/>
              <a:t>应用和数据无缝流转的“分布式超级终端”</a:t>
            </a:r>
          </a:p>
        </p:txBody>
      </p:sp>
    </p:spTree>
    <p:extLst>
      <p:ext uri="{BB962C8B-B14F-4D97-AF65-F5344CB8AC3E}">
        <p14:creationId xmlns:p14="http://schemas.microsoft.com/office/powerpoint/2010/main" val="11626001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uawei 1 + 8 + N Strategy; Yu Chengdong Explained | SPARROWS NEWS">
            <a:extLst>
              <a:ext uri="{FF2B5EF4-FFF2-40B4-BE49-F238E27FC236}">
                <a16:creationId xmlns:a16="http://schemas.microsoft.com/office/drawing/2014/main" id="{FF53A42E-322B-BE80-A1CA-8BF8E6582E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0070E42B-F877-E6B0-9B59-80352EBEF527}"/>
              </a:ext>
            </a:extLst>
          </p:cNvPr>
          <p:cNvSpPr/>
          <p:nvPr/>
        </p:nvSpPr>
        <p:spPr>
          <a:xfrm>
            <a:off x="7880278" y="5244958"/>
            <a:ext cx="4311721" cy="15565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t>1=</a:t>
            </a:r>
            <a:r>
              <a:rPr lang="zh-CN" altLang="en-US" dirty="0"/>
              <a:t>手机</a:t>
            </a:r>
            <a:endParaRPr lang="en-US" altLang="zh-CN" dirty="0"/>
          </a:p>
          <a:p>
            <a:r>
              <a:rPr lang="en-US" altLang="zh-CN" dirty="0"/>
              <a:t>8=PC</a:t>
            </a:r>
            <a:r>
              <a:rPr lang="zh-CN" altLang="en-US" dirty="0"/>
              <a:t>、平板、</a:t>
            </a:r>
            <a:r>
              <a:rPr lang="en-US" altLang="zh-CN" dirty="0"/>
              <a:t>TV</a:t>
            </a:r>
            <a:r>
              <a:rPr lang="zh-CN" altLang="en-US" dirty="0"/>
              <a:t>、音响、眼镜、手表、车机、耳机</a:t>
            </a:r>
            <a:endParaRPr lang="en-US" altLang="zh-CN" dirty="0"/>
          </a:p>
          <a:p>
            <a:r>
              <a:rPr lang="en-US" altLang="zh-CN" dirty="0"/>
              <a:t>N=</a:t>
            </a:r>
            <a:r>
              <a:rPr lang="zh-CN" altLang="en-US" dirty="0"/>
              <a:t>移动办公、智能家居、运动健康、影音娱乐、智能出行</a:t>
            </a:r>
          </a:p>
        </p:txBody>
      </p:sp>
    </p:spTree>
    <p:extLst>
      <p:ext uri="{BB962C8B-B14F-4D97-AF65-F5344CB8AC3E}">
        <p14:creationId xmlns:p14="http://schemas.microsoft.com/office/powerpoint/2010/main" val="8032500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FD4361-1911-39D0-EC16-0B7DB743E31F}"/>
              </a:ext>
            </a:extLst>
          </p:cNvPr>
          <p:cNvSpPr>
            <a:spLocks noGrp="1"/>
          </p:cNvSpPr>
          <p:nvPr>
            <p:ph type="title"/>
          </p:nvPr>
        </p:nvSpPr>
        <p:spPr>
          <a:xfrm>
            <a:off x="776555" y="0"/>
            <a:ext cx="10515600" cy="1325563"/>
          </a:xfrm>
        </p:spPr>
        <p:txBody>
          <a:bodyPr>
            <a:normAutofit/>
          </a:bodyPr>
          <a:lstStyle/>
          <a:p>
            <a:r>
              <a:rPr lang="en-US" altLang="zh-CN" sz="3600" dirty="0"/>
              <a:t>5G</a:t>
            </a:r>
            <a:r>
              <a:rPr lang="zh-CN" altLang="en-US" sz="3600" dirty="0"/>
              <a:t>在港口行业中的应用</a:t>
            </a:r>
          </a:p>
        </p:txBody>
      </p:sp>
      <p:sp>
        <p:nvSpPr>
          <p:cNvPr id="3" name="内容占位符 2">
            <a:extLst>
              <a:ext uri="{FF2B5EF4-FFF2-40B4-BE49-F238E27FC236}">
                <a16:creationId xmlns:a16="http://schemas.microsoft.com/office/drawing/2014/main" id="{2664954A-5C08-495D-E162-B37B35496C74}"/>
              </a:ext>
            </a:extLst>
          </p:cNvPr>
          <p:cNvSpPr>
            <a:spLocks noGrp="1"/>
          </p:cNvSpPr>
          <p:nvPr>
            <p:ph idx="1"/>
          </p:nvPr>
        </p:nvSpPr>
        <p:spPr/>
        <p:txBody>
          <a:bodyPr/>
          <a:lstStyle/>
          <a:p>
            <a:endParaRPr lang="zh-CN" altLang="en-US" dirty="0"/>
          </a:p>
        </p:txBody>
      </p:sp>
      <p:pic>
        <p:nvPicPr>
          <p:cNvPr id="5" name="图片 4">
            <a:extLst>
              <a:ext uri="{FF2B5EF4-FFF2-40B4-BE49-F238E27FC236}">
                <a16:creationId xmlns:a16="http://schemas.microsoft.com/office/drawing/2014/main" id="{72AE7C65-C014-C006-FCEF-5397671CA786}"/>
              </a:ext>
            </a:extLst>
          </p:cNvPr>
          <p:cNvPicPr>
            <a:picLocks noChangeAspect="1"/>
          </p:cNvPicPr>
          <p:nvPr/>
        </p:nvPicPr>
        <p:blipFill>
          <a:blip r:embed="rId2"/>
          <a:stretch>
            <a:fillRect/>
          </a:stretch>
        </p:blipFill>
        <p:spPr>
          <a:xfrm>
            <a:off x="0" y="3293855"/>
            <a:ext cx="5614988" cy="2848402"/>
          </a:xfrm>
          <a:prstGeom prst="rect">
            <a:avLst/>
          </a:prstGeom>
        </p:spPr>
      </p:pic>
      <p:pic>
        <p:nvPicPr>
          <p:cNvPr id="7" name="图片 6">
            <a:extLst>
              <a:ext uri="{FF2B5EF4-FFF2-40B4-BE49-F238E27FC236}">
                <a16:creationId xmlns:a16="http://schemas.microsoft.com/office/drawing/2014/main" id="{99661DFA-E290-78E6-74A5-0C288339E175}"/>
              </a:ext>
            </a:extLst>
          </p:cNvPr>
          <p:cNvPicPr>
            <a:picLocks noChangeAspect="1"/>
          </p:cNvPicPr>
          <p:nvPr/>
        </p:nvPicPr>
        <p:blipFill>
          <a:blip r:embed="rId3"/>
          <a:stretch>
            <a:fillRect/>
          </a:stretch>
        </p:blipFill>
        <p:spPr>
          <a:xfrm>
            <a:off x="6613133" y="1124951"/>
            <a:ext cx="5578867" cy="2757371"/>
          </a:xfrm>
          <a:prstGeom prst="rect">
            <a:avLst/>
          </a:prstGeom>
        </p:spPr>
      </p:pic>
      <p:pic>
        <p:nvPicPr>
          <p:cNvPr id="9" name="图片 8">
            <a:extLst>
              <a:ext uri="{FF2B5EF4-FFF2-40B4-BE49-F238E27FC236}">
                <a16:creationId xmlns:a16="http://schemas.microsoft.com/office/drawing/2014/main" id="{4933FCD0-E25F-BA31-1576-2EDE9B9F2813}"/>
              </a:ext>
            </a:extLst>
          </p:cNvPr>
          <p:cNvPicPr>
            <a:picLocks noChangeAspect="1"/>
          </p:cNvPicPr>
          <p:nvPr/>
        </p:nvPicPr>
        <p:blipFill>
          <a:blip r:embed="rId4"/>
          <a:stretch>
            <a:fillRect/>
          </a:stretch>
        </p:blipFill>
        <p:spPr>
          <a:xfrm>
            <a:off x="6588167" y="4063429"/>
            <a:ext cx="5603834" cy="2794571"/>
          </a:xfrm>
          <a:prstGeom prst="rect">
            <a:avLst/>
          </a:prstGeom>
        </p:spPr>
      </p:pic>
      <p:sp>
        <p:nvSpPr>
          <p:cNvPr id="10" name="文本框 9">
            <a:extLst>
              <a:ext uri="{FF2B5EF4-FFF2-40B4-BE49-F238E27FC236}">
                <a16:creationId xmlns:a16="http://schemas.microsoft.com/office/drawing/2014/main" id="{13DC52FF-620D-EF29-751A-58046807112A}"/>
              </a:ext>
            </a:extLst>
          </p:cNvPr>
          <p:cNvSpPr txBox="1"/>
          <p:nvPr/>
        </p:nvSpPr>
        <p:spPr>
          <a:xfrm>
            <a:off x="318499" y="6176963"/>
            <a:ext cx="6661505" cy="646331"/>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t>时延要求高，</a:t>
            </a:r>
            <a:r>
              <a:rPr lang="en-US" altLang="zh-CN" dirty="0"/>
              <a:t>10</a:t>
            </a:r>
            <a:r>
              <a:rPr lang="zh-CN" altLang="en-US" dirty="0"/>
              <a:t>毫秒级</a:t>
            </a:r>
            <a:endParaRPr lang="en-US" altLang="zh-CN" dirty="0"/>
          </a:p>
          <a:p>
            <a:pPr marL="285750" indent="-285750">
              <a:buFont typeface="Arial" panose="020B0604020202020204" pitchFamily="34" charset="0"/>
              <a:buChar char="•"/>
            </a:pPr>
            <a:r>
              <a:rPr lang="zh-CN" altLang="en-US" dirty="0"/>
              <a:t>上行带宽要求大，传统</a:t>
            </a:r>
            <a:r>
              <a:rPr lang="en-US" altLang="zh-CN" dirty="0"/>
              <a:t>5G</a:t>
            </a:r>
            <a:r>
              <a:rPr lang="zh-CN" altLang="en-US" dirty="0"/>
              <a:t>下行比上行带宽高一个数量级</a:t>
            </a:r>
          </a:p>
        </p:txBody>
      </p:sp>
      <p:pic>
        <p:nvPicPr>
          <p:cNvPr id="12" name="图片 11">
            <a:extLst>
              <a:ext uri="{FF2B5EF4-FFF2-40B4-BE49-F238E27FC236}">
                <a16:creationId xmlns:a16="http://schemas.microsoft.com/office/drawing/2014/main" id="{0B17C239-F063-42B2-7951-CC31F13D47BC}"/>
              </a:ext>
            </a:extLst>
          </p:cNvPr>
          <p:cNvPicPr>
            <a:picLocks noChangeAspect="1"/>
          </p:cNvPicPr>
          <p:nvPr/>
        </p:nvPicPr>
        <p:blipFill>
          <a:blip r:embed="rId5"/>
          <a:stretch>
            <a:fillRect/>
          </a:stretch>
        </p:blipFill>
        <p:spPr>
          <a:xfrm>
            <a:off x="662682" y="1114133"/>
            <a:ext cx="4243227" cy="2079072"/>
          </a:xfrm>
          <a:prstGeom prst="rect">
            <a:avLst/>
          </a:prstGeom>
        </p:spPr>
      </p:pic>
      <p:sp>
        <p:nvSpPr>
          <p:cNvPr id="13" name="箭头: 右 12">
            <a:extLst>
              <a:ext uri="{FF2B5EF4-FFF2-40B4-BE49-F238E27FC236}">
                <a16:creationId xmlns:a16="http://schemas.microsoft.com/office/drawing/2014/main" id="{F7CEEAA8-7EFE-2B3D-209C-0BAE6CCDC3D8}"/>
              </a:ext>
            </a:extLst>
          </p:cNvPr>
          <p:cNvSpPr/>
          <p:nvPr/>
        </p:nvSpPr>
        <p:spPr>
          <a:xfrm>
            <a:off x="5904054" y="3193205"/>
            <a:ext cx="488023" cy="7089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332277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8EC02F-21CC-6C35-9ED3-E596E2D44C1F}"/>
              </a:ext>
            </a:extLst>
          </p:cNvPr>
          <p:cNvSpPr>
            <a:spLocks noGrp="1"/>
          </p:cNvSpPr>
          <p:nvPr>
            <p:ph type="title"/>
          </p:nvPr>
        </p:nvSpPr>
        <p:spPr>
          <a:xfrm>
            <a:off x="838200" y="99966"/>
            <a:ext cx="10515600" cy="1325563"/>
          </a:xfrm>
        </p:spPr>
        <p:txBody>
          <a:bodyPr>
            <a:normAutofit/>
          </a:bodyPr>
          <a:lstStyle/>
          <a:p>
            <a:r>
              <a:rPr lang="en-US" altLang="zh-CN" sz="3600" dirty="0"/>
              <a:t>5G</a:t>
            </a:r>
            <a:r>
              <a:rPr lang="zh-CN" altLang="en-US" sz="3600" dirty="0"/>
              <a:t>在矿山行业中的应用</a:t>
            </a:r>
          </a:p>
        </p:txBody>
      </p:sp>
      <p:pic>
        <p:nvPicPr>
          <p:cNvPr id="10242" name="Picture 2">
            <a:extLst>
              <a:ext uri="{FF2B5EF4-FFF2-40B4-BE49-F238E27FC236}">
                <a16:creationId xmlns:a16="http://schemas.microsoft.com/office/drawing/2014/main" id="{17CD6B09-4537-0CE9-FBB5-55AD6F164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46031"/>
            <a:ext cx="3087198" cy="2068423"/>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9EFC65A0-71B8-F037-A1A7-F038C5F9F587}"/>
              </a:ext>
            </a:extLst>
          </p:cNvPr>
          <p:cNvSpPr txBox="1"/>
          <p:nvPr/>
        </p:nvSpPr>
        <p:spPr>
          <a:xfrm>
            <a:off x="986989" y="3976099"/>
            <a:ext cx="2938409" cy="369332"/>
          </a:xfrm>
          <a:prstGeom prst="rect">
            <a:avLst/>
          </a:prstGeom>
          <a:noFill/>
        </p:spPr>
        <p:txBody>
          <a:bodyPr wrap="square" rtlCol="0">
            <a:spAutoFit/>
          </a:bodyPr>
          <a:lstStyle/>
          <a:p>
            <a:r>
              <a:rPr lang="en-US" altLang="zh-CN" dirty="0"/>
              <a:t>5G</a:t>
            </a:r>
            <a:r>
              <a:rPr lang="zh-CN" altLang="en-US" dirty="0"/>
              <a:t>智慧矿山 </a:t>
            </a:r>
            <a:r>
              <a:rPr lang="en-US" altLang="zh-CN" dirty="0"/>
              <a:t>– </a:t>
            </a:r>
            <a:r>
              <a:rPr lang="zh-CN" altLang="en-US" dirty="0"/>
              <a:t>无人开采车</a:t>
            </a:r>
          </a:p>
        </p:txBody>
      </p:sp>
      <p:pic>
        <p:nvPicPr>
          <p:cNvPr id="10244" name="Picture 4">
            <a:extLst>
              <a:ext uri="{FF2B5EF4-FFF2-40B4-BE49-F238E27FC236}">
                <a16:creationId xmlns:a16="http://schemas.microsoft.com/office/drawing/2014/main" id="{0D6570BB-BC00-71AF-3A70-D11DE7A47C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3678" y="1193380"/>
            <a:ext cx="6141806" cy="3457610"/>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8F3DF522-E7E8-1CB7-88FC-98565F90A81A}"/>
              </a:ext>
            </a:extLst>
          </p:cNvPr>
          <p:cNvSpPr txBox="1"/>
          <p:nvPr/>
        </p:nvSpPr>
        <p:spPr>
          <a:xfrm>
            <a:off x="6787367" y="4711357"/>
            <a:ext cx="5033051" cy="369332"/>
          </a:xfrm>
          <a:prstGeom prst="rect">
            <a:avLst/>
          </a:prstGeom>
          <a:noFill/>
        </p:spPr>
        <p:txBody>
          <a:bodyPr wrap="square">
            <a:spAutoFit/>
          </a:bodyPr>
          <a:lstStyle/>
          <a:p>
            <a:r>
              <a:rPr lang="en-US" altLang="zh-CN" dirty="0"/>
              <a:t>5G</a:t>
            </a:r>
            <a:r>
              <a:rPr lang="zh-CN" altLang="en-US" dirty="0"/>
              <a:t>煤矿 </a:t>
            </a:r>
            <a:r>
              <a:rPr lang="en-US" altLang="zh-CN" dirty="0"/>
              <a:t>– </a:t>
            </a:r>
            <a:r>
              <a:rPr lang="zh-CN" altLang="en-US" dirty="0"/>
              <a:t>让矿工“穿西装打领带”远程操控作业</a:t>
            </a:r>
          </a:p>
        </p:txBody>
      </p:sp>
      <p:pic>
        <p:nvPicPr>
          <p:cNvPr id="10" name="图片 9">
            <a:extLst>
              <a:ext uri="{FF2B5EF4-FFF2-40B4-BE49-F238E27FC236}">
                <a16:creationId xmlns:a16="http://schemas.microsoft.com/office/drawing/2014/main" id="{77D6E541-8ED1-6EF6-6C35-090CB47B1CBA}"/>
              </a:ext>
            </a:extLst>
          </p:cNvPr>
          <p:cNvPicPr>
            <a:picLocks noChangeAspect="1"/>
          </p:cNvPicPr>
          <p:nvPr/>
        </p:nvPicPr>
        <p:blipFill>
          <a:blip r:embed="rId4"/>
          <a:stretch>
            <a:fillRect/>
          </a:stretch>
        </p:blipFill>
        <p:spPr>
          <a:xfrm>
            <a:off x="117939" y="4663762"/>
            <a:ext cx="6096000" cy="1710412"/>
          </a:xfrm>
          <a:prstGeom prst="rect">
            <a:avLst/>
          </a:prstGeom>
        </p:spPr>
      </p:pic>
      <p:sp>
        <p:nvSpPr>
          <p:cNvPr id="11" name="文本框 10">
            <a:extLst>
              <a:ext uri="{FF2B5EF4-FFF2-40B4-BE49-F238E27FC236}">
                <a16:creationId xmlns:a16="http://schemas.microsoft.com/office/drawing/2014/main" id="{24ED285E-8C8A-6252-56A6-854D6FCBDA6C}"/>
              </a:ext>
            </a:extLst>
          </p:cNvPr>
          <p:cNvSpPr txBox="1"/>
          <p:nvPr/>
        </p:nvSpPr>
        <p:spPr>
          <a:xfrm>
            <a:off x="1581177" y="6323173"/>
            <a:ext cx="2938409" cy="369332"/>
          </a:xfrm>
          <a:prstGeom prst="rect">
            <a:avLst/>
          </a:prstGeom>
          <a:noFill/>
        </p:spPr>
        <p:txBody>
          <a:bodyPr wrap="square" rtlCol="0">
            <a:spAutoFit/>
          </a:bodyPr>
          <a:lstStyle/>
          <a:p>
            <a:r>
              <a:rPr lang="zh-CN" altLang="en-US" dirty="0"/>
              <a:t>光感围界安防监控</a:t>
            </a:r>
          </a:p>
        </p:txBody>
      </p:sp>
      <p:sp>
        <p:nvSpPr>
          <p:cNvPr id="12" name="文本框 11">
            <a:extLst>
              <a:ext uri="{FF2B5EF4-FFF2-40B4-BE49-F238E27FC236}">
                <a16:creationId xmlns:a16="http://schemas.microsoft.com/office/drawing/2014/main" id="{3BD84AFC-69B3-C4BB-B38D-222B82C747D6}"/>
              </a:ext>
            </a:extLst>
          </p:cNvPr>
          <p:cNvSpPr txBox="1"/>
          <p:nvPr/>
        </p:nvSpPr>
        <p:spPr>
          <a:xfrm>
            <a:off x="6703887" y="5584509"/>
            <a:ext cx="4848117" cy="923330"/>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t>时延要求高，</a:t>
            </a:r>
            <a:r>
              <a:rPr lang="en-US" altLang="zh-CN" dirty="0"/>
              <a:t>10</a:t>
            </a:r>
            <a:r>
              <a:rPr lang="zh-CN" altLang="en-US" dirty="0"/>
              <a:t>毫秒级</a:t>
            </a:r>
            <a:endParaRPr lang="en-US" altLang="zh-CN" dirty="0"/>
          </a:p>
          <a:p>
            <a:pPr marL="285750" indent="-285750">
              <a:buFont typeface="Arial" panose="020B0604020202020204" pitchFamily="34" charset="0"/>
              <a:buChar char="•"/>
            </a:pPr>
            <a:r>
              <a:rPr lang="zh-CN" altLang="en-US" dirty="0"/>
              <a:t>上行带宽要求大，传统</a:t>
            </a:r>
            <a:r>
              <a:rPr lang="en-US" altLang="zh-CN" dirty="0"/>
              <a:t>5G</a:t>
            </a:r>
            <a:r>
              <a:rPr lang="zh-CN" altLang="en-US" dirty="0"/>
              <a:t>下行比上行带宽高一个数量级</a:t>
            </a:r>
          </a:p>
        </p:txBody>
      </p:sp>
    </p:spTree>
    <p:extLst>
      <p:ext uri="{BB962C8B-B14F-4D97-AF65-F5344CB8AC3E}">
        <p14:creationId xmlns:p14="http://schemas.microsoft.com/office/powerpoint/2010/main" val="20051114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92382E-A47C-8DF4-2C76-603580448EAD}"/>
              </a:ext>
            </a:extLst>
          </p:cNvPr>
          <p:cNvSpPr>
            <a:spLocks noGrp="1"/>
          </p:cNvSpPr>
          <p:nvPr>
            <p:ph type="title"/>
          </p:nvPr>
        </p:nvSpPr>
        <p:spPr>
          <a:xfrm>
            <a:off x="771418" y="-174661"/>
            <a:ext cx="10515600" cy="1325563"/>
          </a:xfrm>
        </p:spPr>
        <p:txBody>
          <a:bodyPr>
            <a:normAutofit/>
          </a:bodyPr>
          <a:lstStyle/>
          <a:p>
            <a:r>
              <a:rPr lang="en-US" altLang="zh-CN" sz="3600" dirty="0"/>
              <a:t>5G</a:t>
            </a:r>
            <a:r>
              <a:rPr lang="zh-CN" altLang="en-US" sz="3600" dirty="0"/>
              <a:t>在铁路行业中的应用</a:t>
            </a:r>
          </a:p>
        </p:txBody>
      </p:sp>
      <p:pic>
        <p:nvPicPr>
          <p:cNvPr id="11266" name="Picture 2">
            <a:extLst>
              <a:ext uri="{FF2B5EF4-FFF2-40B4-BE49-F238E27FC236}">
                <a16:creationId xmlns:a16="http://schemas.microsoft.com/office/drawing/2014/main" id="{FB05E2B5-B80F-DE52-299C-D310A0C40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42" y="710998"/>
            <a:ext cx="7169436" cy="415006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E35D7192-8720-6A5C-786A-208B4CC0FC18}"/>
              </a:ext>
            </a:extLst>
          </p:cNvPr>
          <p:cNvPicPr>
            <a:picLocks noChangeAspect="1"/>
          </p:cNvPicPr>
          <p:nvPr/>
        </p:nvPicPr>
        <p:blipFill>
          <a:blip r:embed="rId3"/>
          <a:stretch>
            <a:fillRect/>
          </a:stretch>
        </p:blipFill>
        <p:spPr>
          <a:xfrm>
            <a:off x="119009" y="4934807"/>
            <a:ext cx="8256142" cy="1860435"/>
          </a:xfrm>
          <a:prstGeom prst="rect">
            <a:avLst/>
          </a:prstGeom>
        </p:spPr>
      </p:pic>
      <p:sp>
        <p:nvSpPr>
          <p:cNvPr id="7" name="文本框 6">
            <a:extLst>
              <a:ext uri="{FF2B5EF4-FFF2-40B4-BE49-F238E27FC236}">
                <a16:creationId xmlns:a16="http://schemas.microsoft.com/office/drawing/2014/main" id="{C03128BA-2F20-56B4-BB12-E39C36632540}"/>
              </a:ext>
            </a:extLst>
          </p:cNvPr>
          <p:cNvSpPr txBox="1"/>
          <p:nvPr/>
        </p:nvSpPr>
        <p:spPr>
          <a:xfrm>
            <a:off x="8534300" y="5863504"/>
            <a:ext cx="2040061" cy="369332"/>
          </a:xfrm>
          <a:prstGeom prst="rect">
            <a:avLst/>
          </a:prstGeom>
          <a:noFill/>
        </p:spPr>
        <p:txBody>
          <a:bodyPr wrap="square" rtlCol="0">
            <a:spAutoFit/>
          </a:bodyPr>
          <a:lstStyle/>
          <a:p>
            <a:r>
              <a:rPr lang="zh-CN" altLang="en-US" dirty="0"/>
              <a:t>周界入侵检测</a:t>
            </a:r>
          </a:p>
        </p:txBody>
      </p:sp>
      <p:sp>
        <p:nvSpPr>
          <p:cNvPr id="8" name="文本框 7">
            <a:extLst>
              <a:ext uri="{FF2B5EF4-FFF2-40B4-BE49-F238E27FC236}">
                <a16:creationId xmlns:a16="http://schemas.microsoft.com/office/drawing/2014/main" id="{EFC3DCD4-BD85-9816-1984-5AD7B0BF6FC3}"/>
              </a:ext>
            </a:extLst>
          </p:cNvPr>
          <p:cNvSpPr txBox="1"/>
          <p:nvPr/>
        </p:nvSpPr>
        <p:spPr>
          <a:xfrm>
            <a:off x="7797977" y="550737"/>
            <a:ext cx="3282701" cy="1200329"/>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t>时延要求高</a:t>
            </a:r>
            <a:endParaRPr lang="en-US" altLang="zh-CN" dirty="0"/>
          </a:p>
          <a:p>
            <a:pPr marL="285750" indent="-285750">
              <a:buFont typeface="Arial" panose="020B0604020202020204" pitchFamily="34" charset="0"/>
              <a:buChar char="•"/>
            </a:pPr>
            <a:r>
              <a:rPr lang="zh-CN" altLang="en-US" dirty="0"/>
              <a:t>上行带宽要求大</a:t>
            </a:r>
            <a:endParaRPr lang="en-US" altLang="zh-CN" dirty="0"/>
          </a:p>
          <a:p>
            <a:pPr marL="285750" indent="-285750">
              <a:buFont typeface="Arial" panose="020B0604020202020204" pitchFamily="34" charset="0"/>
              <a:buChar char="•"/>
            </a:pPr>
            <a:r>
              <a:rPr lang="zh-CN" altLang="en-US" dirty="0"/>
              <a:t>高速移动网络下对无线网络的稳定性要求高</a:t>
            </a:r>
            <a:endParaRPr lang="en-US" altLang="zh-CN" dirty="0"/>
          </a:p>
        </p:txBody>
      </p:sp>
      <p:sp>
        <p:nvSpPr>
          <p:cNvPr id="11" name="文本框 10">
            <a:extLst>
              <a:ext uri="{FF2B5EF4-FFF2-40B4-BE49-F238E27FC236}">
                <a16:creationId xmlns:a16="http://schemas.microsoft.com/office/drawing/2014/main" id="{582FE8B8-B106-B3C2-F120-EF3B19A75E8E}"/>
              </a:ext>
            </a:extLst>
          </p:cNvPr>
          <p:cNvSpPr txBox="1"/>
          <p:nvPr/>
        </p:nvSpPr>
        <p:spPr>
          <a:xfrm>
            <a:off x="9102262" y="4826434"/>
            <a:ext cx="2040061" cy="369332"/>
          </a:xfrm>
          <a:prstGeom prst="rect">
            <a:avLst/>
          </a:prstGeom>
          <a:noFill/>
        </p:spPr>
        <p:txBody>
          <a:bodyPr wrap="square" rtlCol="0">
            <a:spAutoFit/>
          </a:bodyPr>
          <a:lstStyle/>
          <a:p>
            <a:r>
              <a:rPr lang="zh-CN" altLang="en-US" dirty="0"/>
              <a:t>智慧机务</a:t>
            </a:r>
          </a:p>
        </p:txBody>
      </p:sp>
      <p:pic>
        <p:nvPicPr>
          <p:cNvPr id="13" name="图片 12">
            <a:extLst>
              <a:ext uri="{FF2B5EF4-FFF2-40B4-BE49-F238E27FC236}">
                <a16:creationId xmlns:a16="http://schemas.microsoft.com/office/drawing/2014/main" id="{50AB8D27-28A5-3A1F-B7FB-A744476D29AC}"/>
              </a:ext>
            </a:extLst>
          </p:cNvPr>
          <p:cNvPicPr>
            <a:picLocks noChangeAspect="1"/>
          </p:cNvPicPr>
          <p:nvPr/>
        </p:nvPicPr>
        <p:blipFill>
          <a:blip r:embed="rId4"/>
          <a:stretch>
            <a:fillRect/>
          </a:stretch>
        </p:blipFill>
        <p:spPr>
          <a:xfrm>
            <a:off x="7513813" y="2065087"/>
            <a:ext cx="4512945" cy="2727825"/>
          </a:xfrm>
          <a:prstGeom prst="rect">
            <a:avLst/>
          </a:prstGeom>
        </p:spPr>
      </p:pic>
    </p:spTree>
    <p:extLst>
      <p:ext uri="{BB962C8B-B14F-4D97-AF65-F5344CB8AC3E}">
        <p14:creationId xmlns:p14="http://schemas.microsoft.com/office/powerpoint/2010/main" val="34583853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EA5990-A74C-84B6-F24B-A95105F13DD8}"/>
              </a:ext>
            </a:extLst>
          </p:cNvPr>
          <p:cNvSpPr>
            <a:spLocks noGrp="1"/>
          </p:cNvSpPr>
          <p:nvPr>
            <p:ph type="title"/>
          </p:nvPr>
        </p:nvSpPr>
        <p:spPr>
          <a:xfrm>
            <a:off x="838200" y="125002"/>
            <a:ext cx="10515600" cy="1325563"/>
          </a:xfrm>
        </p:spPr>
        <p:txBody>
          <a:bodyPr>
            <a:normAutofit/>
          </a:bodyPr>
          <a:lstStyle/>
          <a:p>
            <a:r>
              <a:rPr lang="zh-CN" altLang="en-US" sz="3600" dirty="0"/>
              <a:t>优化无线网络 </a:t>
            </a:r>
            <a:r>
              <a:rPr lang="en-US" altLang="zh-CN" sz="3600" dirty="0"/>
              <a:t>(1): TACK</a:t>
            </a:r>
            <a:endParaRPr lang="zh-CN" altLang="en-US" sz="3600" dirty="0"/>
          </a:p>
        </p:txBody>
      </p:sp>
      <p:pic>
        <p:nvPicPr>
          <p:cNvPr id="5" name="图片 4">
            <a:extLst>
              <a:ext uri="{FF2B5EF4-FFF2-40B4-BE49-F238E27FC236}">
                <a16:creationId xmlns:a16="http://schemas.microsoft.com/office/drawing/2014/main" id="{DD598F85-FCF0-4194-D8ED-59D4277393D0}"/>
              </a:ext>
            </a:extLst>
          </p:cNvPr>
          <p:cNvPicPr>
            <a:picLocks noChangeAspect="1"/>
          </p:cNvPicPr>
          <p:nvPr/>
        </p:nvPicPr>
        <p:blipFill>
          <a:blip r:embed="rId2"/>
          <a:stretch>
            <a:fillRect/>
          </a:stretch>
        </p:blipFill>
        <p:spPr>
          <a:xfrm>
            <a:off x="838199" y="1323868"/>
            <a:ext cx="5183847" cy="2179456"/>
          </a:xfrm>
          <a:prstGeom prst="rect">
            <a:avLst/>
          </a:prstGeom>
        </p:spPr>
      </p:pic>
      <p:pic>
        <p:nvPicPr>
          <p:cNvPr id="7" name="图片 6">
            <a:extLst>
              <a:ext uri="{FF2B5EF4-FFF2-40B4-BE49-F238E27FC236}">
                <a16:creationId xmlns:a16="http://schemas.microsoft.com/office/drawing/2014/main" id="{18AA792D-5B7C-E8D7-8D1F-79B471F82C53}"/>
              </a:ext>
            </a:extLst>
          </p:cNvPr>
          <p:cNvPicPr>
            <a:picLocks noChangeAspect="1"/>
          </p:cNvPicPr>
          <p:nvPr/>
        </p:nvPicPr>
        <p:blipFill>
          <a:blip r:embed="rId3"/>
          <a:stretch>
            <a:fillRect/>
          </a:stretch>
        </p:blipFill>
        <p:spPr>
          <a:xfrm>
            <a:off x="838198" y="3823799"/>
            <a:ext cx="5183847" cy="1710333"/>
          </a:xfrm>
          <a:prstGeom prst="rect">
            <a:avLst/>
          </a:prstGeom>
        </p:spPr>
      </p:pic>
      <p:pic>
        <p:nvPicPr>
          <p:cNvPr id="9" name="图片 8">
            <a:extLst>
              <a:ext uri="{FF2B5EF4-FFF2-40B4-BE49-F238E27FC236}">
                <a16:creationId xmlns:a16="http://schemas.microsoft.com/office/drawing/2014/main" id="{42335887-8410-92EC-2343-18DEBE4C0981}"/>
              </a:ext>
            </a:extLst>
          </p:cNvPr>
          <p:cNvPicPr>
            <a:picLocks noChangeAspect="1"/>
          </p:cNvPicPr>
          <p:nvPr/>
        </p:nvPicPr>
        <p:blipFill>
          <a:blip r:embed="rId4"/>
          <a:stretch>
            <a:fillRect/>
          </a:stretch>
        </p:blipFill>
        <p:spPr>
          <a:xfrm>
            <a:off x="6606282" y="4649224"/>
            <a:ext cx="4301019" cy="1400542"/>
          </a:xfrm>
          <a:prstGeom prst="rect">
            <a:avLst/>
          </a:prstGeom>
        </p:spPr>
      </p:pic>
      <p:sp>
        <p:nvSpPr>
          <p:cNvPr id="10" name="文本框 9">
            <a:extLst>
              <a:ext uri="{FF2B5EF4-FFF2-40B4-BE49-F238E27FC236}">
                <a16:creationId xmlns:a16="http://schemas.microsoft.com/office/drawing/2014/main" id="{46898E0B-6146-2497-7D5F-1307C2174FB1}"/>
              </a:ext>
            </a:extLst>
          </p:cNvPr>
          <p:cNvSpPr txBox="1"/>
          <p:nvPr/>
        </p:nvSpPr>
        <p:spPr>
          <a:xfrm>
            <a:off x="6334019" y="1323868"/>
            <a:ext cx="5419618" cy="3139321"/>
          </a:xfrm>
          <a:prstGeom prst="rect">
            <a:avLst/>
          </a:prstGeom>
          <a:noFill/>
        </p:spPr>
        <p:txBody>
          <a:bodyPr wrap="square" rtlCol="0">
            <a:spAutoFit/>
          </a:bodyPr>
          <a:lstStyle/>
          <a:p>
            <a:r>
              <a:rPr lang="en-US" altLang="zh-CN" dirty="0"/>
              <a:t>TACK</a:t>
            </a:r>
            <a:r>
              <a:rPr lang="zh-CN" altLang="en-US" dirty="0"/>
              <a:t>：</a:t>
            </a:r>
            <a:endParaRPr lang="en-US" altLang="zh-CN" dirty="0"/>
          </a:p>
          <a:p>
            <a:r>
              <a:rPr lang="en-US" altLang="zh-CN" dirty="0"/>
              <a:t>1</a:t>
            </a:r>
            <a:r>
              <a:rPr lang="zh-CN" altLang="en-US" dirty="0"/>
              <a:t>）更多</a:t>
            </a:r>
            <a:r>
              <a:rPr lang="en-US" altLang="zh-CN" dirty="0"/>
              <a:t>ACK</a:t>
            </a:r>
            <a:r>
              <a:rPr lang="zh-CN" altLang="en-US" dirty="0"/>
              <a:t>种类适应不同场景需求；</a:t>
            </a:r>
            <a:endParaRPr lang="en-US" altLang="zh-CN" dirty="0"/>
          </a:p>
          <a:p>
            <a:r>
              <a:rPr lang="en-US" altLang="zh-CN" dirty="0"/>
              <a:t>2</a:t>
            </a:r>
            <a:r>
              <a:rPr lang="zh-CN" altLang="en-US" dirty="0"/>
              <a:t>）</a:t>
            </a:r>
            <a:r>
              <a:rPr lang="en-US" altLang="zh-CN" dirty="0"/>
              <a:t>ACK</a:t>
            </a:r>
            <a:r>
              <a:rPr lang="zh-CN" altLang="en-US" dirty="0"/>
              <a:t>按需携带更多必要的信息；</a:t>
            </a:r>
            <a:endParaRPr lang="en-US" altLang="zh-CN" dirty="0"/>
          </a:p>
          <a:p>
            <a:r>
              <a:rPr lang="zh-CN" altLang="en-US" dirty="0"/>
              <a:t>从而实现：</a:t>
            </a:r>
            <a:r>
              <a:rPr lang="en-US" altLang="zh-CN" dirty="0"/>
              <a:t>3</a:t>
            </a:r>
            <a:r>
              <a:rPr lang="zh-CN" altLang="en-US" dirty="0"/>
              <a:t>）更少但足够的</a:t>
            </a:r>
            <a:r>
              <a:rPr lang="en-US" altLang="zh-CN" dirty="0"/>
              <a:t>ACK</a:t>
            </a:r>
            <a:r>
              <a:rPr lang="zh-CN" altLang="en-US" dirty="0"/>
              <a:t>数目。</a:t>
            </a:r>
            <a:endParaRPr lang="en-US" altLang="zh-CN" dirty="0"/>
          </a:p>
          <a:p>
            <a:endParaRPr lang="en-US" altLang="zh-CN" dirty="0"/>
          </a:p>
          <a:p>
            <a:pPr marL="285750" indent="-285750">
              <a:buFont typeface="Arial" panose="020B0604020202020204" pitchFamily="34" charset="0"/>
              <a:buChar char="•"/>
            </a:pPr>
            <a:r>
              <a:rPr lang="zh-CN" altLang="en-US" b="1" dirty="0"/>
              <a:t>“即时</a:t>
            </a:r>
            <a:r>
              <a:rPr lang="en-US" altLang="zh-CN" b="1" dirty="0"/>
              <a:t>ACK”</a:t>
            </a:r>
            <a:r>
              <a:rPr lang="zh-CN" altLang="en-US" b="1" dirty="0"/>
              <a:t>报文</a:t>
            </a:r>
            <a:r>
              <a:rPr lang="zh-CN" altLang="en-US" dirty="0"/>
              <a:t>加快传输控制对即时事件（例如丢包）的反馈和响应；</a:t>
            </a:r>
            <a:endParaRPr lang="en-US" altLang="zh-CN" dirty="0"/>
          </a:p>
          <a:p>
            <a:pPr marL="285750" indent="-285750">
              <a:buFont typeface="Arial" panose="020B0604020202020204" pitchFamily="34" charset="0"/>
              <a:buChar char="•"/>
            </a:pPr>
            <a:r>
              <a:rPr lang="zh-CN" altLang="en-US" dirty="0"/>
              <a:t>高度自适应的</a:t>
            </a:r>
            <a:r>
              <a:rPr lang="zh-CN" altLang="en-US" b="1" dirty="0"/>
              <a:t>“周期</a:t>
            </a:r>
            <a:r>
              <a:rPr lang="en-US" altLang="zh-CN" b="1" dirty="0"/>
              <a:t>ACK”</a:t>
            </a:r>
            <a:r>
              <a:rPr lang="zh-CN" altLang="en-US" b="1" dirty="0"/>
              <a:t>报文</a:t>
            </a:r>
            <a:r>
              <a:rPr lang="zh-CN" altLang="en-US" dirty="0"/>
              <a:t>保证反馈的鲁棒性和可靠性，以时钟周期触发的，而并非以包接收或者超时等事件触发，也就不会造成“内部干扰”随着吞吐增大而增大。</a:t>
            </a:r>
          </a:p>
        </p:txBody>
      </p:sp>
      <p:sp>
        <p:nvSpPr>
          <p:cNvPr id="12" name="文本框 11">
            <a:extLst>
              <a:ext uri="{FF2B5EF4-FFF2-40B4-BE49-F238E27FC236}">
                <a16:creationId xmlns:a16="http://schemas.microsoft.com/office/drawing/2014/main" id="{0AF2E7AC-B787-C458-7FE5-08AAD0D71538}"/>
              </a:ext>
            </a:extLst>
          </p:cNvPr>
          <p:cNvSpPr txBox="1"/>
          <p:nvPr/>
        </p:nvSpPr>
        <p:spPr>
          <a:xfrm>
            <a:off x="895136" y="5667696"/>
            <a:ext cx="5126909" cy="923330"/>
          </a:xfrm>
          <a:prstGeom prst="rect">
            <a:avLst/>
          </a:prstGeom>
          <a:noFill/>
        </p:spPr>
        <p:txBody>
          <a:bodyPr wrap="square">
            <a:spAutoFit/>
          </a:bodyPr>
          <a:lstStyle/>
          <a:p>
            <a:r>
              <a:rPr lang="en-US" altLang="zh-CN" b="0" i="0" dirty="0" err="1">
                <a:solidFill>
                  <a:srgbClr val="121212"/>
                </a:solidFill>
                <a:effectLst/>
                <a:latin typeface="-apple-system"/>
              </a:rPr>
              <a:t>WiFi</a:t>
            </a:r>
            <a:r>
              <a:rPr lang="zh-CN" altLang="en-US" b="0" i="0" dirty="0">
                <a:solidFill>
                  <a:srgbClr val="121212"/>
                </a:solidFill>
                <a:effectLst/>
                <a:latin typeface="-apple-system"/>
              </a:rPr>
              <a:t>的半双工特性和冲突避免机制造成</a:t>
            </a:r>
            <a:r>
              <a:rPr lang="en-US" altLang="zh-CN" b="0" i="0" dirty="0">
                <a:solidFill>
                  <a:srgbClr val="121212"/>
                </a:solidFill>
                <a:effectLst/>
                <a:latin typeface="-apple-system"/>
              </a:rPr>
              <a:t>ACK</a:t>
            </a:r>
            <a:r>
              <a:rPr lang="zh-CN" altLang="en-US" b="0" i="0" dirty="0">
                <a:solidFill>
                  <a:srgbClr val="121212"/>
                </a:solidFill>
                <a:effectLst/>
                <a:latin typeface="-apple-system"/>
              </a:rPr>
              <a:t>报文与和数据报文形成了直接的资源竞争，传统</a:t>
            </a:r>
            <a:r>
              <a:rPr lang="en-US" altLang="zh-CN" b="0" i="0" dirty="0">
                <a:solidFill>
                  <a:srgbClr val="121212"/>
                </a:solidFill>
                <a:effectLst/>
                <a:latin typeface="-apple-system"/>
              </a:rPr>
              <a:t>TCP</a:t>
            </a:r>
            <a:r>
              <a:rPr lang="zh-CN" altLang="en-US" b="0" i="0" dirty="0">
                <a:solidFill>
                  <a:srgbClr val="121212"/>
                </a:solidFill>
                <a:effectLst/>
                <a:latin typeface="-apple-system"/>
              </a:rPr>
              <a:t>的</a:t>
            </a:r>
            <a:r>
              <a:rPr lang="en-US" altLang="zh-CN" b="0" i="0" dirty="0">
                <a:solidFill>
                  <a:srgbClr val="121212"/>
                </a:solidFill>
                <a:effectLst/>
                <a:latin typeface="-apple-system"/>
              </a:rPr>
              <a:t>ACK</a:t>
            </a:r>
            <a:r>
              <a:rPr lang="zh-CN" altLang="en-US" b="0" i="0" dirty="0">
                <a:solidFill>
                  <a:srgbClr val="121212"/>
                </a:solidFill>
                <a:effectLst/>
                <a:latin typeface="-apple-system"/>
              </a:rPr>
              <a:t>几乎要占用将近一半的可用频谱资源</a:t>
            </a:r>
            <a:endParaRPr lang="zh-CN" altLang="en-US" dirty="0"/>
          </a:p>
        </p:txBody>
      </p:sp>
    </p:spTree>
    <p:extLst>
      <p:ext uri="{BB962C8B-B14F-4D97-AF65-F5344CB8AC3E}">
        <p14:creationId xmlns:p14="http://schemas.microsoft.com/office/powerpoint/2010/main" val="21828419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C5E063-FFED-B379-31BA-82ACA64B0124}"/>
              </a:ext>
            </a:extLst>
          </p:cNvPr>
          <p:cNvSpPr>
            <a:spLocks noGrp="1"/>
          </p:cNvSpPr>
          <p:nvPr>
            <p:ph type="title"/>
          </p:nvPr>
        </p:nvSpPr>
        <p:spPr>
          <a:xfrm>
            <a:off x="838200" y="41490"/>
            <a:ext cx="10515600" cy="830695"/>
          </a:xfrm>
        </p:spPr>
        <p:txBody>
          <a:bodyPr>
            <a:normAutofit/>
          </a:bodyPr>
          <a:lstStyle/>
          <a:p>
            <a:r>
              <a:rPr lang="zh-CN" altLang="en-US" sz="3600" dirty="0"/>
              <a:t>优化无线网络 </a:t>
            </a:r>
            <a:r>
              <a:rPr lang="en-US" altLang="zh-CN" sz="3600" dirty="0"/>
              <a:t>(2): Link Turbo</a:t>
            </a:r>
            <a:endParaRPr lang="zh-CN" altLang="en-US" sz="3600" dirty="0"/>
          </a:p>
        </p:txBody>
      </p:sp>
      <p:sp>
        <p:nvSpPr>
          <p:cNvPr id="4" name="矩形 3">
            <a:extLst>
              <a:ext uri="{FF2B5EF4-FFF2-40B4-BE49-F238E27FC236}">
                <a16:creationId xmlns:a16="http://schemas.microsoft.com/office/drawing/2014/main" id="{C19EF88A-FF49-94C2-A27B-1E47E62CEB91}"/>
              </a:ext>
            </a:extLst>
          </p:cNvPr>
          <p:cNvSpPr/>
          <p:nvPr/>
        </p:nvSpPr>
        <p:spPr>
          <a:xfrm>
            <a:off x="996593" y="906809"/>
            <a:ext cx="4006922" cy="420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部署场景</a:t>
            </a:r>
            <a:r>
              <a:rPr lang="en-US" altLang="zh-CN" dirty="0"/>
              <a:t>1</a:t>
            </a:r>
            <a:r>
              <a:rPr lang="zh-CN" altLang="en-US" dirty="0"/>
              <a:t>：任意网络</a:t>
            </a:r>
            <a:r>
              <a:rPr lang="en-US" altLang="zh-CN" dirty="0"/>
              <a:t>+</a:t>
            </a:r>
            <a:r>
              <a:rPr lang="zh-CN" altLang="en-US" dirty="0"/>
              <a:t>特定应用</a:t>
            </a:r>
          </a:p>
        </p:txBody>
      </p:sp>
      <p:sp>
        <p:nvSpPr>
          <p:cNvPr id="5" name="矩形 4">
            <a:extLst>
              <a:ext uri="{FF2B5EF4-FFF2-40B4-BE49-F238E27FC236}">
                <a16:creationId xmlns:a16="http://schemas.microsoft.com/office/drawing/2014/main" id="{04D6D7BD-D773-D10C-D7CE-5D9961DC2165}"/>
              </a:ext>
            </a:extLst>
          </p:cNvPr>
          <p:cNvSpPr/>
          <p:nvPr/>
        </p:nvSpPr>
        <p:spPr>
          <a:xfrm>
            <a:off x="5962436" y="897300"/>
            <a:ext cx="4006922" cy="420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部署场景</a:t>
            </a:r>
            <a:r>
              <a:rPr lang="en-US" altLang="zh-CN" dirty="0"/>
              <a:t>2</a:t>
            </a:r>
            <a:r>
              <a:rPr lang="zh-CN" altLang="en-US" dirty="0"/>
              <a:t>：特定网络</a:t>
            </a:r>
            <a:r>
              <a:rPr lang="en-US" altLang="zh-CN" dirty="0"/>
              <a:t>+</a:t>
            </a:r>
            <a:r>
              <a:rPr lang="zh-CN" altLang="en-US" dirty="0"/>
              <a:t>任意应用</a:t>
            </a:r>
          </a:p>
        </p:txBody>
      </p:sp>
      <p:sp>
        <p:nvSpPr>
          <p:cNvPr id="6" name="矩形 5">
            <a:extLst>
              <a:ext uri="{FF2B5EF4-FFF2-40B4-BE49-F238E27FC236}">
                <a16:creationId xmlns:a16="http://schemas.microsoft.com/office/drawing/2014/main" id="{13B4D5CD-892C-AD88-5F11-400FE9C63309}"/>
              </a:ext>
            </a:extLst>
          </p:cNvPr>
          <p:cNvSpPr/>
          <p:nvPr/>
        </p:nvSpPr>
        <p:spPr>
          <a:xfrm>
            <a:off x="2167847" y="1655382"/>
            <a:ext cx="2337371" cy="3236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rPr>
              <a:t>应用</a:t>
            </a:r>
          </a:p>
        </p:txBody>
      </p:sp>
      <p:sp>
        <p:nvSpPr>
          <p:cNvPr id="7" name="矩形 6">
            <a:extLst>
              <a:ext uri="{FF2B5EF4-FFF2-40B4-BE49-F238E27FC236}">
                <a16:creationId xmlns:a16="http://schemas.microsoft.com/office/drawing/2014/main" id="{0B2DFAC5-6AA0-2D58-D2BA-483FDA55388B}"/>
              </a:ext>
            </a:extLst>
          </p:cNvPr>
          <p:cNvSpPr/>
          <p:nvPr/>
        </p:nvSpPr>
        <p:spPr>
          <a:xfrm>
            <a:off x="2167847" y="2168366"/>
            <a:ext cx="2337371" cy="3236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MP-TCP</a:t>
            </a:r>
            <a:endParaRPr lang="zh-CN" altLang="en-US" sz="1600" dirty="0">
              <a:solidFill>
                <a:schemeClr val="tx1"/>
              </a:solidFill>
            </a:endParaRPr>
          </a:p>
        </p:txBody>
      </p:sp>
      <p:pic>
        <p:nvPicPr>
          <p:cNvPr id="8" name="图片 7">
            <a:extLst>
              <a:ext uri="{FF2B5EF4-FFF2-40B4-BE49-F238E27FC236}">
                <a16:creationId xmlns:a16="http://schemas.microsoft.com/office/drawing/2014/main" id="{30F03F69-2ED5-922D-0B1D-E2EBAEC0DA8E}"/>
              </a:ext>
            </a:extLst>
          </p:cNvPr>
          <p:cNvPicPr>
            <a:picLocks noChangeAspect="1"/>
          </p:cNvPicPr>
          <p:nvPr/>
        </p:nvPicPr>
        <p:blipFill>
          <a:blip r:embed="rId2"/>
          <a:stretch>
            <a:fillRect/>
          </a:stretch>
        </p:blipFill>
        <p:spPr>
          <a:xfrm>
            <a:off x="2366288" y="4546569"/>
            <a:ext cx="559238" cy="446672"/>
          </a:xfrm>
          <a:prstGeom prst="rect">
            <a:avLst/>
          </a:prstGeom>
        </p:spPr>
      </p:pic>
      <p:pic>
        <p:nvPicPr>
          <p:cNvPr id="9" name="图片 8">
            <a:extLst>
              <a:ext uri="{FF2B5EF4-FFF2-40B4-BE49-F238E27FC236}">
                <a16:creationId xmlns:a16="http://schemas.microsoft.com/office/drawing/2014/main" id="{52D92CD0-60FD-F60F-950C-EB229AF9282A}"/>
              </a:ext>
            </a:extLst>
          </p:cNvPr>
          <p:cNvPicPr>
            <a:picLocks noChangeAspect="1"/>
          </p:cNvPicPr>
          <p:nvPr/>
        </p:nvPicPr>
        <p:blipFill>
          <a:blip r:embed="rId3"/>
          <a:stretch>
            <a:fillRect/>
          </a:stretch>
        </p:blipFill>
        <p:spPr>
          <a:xfrm>
            <a:off x="3769350" y="4467556"/>
            <a:ext cx="516237" cy="691792"/>
          </a:xfrm>
          <a:prstGeom prst="rect">
            <a:avLst/>
          </a:prstGeom>
        </p:spPr>
      </p:pic>
      <p:pic>
        <p:nvPicPr>
          <p:cNvPr id="10" name="图片 9">
            <a:extLst>
              <a:ext uri="{FF2B5EF4-FFF2-40B4-BE49-F238E27FC236}">
                <a16:creationId xmlns:a16="http://schemas.microsoft.com/office/drawing/2014/main" id="{E5DD08E0-1DDD-7B11-838E-5FB8CD644AC0}"/>
              </a:ext>
            </a:extLst>
          </p:cNvPr>
          <p:cNvPicPr>
            <a:picLocks noChangeAspect="1"/>
          </p:cNvPicPr>
          <p:nvPr/>
        </p:nvPicPr>
        <p:blipFill>
          <a:blip r:embed="rId4"/>
          <a:stretch>
            <a:fillRect/>
          </a:stretch>
        </p:blipFill>
        <p:spPr>
          <a:xfrm>
            <a:off x="1314969" y="5496557"/>
            <a:ext cx="341289" cy="551461"/>
          </a:xfrm>
          <a:prstGeom prst="rect">
            <a:avLst/>
          </a:prstGeom>
        </p:spPr>
      </p:pic>
      <p:pic>
        <p:nvPicPr>
          <p:cNvPr id="11" name="图片 10">
            <a:extLst>
              <a:ext uri="{FF2B5EF4-FFF2-40B4-BE49-F238E27FC236}">
                <a16:creationId xmlns:a16="http://schemas.microsoft.com/office/drawing/2014/main" id="{B1780358-3186-5880-5CCC-6E7D3F4C7A28}"/>
              </a:ext>
            </a:extLst>
          </p:cNvPr>
          <p:cNvPicPr>
            <a:picLocks noChangeAspect="1"/>
          </p:cNvPicPr>
          <p:nvPr/>
        </p:nvPicPr>
        <p:blipFill>
          <a:blip r:embed="rId5"/>
          <a:stretch>
            <a:fillRect/>
          </a:stretch>
        </p:blipFill>
        <p:spPr>
          <a:xfrm>
            <a:off x="1188380" y="2031652"/>
            <a:ext cx="467878" cy="661483"/>
          </a:xfrm>
          <a:prstGeom prst="rect">
            <a:avLst/>
          </a:prstGeom>
        </p:spPr>
      </p:pic>
      <p:sp>
        <p:nvSpPr>
          <p:cNvPr id="12" name="矩形 11">
            <a:extLst>
              <a:ext uri="{FF2B5EF4-FFF2-40B4-BE49-F238E27FC236}">
                <a16:creationId xmlns:a16="http://schemas.microsoft.com/office/drawing/2014/main" id="{9ED2255D-9692-21F1-DFB7-E75CC9F7E452}"/>
              </a:ext>
            </a:extLst>
          </p:cNvPr>
          <p:cNvSpPr/>
          <p:nvPr/>
        </p:nvSpPr>
        <p:spPr>
          <a:xfrm>
            <a:off x="2167847" y="2688132"/>
            <a:ext cx="955497" cy="4056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rPr>
              <a:t>TCP </a:t>
            </a:r>
            <a:r>
              <a:rPr lang="en-US" altLang="zh-CN" sz="1200" dirty="0" err="1">
                <a:solidFill>
                  <a:schemeClr val="tx1"/>
                </a:solidFill>
              </a:rPr>
              <a:t>subflow</a:t>
            </a:r>
            <a:endParaRPr lang="zh-CN" altLang="en-US" sz="1200" dirty="0">
              <a:solidFill>
                <a:schemeClr val="tx1"/>
              </a:solidFill>
            </a:endParaRPr>
          </a:p>
        </p:txBody>
      </p:sp>
      <p:sp>
        <p:nvSpPr>
          <p:cNvPr id="13" name="矩形 12">
            <a:extLst>
              <a:ext uri="{FF2B5EF4-FFF2-40B4-BE49-F238E27FC236}">
                <a16:creationId xmlns:a16="http://schemas.microsoft.com/office/drawing/2014/main" id="{9D3424E7-5520-003D-204C-7B54C6F9A3CA}"/>
              </a:ext>
            </a:extLst>
          </p:cNvPr>
          <p:cNvSpPr/>
          <p:nvPr/>
        </p:nvSpPr>
        <p:spPr>
          <a:xfrm>
            <a:off x="3549721" y="2688132"/>
            <a:ext cx="955497" cy="4056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rPr>
              <a:t>TCP </a:t>
            </a:r>
            <a:r>
              <a:rPr lang="en-US" altLang="zh-CN" sz="1200" dirty="0" err="1">
                <a:solidFill>
                  <a:schemeClr val="tx1"/>
                </a:solidFill>
              </a:rPr>
              <a:t>subflow</a:t>
            </a:r>
            <a:endParaRPr lang="zh-CN" altLang="en-US" sz="1200" dirty="0">
              <a:solidFill>
                <a:schemeClr val="tx1"/>
              </a:solidFill>
            </a:endParaRPr>
          </a:p>
        </p:txBody>
      </p:sp>
      <p:sp>
        <p:nvSpPr>
          <p:cNvPr id="14" name="矩形 13">
            <a:extLst>
              <a:ext uri="{FF2B5EF4-FFF2-40B4-BE49-F238E27FC236}">
                <a16:creationId xmlns:a16="http://schemas.microsoft.com/office/drawing/2014/main" id="{2A4F5807-7208-D037-92D5-ED2CA04E5F12}"/>
              </a:ext>
            </a:extLst>
          </p:cNvPr>
          <p:cNvSpPr/>
          <p:nvPr/>
        </p:nvSpPr>
        <p:spPr>
          <a:xfrm>
            <a:off x="2176407" y="6238982"/>
            <a:ext cx="2337371" cy="3236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rPr>
              <a:t>应用</a:t>
            </a:r>
          </a:p>
        </p:txBody>
      </p:sp>
      <p:sp>
        <p:nvSpPr>
          <p:cNvPr id="15" name="矩形 14">
            <a:extLst>
              <a:ext uri="{FF2B5EF4-FFF2-40B4-BE49-F238E27FC236}">
                <a16:creationId xmlns:a16="http://schemas.microsoft.com/office/drawing/2014/main" id="{23428F2A-60A2-30E6-3D51-2E6EA1897C39}"/>
              </a:ext>
            </a:extLst>
          </p:cNvPr>
          <p:cNvSpPr/>
          <p:nvPr/>
        </p:nvSpPr>
        <p:spPr>
          <a:xfrm>
            <a:off x="2176408" y="5784351"/>
            <a:ext cx="2337371" cy="3236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MP-TCP</a:t>
            </a:r>
            <a:endParaRPr lang="zh-CN" altLang="en-US" sz="1600" dirty="0">
              <a:solidFill>
                <a:schemeClr val="tx1"/>
              </a:solidFill>
            </a:endParaRPr>
          </a:p>
        </p:txBody>
      </p:sp>
      <p:sp>
        <p:nvSpPr>
          <p:cNvPr id="16" name="矩形 15">
            <a:extLst>
              <a:ext uri="{FF2B5EF4-FFF2-40B4-BE49-F238E27FC236}">
                <a16:creationId xmlns:a16="http://schemas.microsoft.com/office/drawing/2014/main" id="{18408EE0-9895-5A8D-B64E-67665D1D8828}"/>
              </a:ext>
            </a:extLst>
          </p:cNvPr>
          <p:cNvSpPr/>
          <p:nvPr/>
        </p:nvSpPr>
        <p:spPr>
          <a:xfrm>
            <a:off x="2176408" y="5247724"/>
            <a:ext cx="955497" cy="4056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rPr>
              <a:t>TCP </a:t>
            </a:r>
            <a:r>
              <a:rPr lang="en-US" altLang="zh-CN" sz="1200" dirty="0" err="1">
                <a:solidFill>
                  <a:schemeClr val="tx1"/>
                </a:solidFill>
              </a:rPr>
              <a:t>subflow</a:t>
            </a:r>
            <a:endParaRPr lang="zh-CN" altLang="en-US" sz="1200" dirty="0">
              <a:solidFill>
                <a:schemeClr val="tx1"/>
              </a:solidFill>
            </a:endParaRPr>
          </a:p>
        </p:txBody>
      </p:sp>
      <p:sp>
        <p:nvSpPr>
          <p:cNvPr id="17" name="矩形 16">
            <a:extLst>
              <a:ext uri="{FF2B5EF4-FFF2-40B4-BE49-F238E27FC236}">
                <a16:creationId xmlns:a16="http://schemas.microsoft.com/office/drawing/2014/main" id="{49DDC5EE-1789-1CE2-91C7-D8A99E66F756}"/>
              </a:ext>
            </a:extLst>
          </p:cNvPr>
          <p:cNvSpPr/>
          <p:nvPr/>
        </p:nvSpPr>
        <p:spPr>
          <a:xfrm>
            <a:off x="3558282" y="5247724"/>
            <a:ext cx="955497" cy="4056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rPr>
              <a:t>TCP </a:t>
            </a:r>
            <a:r>
              <a:rPr lang="en-US" altLang="zh-CN" sz="1200" dirty="0" err="1">
                <a:solidFill>
                  <a:schemeClr val="tx1"/>
                </a:solidFill>
              </a:rPr>
              <a:t>subflow</a:t>
            </a:r>
            <a:endParaRPr lang="zh-CN" altLang="en-US" sz="1200" dirty="0">
              <a:solidFill>
                <a:schemeClr val="tx1"/>
              </a:solidFill>
            </a:endParaRPr>
          </a:p>
        </p:txBody>
      </p:sp>
      <p:sp>
        <p:nvSpPr>
          <p:cNvPr id="18" name="文本框 17">
            <a:extLst>
              <a:ext uri="{FF2B5EF4-FFF2-40B4-BE49-F238E27FC236}">
                <a16:creationId xmlns:a16="http://schemas.microsoft.com/office/drawing/2014/main" id="{5DC6ED1E-AA65-D653-0280-B76E4A101042}"/>
              </a:ext>
            </a:extLst>
          </p:cNvPr>
          <p:cNvSpPr txBox="1"/>
          <p:nvPr/>
        </p:nvSpPr>
        <p:spPr>
          <a:xfrm>
            <a:off x="1047964" y="3894751"/>
            <a:ext cx="1741470" cy="369332"/>
          </a:xfrm>
          <a:prstGeom prst="rect">
            <a:avLst/>
          </a:prstGeom>
          <a:noFill/>
        </p:spPr>
        <p:txBody>
          <a:bodyPr wrap="square" rtlCol="0">
            <a:spAutoFit/>
          </a:bodyPr>
          <a:lstStyle/>
          <a:p>
            <a:r>
              <a:rPr lang="en-US" altLang="zh-CN" dirty="0"/>
              <a:t>Internet</a:t>
            </a:r>
            <a:endParaRPr lang="zh-CN" altLang="en-US" dirty="0"/>
          </a:p>
        </p:txBody>
      </p:sp>
      <p:sp>
        <p:nvSpPr>
          <p:cNvPr id="19" name="文本框 18">
            <a:extLst>
              <a:ext uri="{FF2B5EF4-FFF2-40B4-BE49-F238E27FC236}">
                <a16:creationId xmlns:a16="http://schemas.microsoft.com/office/drawing/2014/main" id="{1B0A3283-070A-AC21-BA87-A87CD0E84D76}"/>
              </a:ext>
            </a:extLst>
          </p:cNvPr>
          <p:cNvSpPr txBox="1"/>
          <p:nvPr/>
        </p:nvSpPr>
        <p:spPr>
          <a:xfrm>
            <a:off x="1719210" y="4639320"/>
            <a:ext cx="1741470" cy="369332"/>
          </a:xfrm>
          <a:prstGeom prst="rect">
            <a:avLst/>
          </a:prstGeom>
          <a:noFill/>
        </p:spPr>
        <p:txBody>
          <a:bodyPr wrap="square" rtlCol="0">
            <a:spAutoFit/>
          </a:bodyPr>
          <a:lstStyle/>
          <a:p>
            <a:r>
              <a:rPr lang="en-US" altLang="zh-CN" dirty="0"/>
              <a:t>Wi-Fi</a:t>
            </a:r>
            <a:endParaRPr lang="zh-CN" altLang="en-US" dirty="0"/>
          </a:p>
        </p:txBody>
      </p:sp>
      <p:sp>
        <p:nvSpPr>
          <p:cNvPr id="20" name="文本框 19">
            <a:extLst>
              <a:ext uri="{FF2B5EF4-FFF2-40B4-BE49-F238E27FC236}">
                <a16:creationId xmlns:a16="http://schemas.microsoft.com/office/drawing/2014/main" id="{F2F87410-35EE-E04C-DBF4-A84F3549A000}"/>
              </a:ext>
            </a:extLst>
          </p:cNvPr>
          <p:cNvSpPr txBox="1"/>
          <p:nvPr/>
        </p:nvSpPr>
        <p:spPr>
          <a:xfrm>
            <a:off x="4220966" y="4631686"/>
            <a:ext cx="669533" cy="369332"/>
          </a:xfrm>
          <a:prstGeom prst="rect">
            <a:avLst/>
          </a:prstGeom>
          <a:noFill/>
        </p:spPr>
        <p:txBody>
          <a:bodyPr wrap="square" rtlCol="0">
            <a:spAutoFit/>
          </a:bodyPr>
          <a:lstStyle/>
          <a:p>
            <a:r>
              <a:rPr lang="en-US" altLang="zh-CN" dirty="0"/>
              <a:t>5G</a:t>
            </a:r>
            <a:endParaRPr lang="zh-CN" altLang="en-US" dirty="0"/>
          </a:p>
        </p:txBody>
      </p:sp>
      <p:sp>
        <p:nvSpPr>
          <p:cNvPr id="21" name="矩形 20">
            <a:extLst>
              <a:ext uri="{FF2B5EF4-FFF2-40B4-BE49-F238E27FC236}">
                <a16:creationId xmlns:a16="http://schemas.microsoft.com/office/drawing/2014/main" id="{E924CA77-6F80-BF6F-2DFF-E9D51A5A4374}"/>
              </a:ext>
            </a:extLst>
          </p:cNvPr>
          <p:cNvSpPr/>
          <p:nvPr/>
        </p:nvSpPr>
        <p:spPr>
          <a:xfrm>
            <a:off x="1047964" y="1547503"/>
            <a:ext cx="3678148" cy="1685882"/>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CF019EE6-2B22-F051-3C65-35F0E4B61690}"/>
              </a:ext>
            </a:extLst>
          </p:cNvPr>
          <p:cNvSpPr/>
          <p:nvPr/>
        </p:nvSpPr>
        <p:spPr>
          <a:xfrm>
            <a:off x="1047964" y="5157371"/>
            <a:ext cx="3678148" cy="1524384"/>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箭头连接符 23">
            <a:extLst>
              <a:ext uri="{FF2B5EF4-FFF2-40B4-BE49-F238E27FC236}">
                <a16:creationId xmlns:a16="http://schemas.microsoft.com/office/drawing/2014/main" id="{C334FDE2-6796-C5F3-A1F3-F250811A50C2}"/>
              </a:ext>
            </a:extLst>
          </p:cNvPr>
          <p:cNvCxnSpPr>
            <a:stCxn id="6" idx="2"/>
            <a:endCxn id="7" idx="0"/>
          </p:cNvCxnSpPr>
          <p:nvPr/>
        </p:nvCxnSpPr>
        <p:spPr>
          <a:xfrm>
            <a:off x="3336533" y="1979018"/>
            <a:ext cx="0" cy="189348"/>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直接箭头连接符 24">
            <a:extLst>
              <a:ext uri="{FF2B5EF4-FFF2-40B4-BE49-F238E27FC236}">
                <a16:creationId xmlns:a16="http://schemas.microsoft.com/office/drawing/2014/main" id="{A4BF7E7D-F632-4ADE-25AD-2D06DF749F7B}"/>
              </a:ext>
            </a:extLst>
          </p:cNvPr>
          <p:cNvCxnSpPr/>
          <p:nvPr/>
        </p:nvCxnSpPr>
        <p:spPr>
          <a:xfrm>
            <a:off x="2646453" y="2498784"/>
            <a:ext cx="0" cy="189348"/>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06D5F570-5CA2-7A55-2203-174A5F0F1D69}"/>
              </a:ext>
            </a:extLst>
          </p:cNvPr>
          <p:cNvCxnSpPr/>
          <p:nvPr/>
        </p:nvCxnSpPr>
        <p:spPr>
          <a:xfrm>
            <a:off x="4016340" y="2492002"/>
            <a:ext cx="0" cy="189348"/>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34264CE4-7EED-0E1A-CB09-DDA699D0FFFF}"/>
              </a:ext>
            </a:extLst>
          </p:cNvPr>
          <p:cNvCxnSpPr>
            <a:cxnSpLocks/>
            <a:stCxn id="12" idx="2"/>
            <a:endCxn id="8" idx="0"/>
          </p:cNvCxnSpPr>
          <p:nvPr/>
        </p:nvCxnSpPr>
        <p:spPr>
          <a:xfrm>
            <a:off x="2645596" y="3093764"/>
            <a:ext cx="311" cy="1452805"/>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55FF7D23-02A9-9CEC-422B-2E02D6FE3FA2}"/>
              </a:ext>
            </a:extLst>
          </p:cNvPr>
          <p:cNvCxnSpPr>
            <a:cxnSpLocks/>
            <a:stCxn id="13" idx="2"/>
            <a:endCxn id="9" idx="0"/>
          </p:cNvCxnSpPr>
          <p:nvPr/>
        </p:nvCxnSpPr>
        <p:spPr>
          <a:xfrm flipH="1">
            <a:off x="4027469" y="3093764"/>
            <a:ext cx="1" cy="1373792"/>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60255FCA-2E93-AFC5-F77D-CB11DEFD1486}"/>
              </a:ext>
            </a:extLst>
          </p:cNvPr>
          <p:cNvCxnSpPr>
            <a:cxnSpLocks/>
            <a:stCxn id="17" idx="2"/>
          </p:cNvCxnSpPr>
          <p:nvPr/>
        </p:nvCxnSpPr>
        <p:spPr>
          <a:xfrm flipH="1">
            <a:off x="4016340" y="5653356"/>
            <a:ext cx="19691" cy="130995"/>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5ED5DFCC-836B-CC7B-FA82-3FF061F4DD5F}"/>
              </a:ext>
            </a:extLst>
          </p:cNvPr>
          <p:cNvCxnSpPr>
            <a:cxnSpLocks/>
          </p:cNvCxnSpPr>
          <p:nvPr/>
        </p:nvCxnSpPr>
        <p:spPr>
          <a:xfrm flipH="1">
            <a:off x="2673846" y="5656783"/>
            <a:ext cx="19691" cy="130995"/>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6F63FBF1-20DC-6736-FD31-5E4CDFCC90A0}"/>
              </a:ext>
            </a:extLst>
          </p:cNvPr>
          <p:cNvCxnSpPr>
            <a:cxnSpLocks/>
            <a:stCxn id="15" idx="2"/>
            <a:endCxn id="14" idx="0"/>
          </p:cNvCxnSpPr>
          <p:nvPr/>
        </p:nvCxnSpPr>
        <p:spPr>
          <a:xfrm flipH="1">
            <a:off x="3345093" y="6107987"/>
            <a:ext cx="1" cy="130995"/>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矩形 40">
            <a:extLst>
              <a:ext uri="{FF2B5EF4-FFF2-40B4-BE49-F238E27FC236}">
                <a16:creationId xmlns:a16="http://schemas.microsoft.com/office/drawing/2014/main" id="{1DD46E86-E11B-5E81-FC2F-C1D35FF235FD}"/>
              </a:ext>
            </a:extLst>
          </p:cNvPr>
          <p:cNvSpPr/>
          <p:nvPr/>
        </p:nvSpPr>
        <p:spPr>
          <a:xfrm>
            <a:off x="7082317" y="1550895"/>
            <a:ext cx="2337371" cy="3236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rPr>
              <a:t>应用</a:t>
            </a:r>
          </a:p>
        </p:txBody>
      </p:sp>
      <p:sp>
        <p:nvSpPr>
          <p:cNvPr id="42" name="矩形 41">
            <a:extLst>
              <a:ext uri="{FF2B5EF4-FFF2-40B4-BE49-F238E27FC236}">
                <a16:creationId xmlns:a16="http://schemas.microsoft.com/office/drawing/2014/main" id="{88FCA46F-4F8A-2C19-9D03-C07CB0B52521}"/>
              </a:ext>
            </a:extLst>
          </p:cNvPr>
          <p:cNvSpPr/>
          <p:nvPr/>
        </p:nvSpPr>
        <p:spPr>
          <a:xfrm>
            <a:off x="7082319" y="3286998"/>
            <a:ext cx="2337371" cy="3236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MP-TCP</a:t>
            </a:r>
            <a:endParaRPr lang="zh-CN" altLang="en-US" sz="1600" dirty="0">
              <a:solidFill>
                <a:schemeClr val="tx1"/>
              </a:solidFill>
            </a:endParaRPr>
          </a:p>
        </p:txBody>
      </p:sp>
      <p:pic>
        <p:nvPicPr>
          <p:cNvPr id="43" name="图片 42">
            <a:extLst>
              <a:ext uri="{FF2B5EF4-FFF2-40B4-BE49-F238E27FC236}">
                <a16:creationId xmlns:a16="http://schemas.microsoft.com/office/drawing/2014/main" id="{5C525272-E14C-7DE7-68C8-13EF1EB04FF0}"/>
              </a:ext>
            </a:extLst>
          </p:cNvPr>
          <p:cNvPicPr>
            <a:picLocks noChangeAspect="1"/>
          </p:cNvPicPr>
          <p:nvPr/>
        </p:nvPicPr>
        <p:blipFill>
          <a:blip r:embed="rId2"/>
          <a:stretch>
            <a:fillRect/>
          </a:stretch>
        </p:blipFill>
        <p:spPr>
          <a:xfrm>
            <a:off x="7280760" y="4546569"/>
            <a:ext cx="559238" cy="446672"/>
          </a:xfrm>
          <a:prstGeom prst="rect">
            <a:avLst/>
          </a:prstGeom>
        </p:spPr>
      </p:pic>
      <p:pic>
        <p:nvPicPr>
          <p:cNvPr id="44" name="图片 43">
            <a:extLst>
              <a:ext uri="{FF2B5EF4-FFF2-40B4-BE49-F238E27FC236}">
                <a16:creationId xmlns:a16="http://schemas.microsoft.com/office/drawing/2014/main" id="{3F838DF2-3660-5EB8-9E72-DAC9D50B47A6}"/>
              </a:ext>
            </a:extLst>
          </p:cNvPr>
          <p:cNvPicPr>
            <a:picLocks noChangeAspect="1"/>
          </p:cNvPicPr>
          <p:nvPr/>
        </p:nvPicPr>
        <p:blipFill>
          <a:blip r:embed="rId3"/>
          <a:stretch>
            <a:fillRect/>
          </a:stretch>
        </p:blipFill>
        <p:spPr>
          <a:xfrm>
            <a:off x="8683822" y="4467556"/>
            <a:ext cx="516237" cy="691792"/>
          </a:xfrm>
          <a:prstGeom prst="rect">
            <a:avLst/>
          </a:prstGeom>
        </p:spPr>
      </p:pic>
      <p:pic>
        <p:nvPicPr>
          <p:cNvPr id="45" name="图片 44">
            <a:extLst>
              <a:ext uri="{FF2B5EF4-FFF2-40B4-BE49-F238E27FC236}">
                <a16:creationId xmlns:a16="http://schemas.microsoft.com/office/drawing/2014/main" id="{A82BF05E-DD39-839A-F119-0F9B756CA4A4}"/>
              </a:ext>
            </a:extLst>
          </p:cNvPr>
          <p:cNvPicPr>
            <a:picLocks noChangeAspect="1"/>
          </p:cNvPicPr>
          <p:nvPr/>
        </p:nvPicPr>
        <p:blipFill>
          <a:blip r:embed="rId4"/>
          <a:stretch>
            <a:fillRect/>
          </a:stretch>
        </p:blipFill>
        <p:spPr>
          <a:xfrm>
            <a:off x="6229441" y="5496557"/>
            <a:ext cx="341289" cy="551461"/>
          </a:xfrm>
          <a:prstGeom prst="rect">
            <a:avLst/>
          </a:prstGeom>
        </p:spPr>
      </p:pic>
      <p:pic>
        <p:nvPicPr>
          <p:cNvPr id="46" name="图片 45">
            <a:extLst>
              <a:ext uri="{FF2B5EF4-FFF2-40B4-BE49-F238E27FC236}">
                <a16:creationId xmlns:a16="http://schemas.microsoft.com/office/drawing/2014/main" id="{745CD3DC-9D7D-075D-DB32-B8E6D718A10F}"/>
              </a:ext>
            </a:extLst>
          </p:cNvPr>
          <p:cNvPicPr>
            <a:picLocks noChangeAspect="1"/>
          </p:cNvPicPr>
          <p:nvPr/>
        </p:nvPicPr>
        <p:blipFill>
          <a:blip r:embed="rId5"/>
          <a:stretch>
            <a:fillRect/>
          </a:stretch>
        </p:blipFill>
        <p:spPr>
          <a:xfrm>
            <a:off x="6229441" y="1604165"/>
            <a:ext cx="467878" cy="661483"/>
          </a:xfrm>
          <a:prstGeom prst="rect">
            <a:avLst/>
          </a:prstGeom>
        </p:spPr>
      </p:pic>
      <p:sp>
        <p:nvSpPr>
          <p:cNvPr id="47" name="矩形 46">
            <a:extLst>
              <a:ext uri="{FF2B5EF4-FFF2-40B4-BE49-F238E27FC236}">
                <a16:creationId xmlns:a16="http://schemas.microsoft.com/office/drawing/2014/main" id="{861F48DD-6A82-F1ED-EC4B-20F07BE100C1}"/>
              </a:ext>
            </a:extLst>
          </p:cNvPr>
          <p:cNvSpPr/>
          <p:nvPr/>
        </p:nvSpPr>
        <p:spPr>
          <a:xfrm>
            <a:off x="7082319" y="3806764"/>
            <a:ext cx="955497" cy="4056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rPr>
              <a:t>TCP </a:t>
            </a:r>
            <a:r>
              <a:rPr lang="en-US" altLang="zh-CN" sz="1200" dirty="0" err="1">
                <a:solidFill>
                  <a:schemeClr val="tx1"/>
                </a:solidFill>
              </a:rPr>
              <a:t>subflow</a:t>
            </a:r>
            <a:endParaRPr lang="zh-CN" altLang="en-US" sz="1200" dirty="0">
              <a:solidFill>
                <a:schemeClr val="tx1"/>
              </a:solidFill>
            </a:endParaRPr>
          </a:p>
        </p:txBody>
      </p:sp>
      <p:sp>
        <p:nvSpPr>
          <p:cNvPr id="48" name="矩形 47">
            <a:extLst>
              <a:ext uri="{FF2B5EF4-FFF2-40B4-BE49-F238E27FC236}">
                <a16:creationId xmlns:a16="http://schemas.microsoft.com/office/drawing/2014/main" id="{946D387C-6CB6-243A-FDCD-4C084C416C7D}"/>
              </a:ext>
            </a:extLst>
          </p:cNvPr>
          <p:cNvSpPr/>
          <p:nvPr/>
        </p:nvSpPr>
        <p:spPr>
          <a:xfrm>
            <a:off x="8464193" y="3806764"/>
            <a:ext cx="955497" cy="4056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rPr>
              <a:t>TCP </a:t>
            </a:r>
            <a:r>
              <a:rPr lang="en-US" altLang="zh-CN" sz="1200" dirty="0" err="1">
                <a:solidFill>
                  <a:schemeClr val="tx1"/>
                </a:solidFill>
              </a:rPr>
              <a:t>subflow</a:t>
            </a:r>
            <a:endParaRPr lang="zh-CN" altLang="en-US" sz="1200" dirty="0">
              <a:solidFill>
                <a:schemeClr val="tx1"/>
              </a:solidFill>
            </a:endParaRPr>
          </a:p>
        </p:txBody>
      </p:sp>
      <p:sp>
        <p:nvSpPr>
          <p:cNvPr id="49" name="矩形 48">
            <a:extLst>
              <a:ext uri="{FF2B5EF4-FFF2-40B4-BE49-F238E27FC236}">
                <a16:creationId xmlns:a16="http://schemas.microsoft.com/office/drawing/2014/main" id="{C82C9364-E54C-DC59-A0C4-111B28CBBC86}"/>
              </a:ext>
            </a:extLst>
          </p:cNvPr>
          <p:cNvSpPr/>
          <p:nvPr/>
        </p:nvSpPr>
        <p:spPr>
          <a:xfrm>
            <a:off x="7090879" y="6238982"/>
            <a:ext cx="2337371" cy="3236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rPr>
              <a:t>应用</a:t>
            </a:r>
          </a:p>
        </p:txBody>
      </p:sp>
      <p:sp>
        <p:nvSpPr>
          <p:cNvPr id="50" name="矩形 49">
            <a:extLst>
              <a:ext uri="{FF2B5EF4-FFF2-40B4-BE49-F238E27FC236}">
                <a16:creationId xmlns:a16="http://schemas.microsoft.com/office/drawing/2014/main" id="{E127056D-B7AF-A089-0632-12A95B512B61}"/>
              </a:ext>
            </a:extLst>
          </p:cNvPr>
          <p:cNvSpPr/>
          <p:nvPr/>
        </p:nvSpPr>
        <p:spPr>
          <a:xfrm>
            <a:off x="7090880" y="5784351"/>
            <a:ext cx="2337371" cy="3236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MP-TCP</a:t>
            </a:r>
            <a:endParaRPr lang="zh-CN" altLang="en-US" sz="1600" dirty="0">
              <a:solidFill>
                <a:schemeClr val="tx1"/>
              </a:solidFill>
            </a:endParaRPr>
          </a:p>
        </p:txBody>
      </p:sp>
      <p:sp>
        <p:nvSpPr>
          <p:cNvPr id="51" name="矩形 50">
            <a:extLst>
              <a:ext uri="{FF2B5EF4-FFF2-40B4-BE49-F238E27FC236}">
                <a16:creationId xmlns:a16="http://schemas.microsoft.com/office/drawing/2014/main" id="{146F6F4D-BB13-748A-26E0-BE07DF9EFD61}"/>
              </a:ext>
            </a:extLst>
          </p:cNvPr>
          <p:cNvSpPr/>
          <p:nvPr/>
        </p:nvSpPr>
        <p:spPr>
          <a:xfrm>
            <a:off x="7090880" y="5247724"/>
            <a:ext cx="955497" cy="4056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rPr>
              <a:t>TCP </a:t>
            </a:r>
            <a:r>
              <a:rPr lang="en-US" altLang="zh-CN" sz="1200" dirty="0" err="1">
                <a:solidFill>
                  <a:schemeClr val="tx1"/>
                </a:solidFill>
              </a:rPr>
              <a:t>subflow</a:t>
            </a:r>
            <a:endParaRPr lang="zh-CN" altLang="en-US" sz="1200" dirty="0">
              <a:solidFill>
                <a:schemeClr val="tx1"/>
              </a:solidFill>
            </a:endParaRPr>
          </a:p>
        </p:txBody>
      </p:sp>
      <p:sp>
        <p:nvSpPr>
          <p:cNvPr id="52" name="矩形 51">
            <a:extLst>
              <a:ext uri="{FF2B5EF4-FFF2-40B4-BE49-F238E27FC236}">
                <a16:creationId xmlns:a16="http://schemas.microsoft.com/office/drawing/2014/main" id="{A05E13C9-C3C4-9B98-B085-8CF09C598720}"/>
              </a:ext>
            </a:extLst>
          </p:cNvPr>
          <p:cNvSpPr/>
          <p:nvPr/>
        </p:nvSpPr>
        <p:spPr>
          <a:xfrm>
            <a:off x="8472754" y="5247724"/>
            <a:ext cx="955497" cy="4056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rPr>
              <a:t>TCP </a:t>
            </a:r>
            <a:r>
              <a:rPr lang="en-US" altLang="zh-CN" sz="1200" dirty="0" err="1">
                <a:solidFill>
                  <a:schemeClr val="tx1"/>
                </a:solidFill>
              </a:rPr>
              <a:t>subflow</a:t>
            </a:r>
            <a:endParaRPr lang="zh-CN" altLang="en-US" sz="1200" dirty="0">
              <a:solidFill>
                <a:schemeClr val="tx1"/>
              </a:solidFill>
            </a:endParaRPr>
          </a:p>
        </p:txBody>
      </p:sp>
      <p:sp>
        <p:nvSpPr>
          <p:cNvPr id="53" name="文本框 52">
            <a:extLst>
              <a:ext uri="{FF2B5EF4-FFF2-40B4-BE49-F238E27FC236}">
                <a16:creationId xmlns:a16="http://schemas.microsoft.com/office/drawing/2014/main" id="{0B7EF10C-803A-E6EC-8C2E-BD4027B01284}"/>
              </a:ext>
            </a:extLst>
          </p:cNvPr>
          <p:cNvSpPr txBox="1"/>
          <p:nvPr/>
        </p:nvSpPr>
        <p:spPr>
          <a:xfrm>
            <a:off x="6031503" y="2835498"/>
            <a:ext cx="1023038" cy="830997"/>
          </a:xfrm>
          <a:prstGeom prst="rect">
            <a:avLst/>
          </a:prstGeom>
          <a:noFill/>
        </p:spPr>
        <p:txBody>
          <a:bodyPr wrap="square" rtlCol="0">
            <a:spAutoFit/>
          </a:bodyPr>
          <a:lstStyle/>
          <a:p>
            <a:r>
              <a:rPr lang="zh-CN" altLang="en-US" sz="1600" b="1" dirty="0"/>
              <a:t>运营商</a:t>
            </a:r>
            <a:r>
              <a:rPr lang="en-US" altLang="zh-CN" sz="1600" b="1" dirty="0"/>
              <a:t>MP-TCP</a:t>
            </a:r>
            <a:r>
              <a:rPr lang="zh-CN" altLang="en-US" sz="1600" b="1" dirty="0"/>
              <a:t>代理</a:t>
            </a:r>
          </a:p>
        </p:txBody>
      </p:sp>
      <p:sp>
        <p:nvSpPr>
          <p:cNvPr id="54" name="文本框 53">
            <a:extLst>
              <a:ext uri="{FF2B5EF4-FFF2-40B4-BE49-F238E27FC236}">
                <a16:creationId xmlns:a16="http://schemas.microsoft.com/office/drawing/2014/main" id="{F59FC3C6-C41F-19F3-BC2B-12115DAAF1F5}"/>
              </a:ext>
            </a:extLst>
          </p:cNvPr>
          <p:cNvSpPr txBox="1"/>
          <p:nvPr/>
        </p:nvSpPr>
        <p:spPr>
          <a:xfrm>
            <a:off x="6633682" y="4639320"/>
            <a:ext cx="1741470" cy="369332"/>
          </a:xfrm>
          <a:prstGeom prst="rect">
            <a:avLst/>
          </a:prstGeom>
          <a:noFill/>
        </p:spPr>
        <p:txBody>
          <a:bodyPr wrap="square" rtlCol="0">
            <a:spAutoFit/>
          </a:bodyPr>
          <a:lstStyle/>
          <a:p>
            <a:r>
              <a:rPr lang="en-US" altLang="zh-CN" dirty="0"/>
              <a:t>Wi-Fi</a:t>
            </a:r>
            <a:endParaRPr lang="zh-CN" altLang="en-US" dirty="0"/>
          </a:p>
        </p:txBody>
      </p:sp>
      <p:sp>
        <p:nvSpPr>
          <p:cNvPr id="55" name="文本框 54">
            <a:extLst>
              <a:ext uri="{FF2B5EF4-FFF2-40B4-BE49-F238E27FC236}">
                <a16:creationId xmlns:a16="http://schemas.microsoft.com/office/drawing/2014/main" id="{07587B43-049F-EEEB-C1E7-7B3FB7D6878E}"/>
              </a:ext>
            </a:extLst>
          </p:cNvPr>
          <p:cNvSpPr txBox="1"/>
          <p:nvPr/>
        </p:nvSpPr>
        <p:spPr>
          <a:xfrm>
            <a:off x="9135438" y="4631686"/>
            <a:ext cx="669533" cy="369332"/>
          </a:xfrm>
          <a:prstGeom prst="rect">
            <a:avLst/>
          </a:prstGeom>
          <a:noFill/>
        </p:spPr>
        <p:txBody>
          <a:bodyPr wrap="square" rtlCol="0">
            <a:spAutoFit/>
          </a:bodyPr>
          <a:lstStyle/>
          <a:p>
            <a:r>
              <a:rPr lang="en-US" altLang="zh-CN" dirty="0"/>
              <a:t>5G</a:t>
            </a:r>
            <a:endParaRPr lang="zh-CN" altLang="en-US" dirty="0"/>
          </a:p>
        </p:txBody>
      </p:sp>
      <p:sp>
        <p:nvSpPr>
          <p:cNvPr id="56" name="矩形 55">
            <a:extLst>
              <a:ext uri="{FF2B5EF4-FFF2-40B4-BE49-F238E27FC236}">
                <a16:creationId xmlns:a16="http://schemas.microsoft.com/office/drawing/2014/main" id="{5FD50DA1-AE48-E2E8-BB02-45ABCF857926}"/>
              </a:ext>
            </a:extLst>
          </p:cNvPr>
          <p:cNvSpPr/>
          <p:nvPr/>
        </p:nvSpPr>
        <p:spPr>
          <a:xfrm>
            <a:off x="5962436" y="1476872"/>
            <a:ext cx="3678148" cy="995922"/>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a:extLst>
              <a:ext uri="{FF2B5EF4-FFF2-40B4-BE49-F238E27FC236}">
                <a16:creationId xmlns:a16="http://schemas.microsoft.com/office/drawing/2014/main" id="{A72FFC92-D0F8-6EFD-7364-2D7F6E25375B}"/>
              </a:ext>
            </a:extLst>
          </p:cNvPr>
          <p:cNvSpPr/>
          <p:nvPr/>
        </p:nvSpPr>
        <p:spPr>
          <a:xfrm>
            <a:off x="5962436" y="5157371"/>
            <a:ext cx="3678148" cy="1524384"/>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8" name="直接箭头连接符 57">
            <a:extLst>
              <a:ext uri="{FF2B5EF4-FFF2-40B4-BE49-F238E27FC236}">
                <a16:creationId xmlns:a16="http://schemas.microsoft.com/office/drawing/2014/main" id="{009BCBE4-5E21-A23B-37AF-8A7E575DB4A9}"/>
              </a:ext>
            </a:extLst>
          </p:cNvPr>
          <p:cNvCxnSpPr>
            <a:stCxn id="41" idx="2"/>
            <a:endCxn id="42" idx="0"/>
          </p:cNvCxnSpPr>
          <p:nvPr/>
        </p:nvCxnSpPr>
        <p:spPr>
          <a:xfrm>
            <a:off x="8251003" y="1874531"/>
            <a:ext cx="2" cy="1412467"/>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直接箭头连接符 58">
            <a:extLst>
              <a:ext uri="{FF2B5EF4-FFF2-40B4-BE49-F238E27FC236}">
                <a16:creationId xmlns:a16="http://schemas.microsoft.com/office/drawing/2014/main" id="{0453DD77-9222-74D2-A36A-3E91F724B16E}"/>
              </a:ext>
            </a:extLst>
          </p:cNvPr>
          <p:cNvCxnSpPr/>
          <p:nvPr/>
        </p:nvCxnSpPr>
        <p:spPr>
          <a:xfrm>
            <a:off x="7560925" y="3617416"/>
            <a:ext cx="0" cy="189348"/>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直接箭头连接符 59">
            <a:extLst>
              <a:ext uri="{FF2B5EF4-FFF2-40B4-BE49-F238E27FC236}">
                <a16:creationId xmlns:a16="http://schemas.microsoft.com/office/drawing/2014/main" id="{F23AF555-18F1-F082-5E78-EAA08916B2B4}"/>
              </a:ext>
            </a:extLst>
          </p:cNvPr>
          <p:cNvCxnSpPr/>
          <p:nvPr/>
        </p:nvCxnSpPr>
        <p:spPr>
          <a:xfrm>
            <a:off x="8930812" y="3610634"/>
            <a:ext cx="0" cy="189348"/>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直接箭头连接符 60">
            <a:extLst>
              <a:ext uri="{FF2B5EF4-FFF2-40B4-BE49-F238E27FC236}">
                <a16:creationId xmlns:a16="http://schemas.microsoft.com/office/drawing/2014/main" id="{AA8605CD-93CF-07FC-AFBA-0F21A802E44E}"/>
              </a:ext>
            </a:extLst>
          </p:cNvPr>
          <p:cNvCxnSpPr>
            <a:cxnSpLocks/>
          </p:cNvCxnSpPr>
          <p:nvPr/>
        </p:nvCxnSpPr>
        <p:spPr>
          <a:xfrm>
            <a:off x="7560378" y="4209577"/>
            <a:ext cx="0" cy="336992"/>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直接箭头连接符 61">
            <a:extLst>
              <a:ext uri="{FF2B5EF4-FFF2-40B4-BE49-F238E27FC236}">
                <a16:creationId xmlns:a16="http://schemas.microsoft.com/office/drawing/2014/main" id="{07F82F12-8CC1-BB4B-E1DC-168B0B2F6EA1}"/>
              </a:ext>
            </a:extLst>
          </p:cNvPr>
          <p:cNvCxnSpPr>
            <a:cxnSpLocks/>
            <a:stCxn id="48" idx="2"/>
            <a:endCxn id="44" idx="0"/>
          </p:cNvCxnSpPr>
          <p:nvPr/>
        </p:nvCxnSpPr>
        <p:spPr>
          <a:xfrm flipH="1">
            <a:off x="8941941" y="4212396"/>
            <a:ext cx="1" cy="255160"/>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直接箭头连接符 62">
            <a:extLst>
              <a:ext uri="{FF2B5EF4-FFF2-40B4-BE49-F238E27FC236}">
                <a16:creationId xmlns:a16="http://schemas.microsoft.com/office/drawing/2014/main" id="{59370B10-67B0-95FC-1AC5-ADF3747E66C6}"/>
              </a:ext>
            </a:extLst>
          </p:cNvPr>
          <p:cNvCxnSpPr>
            <a:cxnSpLocks/>
            <a:stCxn id="52" idx="2"/>
          </p:cNvCxnSpPr>
          <p:nvPr/>
        </p:nvCxnSpPr>
        <p:spPr>
          <a:xfrm flipH="1">
            <a:off x="8930812" y="5653356"/>
            <a:ext cx="19691" cy="130995"/>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直接箭头连接符 63">
            <a:extLst>
              <a:ext uri="{FF2B5EF4-FFF2-40B4-BE49-F238E27FC236}">
                <a16:creationId xmlns:a16="http://schemas.microsoft.com/office/drawing/2014/main" id="{217CF921-ADEB-F5B8-CB3B-9E086C44A052}"/>
              </a:ext>
            </a:extLst>
          </p:cNvPr>
          <p:cNvCxnSpPr>
            <a:cxnSpLocks/>
          </p:cNvCxnSpPr>
          <p:nvPr/>
        </p:nvCxnSpPr>
        <p:spPr>
          <a:xfrm flipH="1">
            <a:off x="7588318" y="5656783"/>
            <a:ext cx="19691" cy="130995"/>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直接箭头连接符 64">
            <a:extLst>
              <a:ext uri="{FF2B5EF4-FFF2-40B4-BE49-F238E27FC236}">
                <a16:creationId xmlns:a16="http://schemas.microsoft.com/office/drawing/2014/main" id="{CD4F1CF7-58D8-4F4D-8884-61CE266C1D51}"/>
              </a:ext>
            </a:extLst>
          </p:cNvPr>
          <p:cNvCxnSpPr>
            <a:cxnSpLocks/>
            <a:stCxn id="50" idx="2"/>
            <a:endCxn id="49" idx="0"/>
          </p:cNvCxnSpPr>
          <p:nvPr/>
        </p:nvCxnSpPr>
        <p:spPr>
          <a:xfrm flipH="1">
            <a:off x="8259565" y="6107987"/>
            <a:ext cx="1" cy="130995"/>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8" name="矩形 67">
            <a:extLst>
              <a:ext uri="{FF2B5EF4-FFF2-40B4-BE49-F238E27FC236}">
                <a16:creationId xmlns:a16="http://schemas.microsoft.com/office/drawing/2014/main" id="{1C27AB1F-4088-55D8-8578-EBB4D4309658}"/>
              </a:ext>
            </a:extLst>
          </p:cNvPr>
          <p:cNvSpPr/>
          <p:nvPr/>
        </p:nvSpPr>
        <p:spPr>
          <a:xfrm>
            <a:off x="7082318" y="2868470"/>
            <a:ext cx="2337371" cy="3236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rPr>
              <a:t>传统</a:t>
            </a:r>
            <a:r>
              <a:rPr lang="en-US" altLang="zh-CN" sz="1600" dirty="0">
                <a:solidFill>
                  <a:schemeClr val="tx1"/>
                </a:solidFill>
              </a:rPr>
              <a:t>TCP</a:t>
            </a:r>
            <a:endParaRPr lang="zh-CN" altLang="en-US" sz="1600" dirty="0">
              <a:solidFill>
                <a:schemeClr val="tx1"/>
              </a:solidFill>
            </a:endParaRPr>
          </a:p>
        </p:txBody>
      </p:sp>
      <p:sp>
        <p:nvSpPr>
          <p:cNvPr id="69" name="矩形 68">
            <a:extLst>
              <a:ext uri="{FF2B5EF4-FFF2-40B4-BE49-F238E27FC236}">
                <a16:creationId xmlns:a16="http://schemas.microsoft.com/office/drawing/2014/main" id="{21B0951E-5E0B-07DA-2C05-9B77A9FB0886}"/>
              </a:ext>
            </a:extLst>
          </p:cNvPr>
          <p:cNvSpPr/>
          <p:nvPr/>
        </p:nvSpPr>
        <p:spPr>
          <a:xfrm>
            <a:off x="7082317" y="2014260"/>
            <a:ext cx="2337371" cy="3236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rPr>
              <a:t>传统</a:t>
            </a:r>
            <a:r>
              <a:rPr lang="en-US" altLang="zh-CN" sz="1600" dirty="0">
                <a:solidFill>
                  <a:schemeClr val="tx1"/>
                </a:solidFill>
              </a:rPr>
              <a:t>TCP</a:t>
            </a:r>
            <a:endParaRPr lang="zh-CN" altLang="en-US" sz="1600" dirty="0">
              <a:solidFill>
                <a:schemeClr val="tx1"/>
              </a:solidFill>
            </a:endParaRPr>
          </a:p>
        </p:txBody>
      </p:sp>
      <p:sp>
        <p:nvSpPr>
          <p:cNvPr id="72" name="矩形 71">
            <a:extLst>
              <a:ext uri="{FF2B5EF4-FFF2-40B4-BE49-F238E27FC236}">
                <a16:creationId xmlns:a16="http://schemas.microsoft.com/office/drawing/2014/main" id="{70338F89-1A93-739B-156F-77ED0A759334}"/>
              </a:ext>
            </a:extLst>
          </p:cNvPr>
          <p:cNvSpPr/>
          <p:nvPr/>
        </p:nvSpPr>
        <p:spPr>
          <a:xfrm>
            <a:off x="5961004" y="2770857"/>
            <a:ext cx="3678148" cy="1565704"/>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3" name="图片 72">
            <a:extLst>
              <a:ext uri="{FF2B5EF4-FFF2-40B4-BE49-F238E27FC236}">
                <a16:creationId xmlns:a16="http://schemas.microsoft.com/office/drawing/2014/main" id="{304ACD36-C10B-2309-5D4F-648B85ECB778}"/>
              </a:ext>
            </a:extLst>
          </p:cNvPr>
          <p:cNvPicPr>
            <a:picLocks noChangeAspect="1"/>
          </p:cNvPicPr>
          <p:nvPr/>
        </p:nvPicPr>
        <p:blipFill>
          <a:blip r:embed="rId5"/>
          <a:stretch>
            <a:fillRect/>
          </a:stretch>
        </p:blipFill>
        <p:spPr>
          <a:xfrm>
            <a:off x="6308453" y="3630697"/>
            <a:ext cx="388865" cy="549776"/>
          </a:xfrm>
          <a:prstGeom prst="rect">
            <a:avLst/>
          </a:prstGeom>
        </p:spPr>
      </p:pic>
    </p:spTree>
    <p:extLst>
      <p:ext uri="{BB962C8B-B14F-4D97-AF65-F5344CB8AC3E}">
        <p14:creationId xmlns:p14="http://schemas.microsoft.com/office/powerpoint/2010/main" val="34190005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366A97-3C3B-A159-D477-F92B1132EACA}"/>
              </a:ext>
            </a:extLst>
          </p:cNvPr>
          <p:cNvSpPr>
            <a:spLocks noGrp="1"/>
          </p:cNvSpPr>
          <p:nvPr>
            <p:ph type="title"/>
          </p:nvPr>
        </p:nvSpPr>
        <p:spPr>
          <a:xfrm>
            <a:off x="838200" y="251465"/>
            <a:ext cx="10515600" cy="1325563"/>
          </a:xfrm>
        </p:spPr>
        <p:txBody>
          <a:bodyPr>
            <a:normAutofit/>
          </a:bodyPr>
          <a:lstStyle/>
          <a:p>
            <a:r>
              <a:rPr lang="zh-CN" altLang="en-US" sz="4000" dirty="0"/>
              <a:t>无线网络性能达到甚至超越有线网络</a:t>
            </a:r>
          </a:p>
        </p:txBody>
      </p:sp>
      <p:pic>
        <p:nvPicPr>
          <p:cNvPr id="6146" name="Picture 2">
            <a:extLst>
              <a:ext uri="{FF2B5EF4-FFF2-40B4-BE49-F238E27FC236}">
                <a16:creationId xmlns:a16="http://schemas.microsoft.com/office/drawing/2014/main" id="{4A336178-22D3-B3DA-1010-48B0BDEBAF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103" y="1376897"/>
            <a:ext cx="5932368" cy="3044201"/>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449DA121-97CF-A241-4E00-C853980295B7}"/>
              </a:ext>
            </a:extLst>
          </p:cNvPr>
          <p:cNvSpPr txBox="1"/>
          <p:nvPr/>
        </p:nvSpPr>
        <p:spPr>
          <a:xfrm>
            <a:off x="2301788" y="4421098"/>
            <a:ext cx="2922998" cy="369332"/>
          </a:xfrm>
          <a:prstGeom prst="rect">
            <a:avLst/>
          </a:prstGeom>
          <a:noFill/>
        </p:spPr>
        <p:txBody>
          <a:bodyPr wrap="square" rtlCol="0">
            <a:spAutoFit/>
          </a:bodyPr>
          <a:lstStyle/>
          <a:p>
            <a:r>
              <a:rPr lang="en-US" altLang="zh-CN" b="1" dirty="0"/>
              <a:t>Wi-Fi 5/6</a:t>
            </a:r>
            <a:r>
              <a:rPr lang="zh-CN" altLang="en-US" b="1" dirty="0"/>
              <a:t>的理论性能</a:t>
            </a:r>
          </a:p>
        </p:txBody>
      </p:sp>
      <p:pic>
        <p:nvPicPr>
          <p:cNvPr id="7" name="图片 6">
            <a:extLst>
              <a:ext uri="{FF2B5EF4-FFF2-40B4-BE49-F238E27FC236}">
                <a16:creationId xmlns:a16="http://schemas.microsoft.com/office/drawing/2014/main" id="{D25E3EE9-F1D8-85DF-B52D-035FD22B21F8}"/>
              </a:ext>
            </a:extLst>
          </p:cNvPr>
          <p:cNvPicPr>
            <a:picLocks noChangeAspect="1"/>
          </p:cNvPicPr>
          <p:nvPr/>
        </p:nvPicPr>
        <p:blipFill>
          <a:blip r:embed="rId3"/>
          <a:stretch>
            <a:fillRect/>
          </a:stretch>
        </p:blipFill>
        <p:spPr>
          <a:xfrm>
            <a:off x="7286791" y="1376897"/>
            <a:ext cx="4190298" cy="4931311"/>
          </a:xfrm>
          <a:prstGeom prst="rect">
            <a:avLst/>
          </a:prstGeom>
        </p:spPr>
      </p:pic>
      <p:sp>
        <p:nvSpPr>
          <p:cNvPr id="8" name="文本框 7">
            <a:extLst>
              <a:ext uri="{FF2B5EF4-FFF2-40B4-BE49-F238E27FC236}">
                <a16:creationId xmlns:a16="http://schemas.microsoft.com/office/drawing/2014/main" id="{11055677-4AB7-733E-11E3-026677AE2472}"/>
              </a:ext>
            </a:extLst>
          </p:cNvPr>
          <p:cNvSpPr txBox="1"/>
          <p:nvPr/>
        </p:nvSpPr>
        <p:spPr>
          <a:xfrm>
            <a:off x="8238161" y="6308208"/>
            <a:ext cx="2922998" cy="369332"/>
          </a:xfrm>
          <a:prstGeom prst="rect">
            <a:avLst/>
          </a:prstGeom>
          <a:noFill/>
        </p:spPr>
        <p:txBody>
          <a:bodyPr wrap="square" rtlCol="0">
            <a:spAutoFit/>
          </a:bodyPr>
          <a:lstStyle/>
          <a:p>
            <a:r>
              <a:rPr lang="en-US" altLang="zh-CN" b="1" dirty="0"/>
              <a:t>5G/6G</a:t>
            </a:r>
            <a:r>
              <a:rPr lang="zh-CN" altLang="en-US" b="1" dirty="0"/>
              <a:t>的理论性能</a:t>
            </a:r>
          </a:p>
        </p:txBody>
      </p:sp>
      <p:sp>
        <p:nvSpPr>
          <p:cNvPr id="9" name="文本框 8">
            <a:extLst>
              <a:ext uri="{FF2B5EF4-FFF2-40B4-BE49-F238E27FC236}">
                <a16:creationId xmlns:a16="http://schemas.microsoft.com/office/drawing/2014/main" id="{AE68079B-EAAF-E257-6DF7-4D600BC52385}"/>
              </a:ext>
            </a:extLst>
          </p:cNvPr>
          <p:cNvSpPr txBox="1"/>
          <p:nvPr/>
        </p:nvSpPr>
        <p:spPr>
          <a:xfrm>
            <a:off x="814741" y="5020423"/>
            <a:ext cx="6095144" cy="923330"/>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t>5G</a:t>
            </a:r>
            <a:r>
              <a:rPr lang="zh-CN" altLang="en-US" dirty="0"/>
              <a:t>全国平均下行</a:t>
            </a:r>
            <a:r>
              <a:rPr lang="en-US" altLang="zh-CN" dirty="0"/>
              <a:t>334.98Mbps</a:t>
            </a:r>
            <a:r>
              <a:rPr lang="zh-CN" altLang="en-US" dirty="0"/>
              <a:t>，上行</a:t>
            </a:r>
            <a:r>
              <a:rPr lang="en-US" altLang="zh-CN" dirty="0"/>
              <a:t>70.21 Mbps</a:t>
            </a:r>
          </a:p>
          <a:p>
            <a:pPr marL="285750" indent="-285750">
              <a:buFont typeface="Arial" panose="020B0604020202020204" pitchFamily="34" charset="0"/>
              <a:buChar char="•"/>
            </a:pPr>
            <a:r>
              <a:rPr lang="en-US" altLang="zh-CN" dirty="0"/>
              <a:t>4G</a:t>
            </a:r>
            <a:r>
              <a:rPr lang="zh-CN" altLang="en-US" dirty="0"/>
              <a:t>全国平均下行</a:t>
            </a:r>
            <a:r>
              <a:rPr lang="en-US" altLang="zh-CN" dirty="0"/>
              <a:t>39.02Mbps</a:t>
            </a:r>
            <a:r>
              <a:rPr lang="zh-CN" altLang="en-US" dirty="0"/>
              <a:t>，上行</a:t>
            </a:r>
            <a:r>
              <a:rPr lang="en-US" altLang="zh-CN" dirty="0"/>
              <a:t>21.63 Mbps</a:t>
            </a:r>
          </a:p>
          <a:p>
            <a:pPr marL="285750" indent="-285750">
              <a:buFont typeface="Arial" panose="020B0604020202020204" pitchFamily="34" charset="0"/>
              <a:buChar char="•"/>
            </a:pPr>
            <a:r>
              <a:rPr lang="zh-CN" altLang="en-US" dirty="0"/>
              <a:t>固定宽带用户平均下行</a:t>
            </a:r>
            <a:r>
              <a:rPr lang="en-US" altLang="zh-CN" dirty="0"/>
              <a:t>94.01Mbps</a:t>
            </a:r>
            <a:r>
              <a:rPr lang="zh-CN" altLang="en-US" dirty="0"/>
              <a:t>，上行</a:t>
            </a:r>
            <a:r>
              <a:rPr lang="en-US" altLang="zh-CN" dirty="0"/>
              <a:t>38.68Mbps</a:t>
            </a:r>
            <a:endParaRPr lang="zh-CN" altLang="en-US" dirty="0"/>
          </a:p>
        </p:txBody>
      </p:sp>
      <p:sp>
        <p:nvSpPr>
          <p:cNvPr id="11" name="文本框 10">
            <a:extLst>
              <a:ext uri="{FF2B5EF4-FFF2-40B4-BE49-F238E27FC236}">
                <a16:creationId xmlns:a16="http://schemas.microsoft.com/office/drawing/2014/main" id="{4DCE2421-A01D-96BA-69FF-AC154649C0C0}"/>
              </a:ext>
            </a:extLst>
          </p:cNvPr>
          <p:cNvSpPr txBox="1"/>
          <p:nvPr/>
        </p:nvSpPr>
        <p:spPr>
          <a:xfrm>
            <a:off x="752155" y="5989080"/>
            <a:ext cx="6095144" cy="646331"/>
          </a:xfrm>
          <a:prstGeom prst="rect">
            <a:avLst/>
          </a:prstGeom>
          <a:noFill/>
        </p:spPr>
        <p:txBody>
          <a:bodyPr wrap="square">
            <a:spAutoFit/>
          </a:bodyPr>
          <a:lstStyle/>
          <a:p>
            <a:r>
              <a:rPr lang="en-US" altLang="zh-CN" sz="1200" dirty="0"/>
              <a:t>5G/4G</a:t>
            </a:r>
            <a:r>
              <a:rPr lang="zh-CN" altLang="en-US" sz="1200" dirty="0"/>
              <a:t>数据：</a:t>
            </a:r>
            <a:r>
              <a:rPr lang="en-US" altLang="zh-CN" sz="1200" dirty="0"/>
              <a:t>《</a:t>
            </a:r>
            <a:r>
              <a:rPr lang="zh-CN" altLang="en-US" sz="1200" dirty="0"/>
              <a:t>全国移动网络质量监测报告</a:t>
            </a:r>
            <a:r>
              <a:rPr lang="en-US" altLang="zh-CN" sz="1200" dirty="0"/>
              <a:t>》2022</a:t>
            </a:r>
            <a:r>
              <a:rPr lang="zh-CN" altLang="en-US" sz="1200" dirty="0"/>
              <a:t>年第一季度；</a:t>
            </a:r>
            <a:endParaRPr lang="en-US" altLang="zh-CN" sz="1200" dirty="0"/>
          </a:p>
          <a:p>
            <a:r>
              <a:rPr lang="zh-CN" altLang="en-US" sz="1200" dirty="0"/>
              <a:t>固定宽带数据：</a:t>
            </a:r>
            <a:r>
              <a:rPr lang="en-US" altLang="zh-CN" sz="1200" dirty="0">
                <a:hlinkClick r:id="rId4"/>
              </a:rPr>
              <a:t>https://www.speedtest.cn/article/VXjrPAKZ3Vkx8wMlLBpW</a:t>
            </a:r>
            <a:endParaRPr lang="en-US" altLang="zh-CN" sz="1200" dirty="0"/>
          </a:p>
          <a:p>
            <a:endParaRPr lang="en-US" altLang="zh-CN" sz="1200" dirty="0"/>
          </a:p>
        </p:txBody>
      </p:sp>
    </p:spTree>
    <p:extLst>
      <p:ext uri="{BB962C8B-B14F-4D97-AF65-F5344CB8AC3E}">
        <p14:creationId xmlns:p14="http://schemas.microsoft.com/office/powerpoint/2010/main" val="40681542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56151B-0F30-5EFF-2384-D8ECB8A9DDED}"/>
              </a:ext>
            </a:extLst>
          </p:cNvPr>
          <p:cNvSpPr>
            <a:spLocks noGrp="1"/>
          </p:cNvSpPr>
          <p:nvPr>
            <p:ph type="title"/>
          </p:nvPr>
        </p:nvSpPr>
        <p:spPr>
          <a:xfrm>
            <a:off x="838200" y="205820"/>
            <a:ext cx="10515600" cy="1325563"/>
          </a:xfrm>
        </p:spPr>
        <p:txBody>
          <a:bodyPr>
            <a:normAutofit/>
          </a:bodyPr>
          <a:lstStyle/>
          <a:p>
            <a:r>
              <a:rPr lang="zh-CN" altLang="en-US" sz="3600" dirty="0"/>
              <a:t>无线内存语义：将内存语义从数据中心扩展到终端</a:t>
            </a:r>
          </a:p>
        </p:txBody>
      </p:sp>
      <p:sp>
        <p:nvSpPr>
          <p:cNvPr id="5" name="文本框 4">
            <a:extLst>
              <a:ext uri="{FF2B5EF4-FFF2-40B4-BE49-F238E27FC236}">
                <a16:creationId xmlns:a16="http://schemas.microsoft.com/office/drawing/2014/main" id="{FE266144-82CB-917F-504E-47B9430C315B}"/>
              </a:ext>
            </a:extLst>
          </p:cNvPr>
          <p:cNvSpPr txBox="1"/>
          <p:nvPr/>
        </p:nvSpPr>
        <p:spPr>
          <a:xfrm>
            <a:off x="776288" y="6178049"/>
            <a:ext cx="6096000" cy="369332"/>
          </a:xfrm>
          <a:prstGeom prst="rect">
            <a:avLst/>
          </a:prstGeom>
          <a:noFill/>
        </p:spPr>
        <p:txBody>
          <a:bodyPr wrap="square">
            <a:spAutoFit/>
          </a:bodyPr>
          <a:lstStyle/>
          <a:p>
            <a:r>
              <a:rPr lang="en-US" altLang="zh-CN" dirty="0"/>
              <a:t>WIP: When RDMA Meets Wireless </a:t>
            </a:r>
            <a:endParaRPr lang="zh-CN" altLang="en-US" dirty="0"/>
          </a:p>
        </p:txBody>
      </p:sp>
      <p:pic>
        <p:nvPicPr>
          <p:cNvPr id="7" name="图片 6">
            <a:extLst>
              <a:ext uri="{FF2B5EF4-FFF2-40B4-BE49-F238E27FC236}">
                <a16:creationId xmlns:a16="http://schemas.microsoft.com/office/drawing/2014/main" id="{C3F3BA20-0434-CCE8-D338-9F059D8D5340}"/>
              </a:ext>
            </a:extLst>
          </p:cNvPr>
          <p:cNvPicPr>
            <a:picLocks noChangeAspect="1"/>
          </p:cNvPicPr>
          <p:nvPr/>
        </p:nvPicPr>
        <p:blipFill>
          <a:blip r:embed="rId2"/>
          <a:stretch>
            <a:fillRect/>
          </a:stretch>
        </p:blipFill>
        <p:spPr>
          <a:xfrm>
            <a:off x="776288" y="2495565"/>
            <a:ext cx="4758002" cy="3495675"/>
          </a:xfrm>
          <a:prstGeom prst="rect">
            <a:avLst/>
          </a:prstGeom>
        </p:spPr>
      </p:pic>
      <p:pic>
        <p:nvPicPr>
          <p:cNvPr id="9" name="图片 8">
            <a:extLst>
              <a:ext uri="{FF2B5EF4-FFF2-40B4-BE49-F238E27FC236}">
                <a16:creationId xmlns:a16="http://schemas.microsoft.com/office/drawing/2014/main" id="{2662AF66-6BE4-6BCA-D2C7-B0D193CBE2FA}"/>
              </a:ext>
            </a:extLst>
          </p:cNvPr>
          <p:cNvPicPr>
            <a:picLocks noChangeAspect="1"/>
          </p:cNvPicPr>
          <p:nvPr/>
        </p:nvPicPr>
        <p:blipFill>
          <a:blip r:embed="rId3"/>
          <a:stretch>
            <a:fillRect/>
          </a:stretch>
        </p:blipFill>
        <p:spPr>
          <a:xfrm>
            <a:off x="6176963" y="3574754"/>
            <a:ext cx="4833938" cy="2337409"/>
          </a:xfrm>
          <a:prstGeom prst="rect">
            <a:avLst/>
          </a:prstGeom>
        </p:spPr>
      </p:pic>
      <p:sp>
        <p:nvSpPr>
          <p:cNvPr id="10" name="文本框 9">
            <a:extLst>
              <a:ext uri="{FF2B5EF4-FFF2-40B4-BE49-F238E27FC236}">
                <a16:creationId xmlns:a16="http://schemas.microsoft.com/office/drawing/2014/main" id="{D20B24CA-F1A3-6D45-529C-FBE3344902AE}"/>
              </a:ext>
            </a:extLst>
          </p:cNvPr>
          <p:cNvSpPr txBox="1"/>
          <p:nvPr/>
        </p:nvSpPr>
        <p:spPr>
          <a:xfrm>
            <a:off x="7324724" y="5835143"/>
            <a:ext cx="3233737" cy="369332"/>
          </a:xfrm>
          <a:prstGeom prst="rect">
            <a:avLst/>
          </a:prstGeom>
          <a:noFill/>
        </p:spPr>
        <p:txBody>
          <a:bodyPr wrap="square">
            <a:spAutoFit/>
          </a:bodyPr>
          <a:lstStyle/>
          <a:p>
            <a:r>
              <a:rPr lang="zh-CN" altLang="en-US" dirty="0"/>
              <a:t>显著降低终端功耗</a:t>
            </a:r>
          </a:p>
        </p:txBody>
      </p:sp>
      <p:pic>
        <p:nvPicPr>
          <p:cNvPr id="12" name="图片 11">
            <a:extLst>
              <a:ext uri="{FF2B5EF4-FFF2-40B4-BE49-F238E27FC236}">
                <a16:creationId xmlns:a16="http://schemas.microsoft.com/office/drawing/2014/main" id="{C202BCCD-CE01-CF46-7615-79376EE42155}"/>
              </a:ext>
            </a:extLst>
          </p:cNvPr>
          <p:cNvPicPr>
            <a:picLocks noChangeAspect="1"/>
          </p:cNvPicPr>
          <p:nvPr/>
        </p:nvPicPr>
        <p:blipFill>
          <a:blip r:embed="rId4"/>
          <a:stretch>
            <a:fillRect/>
          </a:stretch>
        </p:blipFill>
        <p:spPr>
          <a:xfrm>
            <a:off x="6257925" y="1571332"/>
            <a:ext cx="4677535" cy="1559178"/>
          </a:xfrm>
          <a:prstGeom prst="rect">
            <a:avLst/>
          </a:prstGeom>
        </p:spPr>
      </p:pic>
      <p:sp>
        <p:nvSpPr>
          <p:cNvPr id="13" name="文本框 12">
            <a:extLst>
              <a:ext uri="{FF2B5EF4-FFF2-40B4-BE49-F238E27FC236}">
                <a16:creationId xmlns:a16="http://schemas.microsoft.com/office/drawing/2014/main" id="{53A0CBD7-5928-26F9-41FA-3C4F8F7D6FD4}"/>
              </a:ext>
            </a:extLst>
          </p:cNvPr>
          <p:cNvSpPr txBox="1"/>
          <p:nvPr/>
        </p:nvSpPr>
        <p:spPr>
          <a:xfrm>
            <a:off x="7453312" y="3195645"/>
            <a:ext cx="3233737" cy="369332"/>
          </a:xfrm>
          <a:prstGeom prst="rect">
            <a:avLst/>
          </a:prstGeom>
          <a:noFill/>
        </p:spPr>
        <p:txBody>
          <a:bodyPr wrap="square">
            <a:spAutoFit/>
          </a:bodyPr>
          <a:lstStyle/>
          <a:p>
            <a:r>
              <a:rPr lang="zh-CN" altLang="en-US" dirty="0"/>
              <a:t>实验环境</a:t>
            </a:r>
          </a:p>
        </p:txBody>
      </p:sp>
      <p:sp>
        <p:nvSpPr>
          <p:cNvPr id="14" name="文本框 13">
            <a:extLst>
              <a:ext uri="{FF2B5EF4-FFF2-40B4-BE49-F238E27FC236}">
                <a16:creationId xmlns:a16="http://schemas.microsoft.com/office/drawing/2014/main" id="{45939C9C-E7A6-E55B-E987-1BB58967937F}"/>
              </a:ext>
            </a:extLst>
          </p:cNvPr>
          <p:cNvSpPr txBox="1"/>
          <p:nvPr/>
        </p:nvSpPr>
        <p:spPr>
          <a:xfrm>
            <a:off x="838200" y="1380700"/>
            <a:ext cx="4610100" cy="923330"/>
          </a:xfrm>
          <a:prstGeom prst="rect">
            <a:avLst/>
          </a:prstGeom>
          <a:noFill/>
        </p:spPr>
        <p:txBody>
          <a:bodyPr wrap="square">
            <a:spAutoFit/>
          </a:bodyPr>
          <a:lstStyle/>
          <a:p>
            <a:r>
              <a:rPr lang="zh-CN" altLang="en-US" dirty="0"/>
              <a:t>是否有可能</a:t>
            </a:r>
            <a:r>
              <a:rPr lang="zh-CN" altLang="en-US" b="1" dirty="0"/>
              <a:t>让无线网卡支持内存语义（消息语义、远程内存访问），</a:t>
            </a:r>
            <a:r>
              <a:rPr lang="zh-CN" altLang="en-US" dirty="0"/>
              <a:t>从而减少软件协议栈的开销？</a:t>
            </a:r>
          </a:p>
        </p:txBody>
      </p:sp>
    </p:spTree>
    <p:extLst>
      <p:ext uri="{BB962C8B-B14F-4D97-AF65-F5344CB8AC3E}">
        <p14:creationId xmlns:p14="http://schemas.microsoft.com/office/powerpoint/2010/main" val="3232365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0E2500-E225-9317-2FC8-805170992127}"/>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E15B8879-DA55-CBFE-7F5C-91E031858D0E}"/>
              </a:ext>
            </a:extLst>
          </p:cNvPr>
          <p:cNvSpPr>
            <a:spLocks noGrp="1"/>
          </p:cNvSpPr>
          <p:nvPr>
            <p:ph idx="1"/>
          </p:nvPr>
        </p:nvSpPr>
        <p:spPr/>
        <p:txBody>
          <a:bodyPr/>
          <a:lstStyle/>
          <a:p>
            <a:endParaRPr lang="zh-CN" altLang="en-US"/>
          </a:p>
        </p:txBody>
      </p:sp>
      <p:pic>
        <p:nvPicPr>
          <p:cNvPr id="5" name="图片 4">
            <a:extLst>
              <a:ext uri="{FF2B5EF4-FFF2-40B4-BE49-F238E27FC236}">
                <a16:creationId xmlns:a16="http://schemas.microsoft.com/office/drawing/2014/main" id="{2CEAB70D-6A71-84E7-E67B-AEECB08D903D}"/>
              </a:ext>
            </a:extLst>
          </p:cNvPr>
          <p:cNvPicPr>
            <a:picLocks noChangeAspect="1"/>
          </p:cNvPicPr>
          <p:nvPr/>
        </p:nvPicPr>
        <p:blipFill>
          <a:blip r:embed="rId2"/>
          <a:stretch>
            <a:fillRect/>
          </a:stretch>
        </p:blipFill>
        <p:spPr>
          <a:xfrm>
            <a:off x="205102" y="0"/>
            <a:ext cx="11781795" cy="6858000"/>
          </a:xfrm>
          <a:prstGeom prst="rect">
            <a:avLst/>
          </a:prstGeom>
        </p:spPr>
      </p:pic>
    </p:spTree>
    <p:extLst>
      <p:ext uri="{BB962C8B-B14F-4D97-AF65-F5344CB8AC3E}">
        <p14:creationId xmlns:p14="http://schemas.microsoft.com/office/powerpoint/2010/main" val="23448961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B9D4C7-75BE-71CA-8151-9B225194097B}"/>
              </a:ext>
            </a:extLst>
          </p:cNvPr>
          <p:cNvSpPr>
            <a:spLocks noGrp="1"/>
          </p:cNvSpPr>
          <p:nvPr>
            <p:ph type="title"/>
          </p:nvPr>
        </p:nvSpPr>
        <p:spPr/>
        <p:txBody>
          <a:bodyPr/>
          <a:lstStyle/>
          <a:p>
            <a:r>
              <a:rPr lang="zh-CN" altLang="en-US" dirty="0"/>
              <a:t>目录</a:t>
            </a:r>
          </a:p>
        </p:txBody>
      </p:sp>
      <p:sp>
        <p:nvSpPr>
          <p:cNvPr id="3" name="内容占位符 2">
            <a:extLst>
              <a:ext uri="{FF2B5EF4-FFF2-40B4-BE49-F238E27FC236}">
                <a16:creationId xmlns:a16="http://schemas.microsoft.com/office/drawing/2014/main" id="{384BC336-E2AD-A55C-98E0-997899CA13E8}"/>
              </a:ext>
            </a:extLst>
          </p:cNvPr>
          <p:cNvSpPr>
            <a:spLocks noGrp="1"/>
          </p:cNvSpPr>
          <p:nvPr>
            <p:ph idx="1"/>
          </p:nvPr>
        </p:nvSpPr>
        <p:spPr/>
        <p:txBody>
          <a:bodyPr/>
          <a:lstStyle/>
          <a:p>
            <a:r>
              <a:rPr lang="zh-CN" altLang="en-US" dirty="0"/>
              <a:t>数据中心网络</a:t>
            </a:r>
            <a:endParaRPr lang="en-US" altLang="zh-CN" dirty="0"/>
          </a:p>
          <a:p>
            <a:pPr lvl="1"/>
            <a:r>
              <a:rPr lang="zh-CN" altLang="en-US" dirty="0"/>
              <a:t>从</a:t>
            </a:r>
            <a:r>
              <a:rPr lang="en-US" altLang="zh-CN" dirty="0"/>
              <a:t>Web</a:t>
            </a:r>
            <a:r>
              <a:rPr lang="zh-CN" altLang="en-US" dirty="0"/>
              <a:t>服务到大规模异构并行计算</a:t>
            </a:r>
            <a:endParaRPr lang="en-US" altLang="zh-CN" dirty="0"/>
          </a:p>
          <a:p>
            <a:pPr lvl="1"/>
            <a:r>
              <a:rPr lang="zh-CN" altLang="en-US" dirty="0"/>
              <a:t>编程抽象：从字节流到内存语义</a:t>
            </a:r>
            <a:endParaRPr lang="en-US" altLang="zh-CN" dirty="0"/>
          </a:p>
          <a:p>
            <a:pPr lvl="1"/>
            <a:r>
              <a:rPr lang="zh-CN" altLang="en-US" dirty="0"/>
              <a:t>把数据中心作为一台计算机</a:t>
            </a:r>
            <a:endParaRPr lang="en-US" altLang="zh-CN" dirty="0"/>
          </a:p>
          <a:p>
            <a:r>
              <a:rPr lang="zh-CN" altLang="en-US" dirty="0"/>
              <a:t>广域网</a:t>
            </a:r>
            <a:endParaRPr lang="en-US" altLang="zh-CN" dirty="0"/>
          </a:p>
          <a:p>
            <a:pPr lvl="1"/>
            <a:r>
              <a:rPr lang="zh-CN" altLang="en-US" dirty="0"/>
              <a:t>从“尽力而为”到“准确定性”</a:t>
            </a:r>
            <a:endParaRPr lang="en-US" altLang="zh-CN" dirty="0"/>
          </a:p>
          <a:p>
            <a:pPr lvl="1"/>
            <a:r>
              <a:rPr lang="zh-CN" altLang="en-US" dirty="0"/>
              <a:t>东数西算与全国一体化大数据中心</a:t>
            </a:r>
            <a:endParaRPr lang="en-US" altLang="zh-CN" dirty="0"/>
          </a:p>
          <a:p>
            <a:r>
              <a:rPr lang="zh-CN" altLang="en-US" dirty="0"/>
              <a:t>无线网络</a:t>
            </a:r>
            <a:endParaRPr lang="en-US" altLang="zh-CN" dirty="0"/>
          </a:p>
          <a:p>
            <a:pPr lvl="1"/>
            <a:r>
              <a:rPr lang="zh-CN" altLang="en-US" dirty="0"/>
              <a:t>“</a:t>
            </a:r>
            <a:r>
              <a:rPr lang="en-US" altLang="zh-CN" dirty="0"/>
              <a:t>1+8+N</a:t>
            </a:r>
            <a:r>
              <a:rPr lang="zh-CN" altLang="en-US" dirty="0"/>
              <a:t>”与“</a:t>
            </a:r>
            <a:r>
              <a:rPr lang="en-US" altLang="zh-CN" dirty="0"/>
              <a:t>5G to B</a:t>
            </a:r>
            <a:r>
              <a:rPr lang="zh-CN" altLang="en-US" dirty="0"/>
              <a:t>”</a:t>
            </a:r>
            <a:endParaRPr lang="en-US" altLang="zh-CN" dirty="0"/>
          </a:p>
          <a:p>
            <a:pPr lvl="1"/>
            <a:r>
              <a:rPr lang="zh-CN" altLang="en-US" b="1" dirty="0"/>
              <a:t>应用和数据无缝流转的“分布式超级终端”</a:t>
            </a:r>
          </a:p>
        </p:txBody>
      </p:sp>
    </p:spTree>
    <p:extLst>
      <p:ext uri="{BB962C8B-B14F-4D97-AF65-F5344CB8AC3E}">
        <p14:creationId xmlns:p14="http://schemas.microsoft.com/office/powerpoint/2010/main" val="627965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E5B716-A705-4CF9-8677-790EBD657A01}"/>
              </a:ext>
            </a:extLst>
          </p:cNvPr>
          <p:cNvSpPr>
            <a:spLocks noGrp="1"/>
          </p:cNvSpPr>
          <p:nvPr>
            <p:ph type="title"/>
          </p:nvPr>
        </p:nvSpPr>
        <p:spPr/>
        <p:txBody>
          <a:bodyPr/>
          <a:lstStyle/>
          <a:p>
            <a:r>
              <a:rPr lang="zh-CN" altLang="en-US" dirty="0"/>
              <a:t>鸿蒙分布式软总线</a:t>
            </a:r>
          </a:p>
        </p:txBody>
      </p:sp>
      <p:sp>
        <p:nvSpPr>
          <p:cNvPr id="3" name="内容占位符 2">
            <a:extLst>
              <a:ext uri="{FF2B5EF4-FFF2-40B4-BE49-F238E27FC236}">
                <a16:creationId xmlns:a16="http://schemas.microsoft.com/office/drawing/2014/main" id="{968AAC02-67CB-2B02-5313-1232B283B5AE}"/>
              </a:ext>
            </a:extLst>
          </p:cNvPr>
          <p:cNvSpPr>
            <a:spLocks noGrp="1"/>
          </p:cNvSpPr>
          <p:nvPr>
            <p:ph idx="1"/>
          </p:nvPr>
        </p:nvSpPr>
        <p:spPr>
          <a:xfrm>
            <a:off x="7438490" y="1615881"/>
            <a:ext cx="4161890" cy="4351338"/>
          </a:xfrm>
        </p:spPr>
        <p:txBody>
          <a:bodyPr>
            <a:normAutofit/>
          </a:bodyPr>
          <a:lstStyle/>
          <a:p>
            <a:pPr marL="0" indent="0">
              <a:buNone/>
            </a:pPr>
            <a:r>
              <a:rPr lang="zh-CN" altLang="en-US" sz="2400" b="1" i="0" dirty="0">
                <a:solidFill>
                  <a:srgbClr val="2A2B31"/>
                </a:solidFill>
                <a:effectLst/>
                <a:latin typeface="PingFangSC-Regular"/>
              </a:rPr>
              <a:t>挑战：</a:t>
            </a:r>
            <a:endParaRPr lang="en-US" altLang="zh-CN" sz="2400" b="1" i="0" dirty="0">
              <a:solidFill>
                <a:srgbClr val="2A2B31"/>
              </a:solidFill>
              <a:effectLst/>
              <a:latin typeface="PingFangSC-Regular"/>
            </a:endParaRPr>
          </a:p>
          <a:p>
            <a:r>
              <a:rPr lang="zh-CN" altLang="en-US" sz="2400" b="0" i="0" dirty="0">
                <a:solidFill>
                  <a:srgbClr val="2A2B31"/>
                </a:solidFill>
                <a:effectLst/>
                <a:latin typeface="PingFangSC-Regular"/>
              </a:rPr>
              <a:t>设备数量众多；</a:t>
            </a:r>
            <a:endParaRPr lang="en-US" altLang="zh-CN" sz="2400" dirty="0">
              <a:solidFill>
                <a:srgbClr val="2A2B31"/>
              </a:solidFill>
              <a:latin typeface="PingFangSC-Regular"/>
            </a:endParaRPr>
          </a:p>
          <a:p>
            <a:r>
              <a:rPr lang="zh-CN" altLang="en-US" sz="2400" b="0" i="0" dirty="0">
                <a:solidFill>
                  <a:srgbClr val="2A2B31"/>
                </a:solidFill>
                <a:effectLst/>
                <a:latin typeface="PingFangSC-Regular"/>
              </a:rPr>
              <a:t>设备间的连接方式复杂，并且由于房屋结构的关系，无线信号干扰、衰减、遮掩的问题也较多；</a:t>
            </a:r>
            <a:endParaRPr lang="en-US" altLang="zh-CN" sz="2400" b="0" i="0" dirty="0">
              <a:solidFill>
                <a:srgbClr val="2A2B31"/>
              </a:solidFill>
              <a:effectLst/>
              <a:latin typeface="PingFangSC-Regular"/>
            </a:endParaRPr>
          </a:p>
          <a:p>
            <a:r>
              <a:rPr lang="zh-CN" altLang="en-US" sz="2400" b="0" i="0" dirty="0">
                <a:solidFill>
                  <a:srgbClr val="2A2B31"/>
                </a:solidFill>
                <a:effectLst/>
                <a:latin typeface="PingFangSC-Regular"/>
              </a:rPr>
              <a:t>使得设备之间的互联互通更加可靠、安全；</a:t>
            </a:r>
            <a:endParaRPr lang="en-US" altLang="zh-CN" sz="2400" b="0" i="0" dirty="0">
              <a:solidFill>
                <a:srgbClr val="2A2B31"/>
              </a:solidFill>
              <a:effectLst/>
              <a:latin typeface="PingFangSC-Regular"/>
            </a:endParaRPr>
          </a:p>
          <a:p>
            <a:r>
              <a:rPr lang="zh-CN" altLang="en-US" sz="2400" b="0" i="0" dirty="0">
                <a:solidFill>
                  <a:srgbClr val="2A2B31"/>
                </a:solidFill>
                <a:effectLst/>
                <a:latin typeface="PingFangSC-Regular"/>
              </a:rPr>
              <a:t>基于业务和网络状态进行质量优化和合理调度。</a:t>
            </a:r>
            <a:endParaRPr lang="zh-CN" altLang="en-US" sz="2400" dirty="0"/>
          </a:p>
        </p:txBody>
      </p:sp>
      <p:pic>
        <p:nvPicPr>
          <p:cNvPr id="7" name="图片 6">
            <a:extLst>
              <a:ext uri="{FF2B5EF4-FFF2-40B4-BE49-F238E27FC236}">
                <a16:creationId xmlns:a16="http://schemas.microsoft.com/office/drawing/2014/main" id="{5561F152-D5ED-A899-A3F6-5071AB618D67}"/>
              </a:ext>
            </a:extLst>
          </p:cNvPr>
          <p:cNvPicPr>
            <a:picLocks noChangeAspect="1"/>
          </p:cNvPicPr>
          <p:nvPr/>
        </p:nvPicPr>
        <p:blipFill>
          <a:blip r:embed="rId2"/>
          <a:stretch>
            <a:fillRect/>
          </a:stretch>
        </p:blipFill>
        <p:spPr>
          <a:xfrm>
            <a:off x="838200" y="1615881"/>
            <a:ext cx="6303774" cy="4876994"/>
          </a:xfrm>
          <a:prstGeom prst="rect">
            <a:avLst/>
          </a:prstGeom>
        </p:spPr>
      </p:pic>
    </p:spTree>
    <p:extLst>
      <p:ext uri="{BB962C8B-B14F-4D97-AF65-F5344CB8AC3E}">
        <p14:creationId xmlns:p14="http://schemas.microsoft.com/office/powerpoint/2010/main" val="1704203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E5B716-A705-4CF9-8677-790EBD657A01}"/>
              </a:ext>
            </a:extLst>
          </p:cNvPr>
          <p:cNvSpPr>
            <a:spLocks noGrp="1"/>
          </p:cNvSpPr>
          <p:nvPr>
            <p:ph type="title"/>
          </p:nvPr>
        </p:nvSpPr>
        <p:spPr/>
        <p:txBody>
          <a:bodyPr/>
          <a:lstStyle/>
          <a:p>
            <a:r>
              <a:rPr lang="zh-CN" altLang="en-US" dirty="0"/>
              <a:t>鸿蒙分布式软总线</a:t>
            </a:r>
          </a:p>
        </p:txBody>
      </p:sp>
      <p:sp>
        <p:nvSpPr>
          <p:cNvPr id="3" name="内容占位符 2">
            <a:extLst>
              <a:ext uri="{FF2B5EF4-FFF2-40B4-BE49-F238E27FC236}">
                <a16:creationId xmlns:a16="http://schemas.microsoft.com/office/drawing/2014/main" id="{968AAC02-67CB-2B02-5313-1232B283B5AE}"/>
              </a:ext>
            </a:extLst>
          </p:cNvPr>
          <p:cNvSpPr>
            <a:spLocks noGrp="1"/>
          </p:cNvSpPr>
          <p:nvPr>
            <p:ph idx="1"/>
          </p:nvPr>
        </p:nvSpPr>
        <p:spPr>
          <a:xfrm>
            <a:off x="838200" y="4124161"/>
            <a:ext cx="4161890" cy="2051888"/>
          </a:xfrm>
        </p:spPr>
        <p:txBody>
          <a:bodyPr>
            <a:normAutofit lnSpcReduction="10000"/>
          </a:bodyPr>
          <a:lstStyle/>
          <a:p>
            <a:pPr marL="0" indent="0">
              <a:buNone/>
            </a:pPr>
            <a:r>
              <a:rPr lang="zh-CN" altLang="en-US" sz="2200" b="1" dirty="0">
                <a:solidFill>
                  <a:srgbClr val="C00000"/>
                </a:solidFill>
              </a:rPr>
              <a:t>发现</a:t>
            </a:r>
            <a:endParaRPr lang="en-US" altLang="zh-CN" sz="2200" b="1" dirty="0">
              <a:solidFill>
                <a:srgbClr val="C00000"/>
              </a:solidFill>
            </a:endParaRPr>
          </a:p>
          <a:p>
            <a:pPr algn="l" fontAlgn="base">
              <a:buFont typeface="Arial" panose="020B0604020202020204" pitchFamily="34" charset="0"/>
              <a:buChar char="•"/>
            </a:pPr>
            <a:r>
              <a:rPr lang="zh-CN" altLang="en-US" sz="1600" b="0" i="0" dirty="0">
                <a:solidFill>
                  <a:srgbClr val="2A2B31"/>
                </a:solidFill>
                <a:effectLst/>
                <a:latin typeface="PingFangSC-Regular"/>
              </a:rPr>
              <a:t>支持通过</a:t>
            </a:r>
            <a:r>
              <a:rPr lang="en-US" altLang="zh-CN" sz="1600" b="0" i="0" dirty="0">
                <a:solidFill>
                  <a:srgbClr val="2A2B31"/>
                </a:solidFill>
                <a:effectLst/>
                <a:latin typeface="PingFangSC-Regular"/>
              </a:rPr>
              <a:t>Wi-Fi</a:t>
            </a:r>
            <a:r>
              <a:rPr lang="zh-CN" altLang="en-US" sz="1600" b="0" i="0" dirty="0">
                <a:solidFill>
                  <a:srgbClr val="2A2B31"/>
                </a:solidFill>
                <a:effectLst/>
                <a:latin typeface="PingFangSC-Regular"/>
              </a:rPr>
              <a:t>、蓝牙、以太网等不同的媒介发现设备。</a:t>
            </a:r>
          </a:p>
          <a:p>
            <a:pPr algn="l" fontAlgn="base">
              <a:buFont typeface="Arial" panose="020B0604020202020204" pitchFamily="34" charset="0"/>
              <a:buChar char="•"/>
            </a:pPr>
            <a:r>
              <a:rPr lang="zh-CN" altLang="en-US" sz="1600" b="0" i="0" dirty="0">
                <a:solidFill>
                  <a:srgbClr val="2A2B31"/>
                </a:solidFill>
                <a:effectLst/>
                <a:latin typeface="PingFangSC-Regular"/>
              </a:rPr>
              <a:t>支持根据不同设备的能力，选择合适的发现媒介。</a:t>
            </a:r>
          </a:p>
          <a:p>
            <a:pPr algn="l" fontAlgn="base">
              <a:buFont typeface="Arial" panose="020B0604020202020204" pitchFamily="34" charset="0"/>
              <a:buChar char="•"/>
            </a:pPr>
            <a:r>
              <a:rPr lang="zh-CN" altLang="en-US" sz="1600" b="0" i="0" dirty="0">
                <a:solidFill>
                  <a:srgbClr val="2A2B31"/>
                </a:solidFill>
                <a:effectLst/>
                <a:latin typeface="PingFangSC-Regular"/>
              </a:rPr>
              <a:t>支持根据设备特点和业务需求提供合适的发现频次、扫描周期等发现策略。</a:t>
            </a:r>
          </a:p>
        </p:txBody>
      </p:sp>
      <p:pic>
        <p:nvPicPr>
          <p:cNvPr id="5" name="图片 4">
            <a:extLst>
              <a:ext uri="{FF2B5EF4-FFF2-40B4-BE49-F238E27FC236}">
                <a16:creationId xmlns:a16="http://schemas.microsoft.com/office/drawing/2014/main" id="{A83885DE-7EA1-3A7D-C476-E8BF7488E3F3}"/>
              </a:ext>
            </a:extLst>
          </p:cNvPr>
          <p:cNvPicPr>
            <a:picLocks noChangeAspect="1"/>
          </p:cNvPicPr>
          <p:nvPr/>
        </p:nvPicPr>
        <p:blipFill>
          <a:blip r:embed="rId2"/>
          <a:stretch>
            <a:fillRect/>
          </a:stretch>
        </p:blipFill>
        <p:spPr>
          <a:xfrm>
            <a:off x="838200" y="1630564"/>
            <a:ext cx="5491537" cy="2254102"/>
          </a:xfrm>
          <a:prstGeom prst="rect">
            <a:avLst/>
          </a:prstGeom>
        </p:spPr>
      </p:pic>
      <p:sp>
        <p:nvSpPr>
          <p:cNvPr id="6" name="内容占位符 2">
            <a:extLst>
              <a:ext uri="{FF2B5EF4-FFF2-40B4-BE49-F238E27FC236}">
                <a16:creationId xmlns:a16="http://schemas.microsoft.com/office/drawing/2014/main" id="{C17773AF-B874-0DA9-8F8A-CF9160A419C0}"/>
              </a:ext>
            </a:extLst>
          </p:cNvPr>
          <p:cNvSpPr txBox="1">
            <a:spLocks/>
          </p:cNvSpPr>
          <p:nvPr/>
        </p:nvSpPr>
        <p:spPr>
          <a:xfrm>
            <a:off x="6583165" y="454575"/>
            <a:ext cx="4584841" cy="20518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fontAlgn="base">
              <a:buNone/>
            </a:pPr>
            <a:r>
              <a:rPr lang="zh-CN" altLang="en-US" sz="2000" b="1" i="0" dirty="0">
                <a:solidFill>
                  <a:srgbClr val="C00000"/>
                </a:solidFill>
                <a:effectLst/>
                <a:latin typeface="PingFangSC-Regular"/>
              </a:rPr>
              <a:t>连接</a:t>
            </a:r>
            <a:endParaRPr lang="zh-CN" altLang="en-US" sz="2000" b="0" i="0" dirty="0">
              <a:solidFill>
                <a:srgbClr val="C00000"/>
              </a:solidFill>
              <a:effectLst/>
              <a:latin typeface="PingFangSC-Regular"/>
            </a:endParaRPr>
          </a:p>
          <a:p>
            <a:pPr fontAlgn="base"/>
            <a:r>
              <a:rPr lang="zh-CN" altLang="en-US" sz="1600" b="0" i="0" dirty="0">
                <a:solidFill>
                  <a:srgbClr val="2A2B31"/>
                </a:solidFill>
                <a:effectLst/>
                <a:latin typeface="PingFangSC-Regular"/>
              </a:rPr>
              <a:t>通过分布式软总线的连接技术，连接周边的分布式设备。</a:t>
            </a:r>
            <a:endParaRPr lang="en-US" altLang="zh-CN" sz="1600" b="0" i="0" dirty="0">
              <a:solidFill>
                <a:srgbClr val="2A2B31"/>
              </a:solidFill>
              <a:effectLst/>
              <a:latin typeface="PingFangSC-Regular"/>
            </a:endParaRPr>
          </a:p>
          <a:p>
            <a:pPr fontAlgn="base"/>
            <a:r>
              <a:rPr lang="zh-CN" altLang="en-US" sz="1600" b="0" i="0" dirty="0">
                <a:solidFill>
                  <a:srgbClr val="2A2B31"/>
                </a:solidFill>
                <a:effectLst/>
                <a:latin typeface="PingFangSC-Regular"/>
              </a:rPr>
              <a:t>分布式软总线根据分布式设备的能力和业务需求，选择合适的通信媒介和最恰当的连接技术，建立通信链路，为后续的组网和传输提供基础能力。</a:t>
            </a:r>
          </a:p>
        </p:txBody>
      </p:sp>
      <p:sp>
        <p:nvSpPr>
          <p:cNvPr id="8" name="内容占位符 2">
            <a:extLst>
              <a:ext uri="{FF2B5EF4-FFF2-40B4-BE49-F238E27FC236}">
                <a16:creationId xmlns:a16="http://schemas.microsoft.com/office/drawing/2014/main" id="{01DD0C9C-C5E1-D6E6-E1B6-C8CE989D9DB9}"/>
              </a:ext>
            </a:extLst>
          </p:cNvPr>
          <p:cNvSpPr txBox="1">
            <a:spLocks/>
          </p:cNvSpPr>
          <p:nvPr/>
        </p:nvSpPr>
        <p:spPr>
          <a:xfrm>
            <a:off x="6583163" y="2637652"/>
            <a:ext cx="4584842" cy="205188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fontAlgn="base">
              <a:buNone/>
            </a:pPr>
            <a:r>
              <a:rPr lang="zh-CN" altLang="en-US" sz="2000" b="1" i="0" dirty="0">
                <a:solidFill>
                  <a:srgbClr val="C00000"/>
                </a:solidFill>
                <a:effectLst/>
                <a:latin typeface="PingFangSC-Regular"/>
              </a:rPr>
              <a:t>组网</a:t>
            </a:r>
            <a:endParaRPr lang="zh-CN" altLang="en-US" sz="2000" b="0" i="0" dirty="0">
              <a:solidFill>
                <a:srgbClr val="C00000"/>
              </a:solidFill>
              <a:effectLst/>
              <a:latin typeface="PingFangSC-Regular"/>
            </a:endParaRPr>
          </a:p>
          <a:p>
            <a:pPr fontAlgn="base"/>
            <a:r>
              <a:rPr lang="zh-CN" altLang="en-US" sz="1600" b="0" i="0" dirty="0">
                <a:solidFill>
                  <a:srgbClr val="2A2B31"/>
                </a:solidFill>
                <a:effectLst/>
                <a:latin typeface="PingFangSC-Regular"/>
              </a:rPr>
              <a:t>将不同能力、不同特征的分布式设备组成一张网络，组成一张动态网络。</a:t>
            </a:r>
            <a:endParaRPr lang="en-US" altLang="zh-CN" sz="1600" b="0" i="0" dirty="0">
              <a:solidFill>
                <a:srgbClr val="2A2B31"/>
              </a:solidFill>
              <a:effectLst/>
              <a:latin typeface="PingFangSC-Regular"/>
            </a:endParaRPr>
          </a:p>
          <a:p>
            <a:pPr fontAlgn="base"/>
            <a:r>
              <a:rPr lang="zh-CN" altLang="en-US" sz="1600" b="0" i="0" dirty="0">
                <a:solidFill>
                  <a:srgbClr val="2A2B31"/>
                </a:solidFill>
                <a:effectLst/>
                <a:latin typeface="PingFangSC-Regular"/>
              </a:rPr>
              <a:t>管理每个设备的通信能力、业务能力。</a:t>
            </a:r>
            <a:endParaRPr lang="en-US" altLang="zh-CN" sz="1600" b="0" i="0" dirty="0">
              <a:solidFill>
                <a:srgbClr val="2A2B31"/>
              </a:solidFill>
              <a:effectLst/>
              <a:latin typeface="PingFangSC-Regular"/>
            </a:endParaRPr>
          </a:p>
          <a:p>
            <a:pPr fontAlgn="base"/>
            <a:r>
              <a:rPr lang="zh-CN" altLang="en-US" sz="1600" b="0" i="0" dirty="0">
                <a:solidFill>
                  <a:srgbClr val="2A2B31"/>
                </a:solidFill>
                <a:effectLst/>
                <a:latin typeface="PingFangSC-Regular"/>
              </a:rPr>
              <a:t>当业务需要时，通过分布式软总线的网络，可以随时提供业务需要的设备能力信息，支撑建立业务通道。</a:t>
            </a:r>
          </a:p>
        </p:txBody>
      </p:sp>
      <p:sp>
        <p:nvSpPr>
          <p:cNvPr id="10" name="文本框 9">
            <a:extLst>
              <a:ext uri="{FF2B5EF4-FFF2-40B4-BE49-F238E27FC236}">
                <a16:creationId xmlns:a16="http://schemas.microsoft.com/office/drawing/2014/main" id="{01B58CFA-1770-6672-A55F-E2F1245C5174}"/>
              </a:ext>
            </a:extLst>
          </p:cNvPr>
          <p:cNvSpPr txBox="1"/>
          <p:nvPr/>
        </p:nvSpPr>
        <p:spPr>
          <a:xfrm>
            <a:off x="6583163" y="4768494"/>
            <a:ext cx="4584843" cy="1513235"/>
          </a:xfrm>
          <a:prstGeom prst="rect">
            <a:avLst/>
          </a:prstGeom>
          <a:noFill/>
        </p:spPr>
        <p:txBody>
          <a:bodyPr wrap="square">
            <a:spAutoFit/>
          </a:bodyPr>
          <a:lstStyle/>
          <a:p>
            <a:pPr algn="l" fontAlgn="base">
              <a:spcBef>
                <a:spcPts val="500"/>
              </a:spcBef>
            </a:pPr>
            <a:r>
              <a:rPr lang="zh-CN" altLang="en-US" sz="2000" b="1" i="0" dirty="0">
                <a:solidFill>
                  <a:srgbClr val="C00000"/>
                </a:solidFill>
                <a:effectLst/>
                <a:latin typeface="PingFangSC-Regular"/>
              </a:rPr>
              <a:t>传输</a:t>
            </a:r>
            <a:endParaRPr lang="zh-CN" altLang="en-US" sz="2000" b="0" i="0" dirty="0">
              <a:solidFill>
                <a:srgbClr val="C00000"/>
              </a:solidFill>
              <a:effectLst/>
              <a:latin typeface="PingFangSC-Regular"/>
            </a:endParaRPr>
          </a:p>
          <a:p>
            <a:pPr marL="285750" indent="-285750" algn="l" fontAlgn="base">
              <a:spcBef>
                <a:spcPts val="500"/>
              </a:spcBef>
              <a:buFont typeface="Arial" panose="020B0604020202020204" pitchFamily="34" charset="0"/>
              <a:buChar char="•"/>
            </a:pPr>
            <a:r>
              <a:rPr lang="zh-CN" altLang="en-US" sz="1600" b="0" i="0" dirty="0">
                <a:solidFill>
                  <a:srgbClr val="2A2B31"/>
                </a:solidFill>
                <a:effectLst/>
                <a:latin typeface="PingFangSC-Regular"/>
              </a:rPr>
              <a:t>对业务数据和</a:t>
            </a:r>
            <a:r>
              <a:rPr lang="en-US" altLang="zh-CN" sz="1600" b="0" i="0" dirty="0">
                <a:solidFill>
                  <a:srgbClr val="2A2B31"/>
                </a:solidFill>
                <a:effectLst/>
                <a:latin typeface="PingFangSC-Regular"/>
              </a:rPr>
              <a:t>QoS</a:t>
            </a:r>
            <a:r>
              <a:rPr lang="zh-CN" altLang="en-US" sz="1600" b="0" i="0" dirty="0">
                <a:solidFill>
                  <a:srgbClr val="2A2B31"/>
                </a:solidFill>
                <a:effectLst/>
                <a:latin typeface="PingFangSC-Regular"/>
              </a:rPr>
              <a:t>要求进行抽象，并根据网络负载和设备能力为业务提供合适的传输技术。</a:t>
            </a:r>
            <a:endParaRPr lang="en-US" altLang="zh-CN" sz="1600" b="0" i="0" dirty="0">
              <a:solidFill>
                <a:srgbClr val="2A2B31"/>
              </a:solidFill>
              <a:effectLst/>
              <a:latin typeface="PingFangSC-Regular"/>
            </a:endParaRPr>
          </a:p>
          <a:p>
            <a:pPr marL="285750" indent="-285750" algn="l" fontAlgn="base">
              <a:spcBef>
                <a:spcPts val="500"/>
              </a:spcBef>
              <a:buFont typeface="Arial" panose="020B0604020202020204" pitchFamily="34" charset="0"/>
              <a:buChar char="•"/>
            </a:pPr>
            <a:r>
              <a:rPr lang="zh-CN" altLang="en-US" sz="1600" b="0" i="0" dirty="0">
                <a:solidFill>
                  <a:srgbClr val="2A2B31"/>
                </a:solidFill>
                <a:effectLst/>
                <a:latin typeface="PingFangSC-Regular"/>
              </a:rPr>
              <a:t>既保证单业务的通信诉求，又保证整个分布式网络内多业务的传输质量。</a:t>
            </a:r>
          </a:p>
        </p:txBody>
      </p:sp>
    </p:spTree>
    <p:extLst>
      <p:ext uri="{BB962C8B-B14F-4D97-AF65-F5344CB8AC3E}">
        <p14:creationId xmlns:p14="http://schemas.microsoft.com/office/powerpoint/2010/main" val="17379021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2B6AB9-FDDC-FE85-20C0-9A9CDD0D4F8D}"/>
              </a:ext>
            </a:extLst>
          </p:cNvPr>
          <p:cNvSpPr>
            <a:spLocks noGrp="1"/>
          </p:cNvSpPr>
          <p:nvPr>
            <p:ph type="title"/>
          </p:nvPr>
        </p:nvSpPr>
        <p:spPr/>
        <p:txBody>
          <a:bodyPr/>
          <a:lstStyle/>
          <a:p>
            <a:r>
              <a:rPr lang="zh-CN" altLang="en-US" dirty="0"/>
              <a:t>鸿蒙分布式软总线的通信原语</a:t>
            </a:r>
          </a:p>
        </p:txBody>
      </p:sp>
      <p:sp>
        <p:nvSpPr>
          <p:cNvPr id="3" name="内容占位符 2">
            <a:extLst>
              <a:ext uri="{FF2B5EF4-FFF2-40B4-BE49-F238E27FC236}">
                <a16:creationId xmlns:a16="http://schemas.microsoft.com/office/drawing/2014/main" id="{19337291-216F-7A42-EC05-FEEF9C455659}"/>
              </a:ext>
            </a:extLst>
          </p:cNvPr>
          <p:cNvSpPr>
            <a:spLocks noGrp="1"/>
          </p:cNvSpPr>
          <p:nvPr>
            <p:ph idx="1"/>
          </p:nvPr>
        </p:nvSpPr>
        <p:spPr>
          <a:xfrm>
            <a:off x="7438489" y="1617882"/>
            <a:ext cx="4227817" cy="4351338"/>
          </a:xfrm>
        </p:spPr>
        <p:txBody>
          <a:bodyPr>
            <a:normAutofit/>
          </a:bodyPr>
          <a:lstStyle/>
          <a:p>
            <a:pPr algn="l" fontAlgn="base">
              <a:buFont typeface="Arial" panose="020B0604020202020204" pitchFamily="34" charset="0"/>
              <a:buChar char="•"/>
            </a:pPr>
            <a:r>
              <a:rPr lang="zh-CN" altLang="en-US" sz="2000" b="1" i="0" dirty="0">
                <a:solidFill>
                  <a:srgbClr val="2A2B31"/>
                </a:solidFill>
                <a:effectLst/>
                <a:latin typeface="PingFangSC-Regular"/>
              </a:rPr>
              <a:t>消息：</a:t>
            </a:r>
            <a:r>
              <a:rPr lang="zh-CN" altLang="en-US" sz="2000" b="0" i="0" dirty="0">
                <a:solidFill>
                  <a:srgbClr val="2A2B31"/>
                </a:solidFill>
                <a:effectLst/>
                <a:latin typeface="PingFangSC-Regular"/>
              </a:rPr>
              <a:t>用于实时性和可靠性要求极高短数据（比如控制类指令）的传输。</a:t>
            </a:r>
          </a:p>
          <a:p>
            <a:pPr algn="l" fontAlgn="base">
              <a:buFont typeface="Arial" panose="020B0604020202020204" pitchFamily="34" charset="0"/>
              <a:buChar char="•"/>
            </a:pPr>
            <a:r>
              <a:rPr lang="zh-CN" altLang="en-US" sz="2000" b="1" i="0" dirty="0">
                <a:solidFill>
                  <a:srgbClr val="2A2B31"/>
                </a:solidFill>
                <a:effectLst/>
                <a:latin typeface="PingFangSC-Regular"/>
              </a:rPr>
              <a:t>字节：</a:t>
            </a:r>
            <a:r>
              <a:rPr lang="zh-CN" altLang="en-US" sz="2000" b="0" i="0" dirty="0">
                <a:solidFill>
                  <a:srgbClr val="2A2B31"/>
                </a:solidFill>
                <a:effectLst/>
                <a:latin typeface="PingFangSC-Regular"/>
              </a:rPr>
              <a:t>用于时延要求不高的基本业务数据传输。</a:t>
            </a:r>
          </a:p>
          <a:p>
            <a:pPr algn="l" fontAlgn="base">
              <a:buFont typeface="Arial" panose="020B0604020202020204" pitchFamily="34" charset="0"/>
              <a:buChar char="•"/>
            </a:pPr>
            <a:r>
              <a:rPr lang="zh-CN" altLang="en-US" sz="2000" b="1" i="0" dirty="0">
                <a:solidFill>
                  <a:srgbClr val="2A2B31"/>
                </a:solidFill>
                <a:effectLst/>
                <a:latin typeface="PingFangSC-Regular"/>
              </a:rPr>
              <a:t>文件：</a:t>
            </a:r>
            <a:r>
              <a:rPr lang="zh-CN" altLang="en-US" sz="2000" b="0" i="0" dirty="0">
                <a:solidFill>
                  <a:srgbClr val="2A2B31"/>
                </a:solidFill>
                <a:effectLst/>
                <a:latin typeface="PingFangSC-Regular"/>
              </a:rPr>
              <a:t>主要用于设备间文件的传输和同步。通常要求较大的传输带宽，但实时性要求不高。</a:t>
            </a:r>
          </a:p>
          <a:p>
            <a:pPr algn="l" fontAlgn="base">
              <a:buFont typeface="Arial" panose="020B0604020202020204" pitchFamily="34" charset="0"/>
              <a:buChar char="•"/>
            </a:pPr>
            <a:r>
              <a:rPr lang="zh-CN" altLang="en-US" sz="2000" b="1" i="0" dirty="0">
                <a:solidFill>
                  <a:srgbClr val="2A2B31"/>
                </a:solidFill>
                <a:effectLst/>
                <a:latin typeface="PingFangSC-Regular"/>
              </a:rPr>
              <a:t>流：</a:t>
            </a:r>
            <a:r>
              <a:rPr lang="zh-CN" altLang="en-US" sz="2000" b="0" i="0" dirty="0">
                <a:solidFill>
                  <a:srgbClr val="2A2B31"/>
                </a:solidFill>
                <a:effectLst/>
                <a:latin typeface="PingFangSC-Regular"/>
              </a:rPr>
              <a:t>一般用于音视频流的传输。既要求高带宽，又要求低时延。</a:t>
            </a:r>
          </a:p>
        </p:txBody>
      </p:sp>
      <p:pic>
        <p:nvPicPr>
          <p:cNvPr id="5" name="图片 4">
            <a:extLst>
              <a:ext uri="{FF2B5EF4-FFF2-40B4-BE49-F238E27FC236}">
                <a16:creationId xmlns:a16="http://schemas.microsoft.com/office/drawing/2014/main" id="{55B14DE3-486A-75C2-39C8-913777C7B694}"/>
              </a:ext>
            </a:extLst>
          </p:cNvPr>
          <p:cNvPicPr>
            <a:picLocks noChangeAspect="1"/>
          </p:cNvPicPr>
          <p:nvPr/>
        </p:nvPicPr>
        <p:blipFill>
          <a:blip r:embed="rId2"/>
          <a:stretch>
            <a:fillRect/>
          </a:stretch>
        </p:blipFill>
        <p:spPr>
          <a:xfrm>
            <a:off x="838200" y="1617882"/>
            <a:ext cx="6380252" cy="3331126"/>
          </a:xfrm>
          <a:prstGeom prst="rect">
            <a:avLst/>
          </a:prstGeom>
        </p:spPr>
      </p:pic>
    </p:spTree>
    <p:extLst>
      <p:ext uri="{BB962C8B-B14F-4D97-AF65-F5344CB8AC3E}">
        <p14:creationId xmlns:p14="http://schemas.microsoft.com/office/powerpoint/2010/main" val="17674247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05D0E3-C68A-7D78-A792-2BD4AEE79F59}"/>
              </a:ext>
            </a:extLst>
          </p:cNvPr>
          <p:cNvSpPr>
            <a:spLocks noGrp="1"/>
          </p:cNvSpPr>
          <p:nvPr>
            <p:ph type="title"/>
          </p:nvPr>
        </p:nvSpPr>
        <p:spPr>
          <a:xfrm>
            <a:off x="129283" y="18256"/>
            <a:ext cx="10515600" cy="1026652"/>
          </a:xfrm>
        </p:spPr>
        <p:txBody>
          <a:bodyPr>
            <a:normAutofit/>
          </a:bodyPr>
          <a:lstStyle/>
          <a:p>
            <a:r>
              <a:rPr lang="zh-CN" altLang="en-US" sz="3600" dirty="0"/>
              <a:t>鸿蒙分布式软总线的应用场景示例</a:t>
            </a:r>
          </a:p>
        </p:txBody>
      </p:sp>
      <p:sp>
        <p:nvSpPr>
          <p:cNvPr id="3" name="内容占位符 2">
            <a:extLst>
              <a:ext uri="{FF2B5EF4-FFF2-40B4-BE49-F238E27FC236}">
                <a16:creationId xmlns:a16="http://schemas.microsoft.com/office/drawing/2014/main" id="{1FBAF18F-412D-1D3C-A033-0447D73F5E18}"/>
              </a:ext>
            </a:extLst>
          </p:cNvPr>
          <p:cNvSpPr>
            <a:spLocks noGrp="1"/>
          </p:cNvSpPr>
          <p:nvPr>
            <p:ph idx="1"/>
          </p:nvPr>
        </p:nvSpPr>
        <p:spPr>
          <a:xfrm>
            <a:off x="8065214" y="359596"/>
            <a:ext cx="3780890" cy="6480150"/>
          </a:xfrm>
        </p:spPr>
        <p:txBody>
          <a:bodyPr>
            <a:normAutofit lnSpcReduction="10000"/>
          </a:bodyPr>
          <a:lstStyle/>
          <a:p>
            <a:pPr algn="l" fontAlgn="base"/>
            <a:r>
              <a:rPr lang="zh-CN" altLang="en-US" sz="1600" b="1" i="0" dirty="0">
                <a:solidFill>
                  <a:srgbClr val="2A2B31"/>
                </a:solidFill>
                <a:effectLst/>
                <a:latin typeface="PingFangSC-Regular"/>
              </a:rPr>
              <a:t>步骤</a:t>
            </a:r>
            <a:r>
              <a:rPr lang="en-US" altLang="zh-CN" sz="1600" b="1" i="0" dirty="0">
                <a:solidFill>
                  <a:srgbClr val="2A2B31"/>
                </a:solidFill>
                <a:effectLst/>
                <a:latin typeface="PingFangSC-Regular"/>
              </a:rPr>
              <a:t>1</a:t>
            </a:r>
            <a:r>
              <a:rPr lang="zh-CN" altLang="en-US" sz="1600" b="1" i="0" dirty="0">
                <a:solidFill>
                  <a:srgbClr val="2A2B31"/>
                </a:solidFill>
                <a:effectLst/>
                <a:latin typeface="PingFangSC-Regular"/>
              </a:rPr>
              <a:t>：</a:t>
            </a:r>
            <a:r>
              <a:rPr lang="zh-CN" altLang="en-US" sz="1600" b="0" i="0" dirty="0">
                <a:solidFill>
                  <a:srgbClr val="2A2B31"/>
                </a:solidFill>
                <a:effectLst/>
                <a:latin typeface="PingFangSC-Regular"/>
              </a:rPr>
              <a:t>智能门锁上电后，分布式软总线启动发现流程。</a:t>
            </a:r>
          </a:p>
          <a:p>
            <a:pPr algn="l" fontAlgn="base"/>
            <a:r>
              <a:rPr lang="zh-CN" altLang="en-US" sz="1600" b="1" i="0" dirty="0">
                <a:solidFill>
                  <a:srgbClr val="2A2B31"/>
                </a:solidFill>
                <a:effectLst/>
                <a:latin typeface="PingFangSC-Regular"/>
              </a:rPr>
              <a:t>步骤</a:t>
            </a:r>
            <a:r>
              <a:rPr lang="en-US" altLang="zh-CN" sz="1600" b="1" i="0" dirty="0">
                <a:solidFill>
                  <a:srgbClr val="2A2B31"/>
                </a:solidFill>
                <a:effectLst/>
                <a:latin typeface="PingFangSC-Regular"/>
              </a:rPr>
              <a:t>2</a:t>
            </a:r>
            <a:r>
              <a:rPr lang="zh-CN" altLang="en-US" sz="1600" b="1" i="0" dirty="0">
                <a:solidFill>
                  <a:srgbClr val="2A2B31"/>
                </a:solidFill>
                <a:effectLst/>
                <a:latin typeface="PingFangSC-Regular"/>
              </a:rPr>
              <a:t>、</a:t>
            </a:r>
            <a:r>
              <a:rPr lang="en-US" altLang="zh-CN" sz="1600" b="1" i="0" dirty="0">
                <a:solidFill>
                  <a:srgbClr val="2A2B31"/>
                </a:solidFill>
                <a:effectLst/>
                <a:latin typeface="PingFangSC-Regular"/>
              </a:rPr>
              <a:t>3</a:t>
            </a:r>
            <a:r>
              <a:rPr lang="zh-CN" altLang="en-US" sz="1600" b="1" i="0" dirty="0">
                <a:solidFill>
                  <a:srgbClr val="2A2B31"/>
                </a:solidFill>
                <a:effectLst/>
                <a:latin typeface="PingFangSC-Regular"/>
              </a:rPr>
              <a:t>：</a:t>
            </a:r>
            <a:r>
              <a:rPr lang="zh-CN" altLang="en-US" sz="1600" b="0" i="0" dirty="0">
                <a:solidFill>
                  <a:srgbClr val="2A2B31"/>
                </a:solidFill>
                <a:effectLst/>
                <a:latin typeface="PingFangSC-Regular"/>
              </a:rPr>
              <a:t>分布式软总线发现智慧屏设备后，启动组网流程，完成智能门锁与智慧屏之间的可信认证。</a:t>
            </a:r>
          </a:p>
          <a:p>
            <a:pPr algn="l" fontAlgn="base"/>
            <a:r>
              <a:rPr lang="zh-CN" altLang="en-US" sz="1600" b="1" i="0" dirty="0">
                <a:solidFill>
                  <a:srgbClr val="2A2B31"/>
                </a:solidFill>
                <a:effectLst/>
                <a:latin typeface="PingFangSC-Regular"/>
              </a:rPr>
              <a:t>步骤</a:t>
            </a:r>
            <a:r>
              <a:rPr lang="en-US" altLang="zh-CN" sz="1600" b="1" i="0" dirty="0">
                <a:solidFill>
                  <a:srgbClr val="2A2B31"/>
                </a:solidFill>
                <a:effectLst/>
                <a:latin typeface="PingFangSC-Regular"/>
              </a:rPr>
              <a:t>4.1</a:t>
            </a:r>
            <a:r>
              <a:rPr lang="zh-CN" altLang="en-US" sz="1600" b="1" i="0" dirty="0">
                <a:solidFill>
                  <a:srgbClr val="2A2B31"/>
                </a:solidFill>
                <a:effectLst/>
                <a:latin typeface="PingFangSC-Regular"/>
              </a:rPr>
              <a:t>、</a:t>
            </a:r>
            <a:r>
              <a:rPr lang="en-US" altLang="zh-CN" sz="1600" b="1" i="0" dirty="0">
                <a:solidFill>
                  <a:srgbClr val="2A2B31"/>
                </a:solidFill>
                <a:effectLst/>
                <a:latin typeface="PingFangSC-Regular"/>
              </a:rPr>
              <a:t>4.2</a:t>
            </a:r>
            <a:r>
              <a:rPr lang="zh-CN" altLang="en-US" sz="1600" b="1" i="0" dirty="0">
                <a:solidFill>
                  <a:srgbClr val="2A2B31"/>
                </a:solidFill>
                <a:effectLst/>
                <a:latin typeface="PingFangSC-Regular"/>
              </a:rPr>
              <a:t>、</a:t>
            </a:r>
            <a:r>
              <a:rPr lang="en-US" altLang="zh-CN" sz="1600" b="1" i="0" dirty="0">
                <a:solidFill>
                  <a:srgbClr val="2A2B31"/>
                </a:solidFill>
                <a:effectLst/>
                <a:latin typeface="PingFangSC-Regular"/>
              </a:rPr>
              <a:t>4.3</a:t>
            </a:r>
            <a:r>
              <a:rPr lang="zh-CN" altLang="en-US" sz="1600" b="1" i="0" dirty="0">
                <a:solidFill>
                  <a:srgbClr val="2A2B31"/>
                </a:solidFill>
                <a:effectLst/>
                <a:latin typeface="PingFangSC-Regular"/>
              </a:rPr>
              <a:t>：</a:t>
            </a:r>
            <a:r>
              <a:rPr lang="zh-CN" altLang="en-US" sz="1600" b="0" i="0" dirty="0">
                <a:solidFill>
                  <a:srgbClr val="2A2B31"/>
                </a:solidFill>
                <a:effectLst/>
                <a:latin typeface="PingFangSC-Regular"/>
              </a:rPr>
              <a:t>分布式软总线分别向智能门锁和智慧屏上报对方设备上线。</a:t>
            </a:r>
          </a:p>
          <a:p>
            <a:pPr algn="l" fontAlgn="base"/>
            <a:r>
              <a:rPr lang="zh-CN" altLang="en-US" sz="1600" b="1" i="0" dirty="0">
                <a:solidFill>
                  <a:srgbClr val="2A2B31"/>
                </a:solidFill>
                <a:effectLst/>
                <a:latin typeface="PingFangSC-Regular"/>
              </a:rPr>
              <a:t>步骤</a:t>
            </a:r>
            <a:r>
              <a:rPr lang="en-US" altLang="zh-CN" sz="1600" b="1" i="0" dirty="0">
                <a:solidFill>
                  <a:srgbClr val="2A2B31"/>
                </a:solidFill>
                <a:effectLst/>
                <a:latin typeface="PingFangSC-Regular"/>
              </a:rPr>
              <a:t>5</a:t>
            </a:r>
            <a:r>
              <a:rPr lang="zh-CN" altLang="en-US" sz="1600" b="1" i="0" dirty="0">
                <a:solidFill>
                  <a:srgbClr val="2A2B31"/>
                </a:solidFill>
                <a:effectLst/>
                <a:latin typeface="PingFangSC-Regular"/>
              </a:rPr>
              <a:t>、</a:t>
            </a:r>
            <a:r>
              <a:rPr lang="en-US" altLang="zh-CN" sz="1600" b="1" i="0" dirty="0">
                <a:solidFill>
                  <a:srgbClr val="2A2B31"/>
                </a:solidFill>
                <a:effectLst/>
                <a:latin typeface="PingFangSC-Regular"/>
              </a:rPr>
              <a:t>6</a:t>
            </a:r>
            <a:r>
              <a:rPr lang="zh-CN" altLang="en-US" sz="1600" b="1" i="0" dirty="0">
                <a:solidFill>
                  <a:srgbClr val="2A2B31"/>
                </a:solidFill>
                <a:effectLst/>
                <a:latin typeface="PingFangSC-Regular"/>
              </a:rPr>
              <a:t>：</a:t>
            </a:r>
            <a:r>
              <a:rPr lang="zh-CN" altLang="en-US" sz="1600" b="0" i="0" dirty="0">
                <a:solidFill>
                  <a:srgbClr val="2A2B31"/>
                </a:solidFill>
                <a:effectLst/>
                <a:latin typeface="PingFangSC-Regular"/>
              </a:rPr>
              <a:t>当客人按下门铃时，智能门锁的门锁业务请求分布式调度启动智慧屏画中画。</a:t>
            </a:r>
          </a:p>
          <a:p>
            <a:pPr algn="l" fontAlgn="base"/>
            <a:r>
              <a:rPr lang="zh-CN" altLang="en-US" sz="1600" b="1" i="0" dirty="0">
                <a:solidFill>
                  <a:srgbClr val="2A2B31"/>
                </a:solidFill>
                <a:effectLst/>
                <a:latin typeface="PingFangSC-Regular"/>
              </a:rPr>
              <a:t>步骤</a:t>
            </a:r>
            <a:r>
              <a:rPr lang="en-US" altLang="zh-CN" sz="1600" b="1" i="0" dirty="0">
                <a:solidFill>
                  <a:srgbClr val="2A2B31"/>
                </a:solidFill>
                <a:effectLst/>
                <a:latin typeface="PingFangSC-Regular"/>
              </a:rPr>
              <a:t>7</a:t>
            </a:r>
            <a:r>
              <a:rPr lang="zh-CN" altLang="en-US" sz="1600" b="1" i="0" dirty="0">
                <a:solidFill>
                  <a:srgbClr val="2A2B31"/>
                </a:solidFill>
                <a:effectLst/>
                <a:latin typeface="PingFangSC-Regular"/>
              </a:rPr>
              <a:t>：</a:t>
            </a:r>
            <a:r>
              <a:rPr lang="zh-CN" altLang="en-US" sz="1600" b="0" i="0" dirty="0">
                <a:solidFill>
                  <a:srgbClr val="2A2B31"/>
                </a:solidFill>
                <a:effectLst/>
                <a:latin typeface="PingFangSC-Regular"/>
              </a:rPr>
              <a:t>智能门锁的分布式调度将“启动画中画”的指令封装为消息，请求分布式软总线将该消息发送至智慧屏的分布式调度。</a:t>
            </a:r>
          </a:p>
          <a:p>
            <a:pPr algn="l" fontAlgn="base"/>
            <a:r>
              <a:rPr lang="zh-CN" altLang="en-US" sz="1600" b="1" i="0" dirty="0">
                <a:solidFill>
                  <a:srgbClr val="2A2B31"/>
                </a:solidFill>
                <a:effectLst/>
                <a:latin typeface="PingFangSC-Regular"/>
              </a:rPr>
              <a:t>步骤</a:t>
            </a:r>
            <a:r>
              <a:rPr lang="en-US" altLang="zh-CN" sz="1600" b="1" i="0" dirty="0">
                <a:solidFill>
                  <a:srgbClr val="2A2B31"/>
                </a:solidFill>
                <a:effectLst/>
                <a:latin typeface="PingFangSC-Regular"/>
              </a:rPr>
              <a:t>8</a:t>
            </a:r>
            <a:r>
              <a:rPr lang="zh-CN" altLang="en-US" sz="1600" b="1" i="0" dirty="0">
                <a:solidFill>
                  <a:srgbClr val="2A2B31"/>
                </a:solidFill>
                <a:effectLst/>
                <a:latin typeface="PingFangSC-Regular"/>
              </a:rPr>
              <a:t>、</a:t>
            </a:r>
            <a:r>
              <a:rPr lang="en-US" altLang="zh-CN" sz="1600" b="1" i="0" dirty="0">
                <a:solidFill>
                  <a:srgbClr val="2A2B31"/>
                </a:solidFill>
                <a:effectLst/>
                <a:latin typeface="PingFangSC-Regular"/>
              </a:rPr>
              <a:t>9</a:t>
            </a:r>
            <a:r>
              <a:rPr lang="zh-CN" altLang="en-US" sz="1600" b="1" i="0" dirty="0">
                <a:solidFill>
                  <a:srgbClr val="2A2B31"/>
                </a:solidFill>
                <a:effectLst/>
                <a:latin typeface="PingFangSC-Regular"/>
              </a:rPr>
              <a:t>：</a:t>
            </a:r>
            <a:r>
              <a:rPr lang="zh-CN" altLang="en-US" sz="1600" b="0" i="0" dirty="0">
                <a:solidFill>
                  <a:srgbClr val="2A2B31"/>
                </a:solidFill>
                <a:effectLst/>
                <a:latin typeface="PingFangSC-Regular"/>
              </a:rPr>
              <a:t>分布式软总线通过消息传输功能将“启动画中画”指令发送到智慧屏的分布式调度。</a:t>
            </a:r>
          </a:p>
          <a:p>
            <a:pPr algn="l" fontAlgn="base"/>
            <a:r>
              <a:rPr lang="zh-CN" altLang="en-US" sz="1600" b="1" i="0" dirty="0">
                <a:solidFill>
                  <a:srgbClr val="2A2B31"/>
                </a:solidFill>
                <a:effectLst/>
                <a:latin typeface="PingFangSC-Regular"/>
              </a:rPr>
              <a:t>步骤</a:t>
            </a:r>
            <a:r>
              <a:rPr lang="en-US" altLang="zh-CN" sz="1600" b="1" i="0" dirty="0">
                <a:solidFill>
                  <a:srgbClr val="2A2B31"/>
                </a:solidFill>
                <a:effectLst/>
                <a:latin typeface="PingFangSC-Regular"/>
              </a:rPr>
              <a:t>10</a:t>
            </a:r>
            <a:r>
              <a:rPr lang="zh-CN" altLang="en-US" sz="1600" b="1" i="0" dirty="0">
                <a:solidFill>
                  <a:srgbClr val="2A2B31"/>
                </a:solidFill>
                <a:effectLst/>
                <a:latin typeface="PingFangSC-Regular"/>
              </a:rPr>
              <a:t>：</a:t>
            </a:r>
            <a:r>
              <a:rPr lang="zh-CN" altLang="en-US" sz="1600" b="0" i="0" dirty="0">
                <a:solidFill>
                  <a:srgbClr val="2A2B31"/>
                </a:solidFill>
                <a:effectLst/>
                <a:latin typeface="PingFangSC-Regular"/>
              </a:rPr>
              <a:t>智慧屏的分布式调度收到“启动画中画”指令后，启动画中画</a:t>
            </a:r>
            <a:r>
              <a:rPr lang="en-US" altLang="zh-CN" sz="1600" b="0" i="0" dirty="0">
                <a:solidFill>
                  <a:srgbClr val="2A2B31"/>
                </a:solidFill>
                <a:effectLst/>
                <a:latin typeface="PingFangSC-Regular"/>
              </a:rPr>
              <a:t>FA</a:t>
            </a:r>
            <a:r>
              <a:rPr lang="zh-CN" altLang="en-US" sz="1600" b="0" i="0" dirty="0">
                <a:solidFill>
                  <a:srgbClr val="2A2B31"/>
                </a:solidFill>
                <a:effectLst/>
                <a:latin typeface="PingFangSC-Regular"/>
              </a:rPr>
              <a:t>。</a:t>
            </a:r>
          </a:p>
          <a:p>
            <a:pPr algn="l" fontAlgn="base"/>
            <a:r>
              <a:rPr lang="zh-CN" altLang="en-US" sz="1600" b="1" i="0" dirty="0">
                <a:solidFill>
                  <a:srgbClr val="2A2B31"/>
                </a:solidFill>
                <a:effectLst/>
                <a:latin typeface="PingFangSC-Regular"/>
              </a:rPr>
              <a:t>步骤</a:t>
            </a:r>
            <a:r>
              <a:rPr lang="en-US" altLang="zh-CN" sz="1600" b="1" i="0" dirty="0">
                <a:solidFill>
                  <a:srgbClr val="2A2B31"/>
                </a:solidFill>
                <a:effectLst/>
                <a:latin typeface="PingFangSC-Regular"/>
              </a:rPr>
              <a:t>11</a:t>
            </a:r>
            <a:r>
              <a:rPr lang="zh-CN" altLang="en-US" sz="1600" b="1" i="0" dirty="0">
                <a:solidFill>
                  <a:srgbClr val="2A2B31"/>
                </a:solidFill>
                <a:effectLst/>
                <a:latin typeface="PingFangSC-Regular"/>
              </a:rPr>
              <a:t>：</a:t>
            </a:r>
            <a:r>
              <a:rPr lang="zh-CN" altLang="en-US" sz="1600" b="0" i="0" dirty="0">
                <a:solidFill>
                  <a:srgbClr val="2A2B31"/>
                </a:solidFill>
                <a:effectLst/>
                <a:latin typeface="PingFangSC-Regular"/>
              </a:rPr>
              <a:t>智慧门锁的门锁业务请求分布式软总线将捕获的摄像头画面传输至智慧屏画中画。</a:t>
            </a:r>
          </a:p>
          <a:p>
            <a:pPr algn="l" fontAlgn="base"/>
            <a:r>
              <a:rPr lang="zh-CN" altLang="en-US" sz="1600" b="1" i="0" dirty="0">
                <a:solidFill>
                  <a:srgbClr val="2A2B31"/>
                </a:solidFill>
                <a:effectLst/>
                <a:latin typeface="PingFangSC-Regular"/>
              </a:rPr>
              <a:t>步骤</a:t>
            </a:r>
            <a:r>
              <a:rPr lang="en-US" altLang="zh-CN" sz="1600" b="1" i="0" dirty="0">
                <a:solidFill>
                  <a:srgbClr val="2A2B31"/>
                </a:solidFill>
                <a:effectLst/>
                <a:latin typeface="PingFangSC-Regular"/>
              </a:rPr>
              <a:t>12</a:t>
            </a:r>
            <a:r>
              <a:rPr lang="zh-CN" altLang="en-US" sz="1600" b="1" i="0" dirty="0">
                <a:solidFill>
                  <a:srgbClr val="2A2B31"/>
                </a:solidFill>
                <a:effectLst/>
                <a:latin typeface="PingFangSC-Regular"/>
              </a:rPr>
              <a:t>、</a:t>
            </a:r>
            <a:r>
              <a:rPr lang="en-US" altLang="zh-CN" sz="1600" b="1" i="0" dirty="0">
                <a:solidFill>
                  <a:srgbClr val="2A2B31"/>
                </a:solidFill>
                <a:effectLst/>
                <a:latin typeface="PingFangSC-Regular"/>
              </a:rPr>
              <a:t>13</a:t>
            </a:r>
            <a:r>
              <a:rPr lang="zh-CN" altLang="en-US" sz="1600" b="1" i="0" dirty="0">
                <a:solidFill>
                  <a:srgbClr val="2A2B31"/>
                </a:solidFill>
                <a:effectLst/>
                <a:latin typeface="PingFangSC-Regular"/>
              </a:rPr>
              <a:t>：</a:t>
            </a:r>
            <a:r>
              <a:rPr lang="zh-CN" altLang="en-US" sz="1600" b="0" i="0" dirty="0">
                <a:solidFill>
                  <a:srgbClr val="2A2B31"/>
                </a:solidFill>
                <a:effectLst/>
                <a:latin typeface="PingFangSC-Regular"/>
              </a:rPr>
              <a:t>分布式软总线通过流传输功能，将门锁侧摄像头画面发送至智慧屏，智慧屏的画中画收到门锁摄像头画面后，在画中画</a:t>
            </a:r>
            <a:r>
              <a:rPr lang="en-US" altLang="zh-CN" sz="1600" b="0" i="0" dirty="0">
                <a:solidFill>
                  <a:srgbClr val="2A2B31"/>
                </a:solidFill>
                <a:effectLst/>
                <a:latin typeface="PingFangSC-Regular"/>
              </a:rPr>
              <a:t>FA</a:t>
            </a:r>
            <a:r>
              <a:rPr lang="zh-CN" altLang="en-US" sz="1600" b="0" i="0" dirty="0">
                <a:solidFill>
                  <a:srgbClr val="2A2B31"/>
                </a:solidFill>
                <a:effectLst/>
                <a:latin typeface="PingFangSC-Regular"/>
              </a:rPr>
              <a:t>中播放。</a:t>
            </a:r>
          </a:p>
        </p:txBody>
      </p:sp>
      <p:pic>
        <p:nvPicPr>
          <p:cNvPr id="5" name="图片 4">
            <a:extLst>
              <a:ext uri="{FF2B5EF4-FFF2-40B4-BE49-F238E27FC236}">
                <a16:creationId xmlns:a16="http://schemas.microsoft.com/office/drawing/2014/main" id="{CD2C05B0-916A-49E5-B288-7F03CAEBD51D}"/>
              </a:ext>
            </a:extLst>
          </p:cNvPr>
          <p:cNvPicPr>
            <a:picLocks noChangeAspect="1"/>
          </p:cNvPicPr>
          <p:nvPr/>
        </p:nvPicPr>
        <p:blipFill>
          <a:blip r:embed="rId2"/>
          <a:stretch>
            <a:fillRect/>
          </a:stretch>
        </p:blipFill>
        <p:spPr>
          <a:xfrm>
            <a:off x="129283" y="1044907"/>
            <a:ext cx="7720413" cy="5090845"/>
          </a:xfrm>
          <a:prstGeom prst="rect">
            <a:avLst/>
          </a:prstGeom>
        </p:spPr>
      </p:pic>
      <p:sp>
        <p:nvSpPr>
          <p:cNvPr id="6" name="文本框 5">
            <a:extLst>
              <a:ext uri="{FF2B5EF4-FFF2-40B4-BE49-F238E27FC236}">
                <a16:creationId xmlns:a16="http://schemas.microsoft.com/office/drawing/2014/main" id="{7F2F8490-71D6-FA35-544F-29CDD888889E}"/>
              </a:ext>
            </a:extLst>
          </p:cNvPr>
          <p:cNvSpPr txBox="1"/>
          <p:nvPr/>
        </p:nvSpPr>
        <p:spPr>
          <a:xfrm>
            <a:off x="320450" y="6121408"/>
            <a:ext cx="7529246" cy="584775"/>
          </a:xfrm>
          <a:prstGeom prst="rect">
            <a:avLst/>
          </a:prstGeom>
          <a:noFill/>
        </p:spPr>
        <p:txBody>
          <a:bodyPr wrap="square" rtlCol="0">
            <a:spAutoFit/>
          </a:bodyPr>
          <a:lstStyle/>
          <a:p>
            <a:r>
              <a:rPr lang="zh-CN" altLang="en-US" sz="1600" b="1" i="0" dirty="0">
                <a:solidFill>
                  <a:srgbClr val="2A2B31"/>
                </a:solidFill>
                <a:effectLst/>
                <a:latin typeface="PingFangSC-Regular"/>
              </a:rPr>
              <a:t>场景描述：智慧屏的画中画用作猫眼</a:t>
            </a:r>
            <a:r>
              <a:rPr lang="zh-CN" altLang="en-US" sz="1600" b="0" i="0" dirty="0">
                <a:solidFill>
                  <a:srgbClr val="2A2B31"/>
                </a:solidFill>
                <a:effectLst/>
                <a:latin typeface="PingFangSC-Regular"/>
              </a:rPr>
              <a:t>。当门铃按下时，门锁发现支持画中画功能的电视，建立门锁上摄像头到电视屏幕中画中画的高速传输通道。</a:t>
            </a:r>
            <a:endParaRPr lang="zh-CN" altLang="en-US" sz="1600" dirty="0"/>
          </a:p>
        </p:txBody>
      </p:sp>
    </p:spTree>
    <p:extLst>
      <p:ext uri="{BB962C8B-B14F-4D97-AF65-F5344CB8AC3E}">
        <p14:creationId xmlns:p14="http://schemas.microsoft.com/office/powerpoint/2010/main" val="22236374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16B4C5-8C39-2CBF-A0BF-7A722B064EF8}"/>
              </a:ext>
            </a:extLst>
          </p:cNvPr>
          <p:cNvSpPr>
            <a:spLocks noGrp="1"/>
          </p:cNvSpPr>
          <p:nvPr>
            <p:ph type="title"/>
          </p:nvPr>
        </p:nvSpPr>
        <p:spPr>
          <a:xfrm>
            <a:off x="838200" y="41494"/>
            <a:ext cx="10515600" cy="1325563"/>
          </a:xfrm>
        </p:spPr>
        <p:txBody>
          <a:bodyPr>
            <a:normAutofit/>
          </a:bodyPr>
          <a:lstStyle/>
          <a:p>
            <a:r>
              <a:rPr lang="zh-CN" altLang="en-US" sz="3600" dirty="0"/>
              <a:t>分布式对象：鸿蒙分布式超级终端的“全局变量”</a:t>
            </a:r>
          </a:p>
        </p:txBody>
      </p:sp>
      <p:pic>
        <p:nvPicPr>
          <p:cNvPr id="10242" name="Picture 2" descr="分布式数据对象：超级终端的&quot;全局变量&quot;-开源基础软件社区">
            <a:extLst>
              <a:ext uri="{FF2B5EF4-FFF2-40B4-BE49-F238E27FC236}">
                <a16:creationId xmlns:a16="http://schemas.microsoft.com/office/drawing/2014/main" id="{5D6F38B0-8742-1367-9B4F-76C4A3CF68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426" y="1218615"/>
            <a:ext cx="4857750" cy="1665646"/>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0C2238B1-E7E1-2108-6BB7-E89267690F87}"/>
              </a:ext>
            </a:extLst>
          </p:cNvPr>
          <p:cNvSpPr txBox="1"/>
          <p:nvPr/>
        </p:nvSpPr>
        <p:spPr>
          <a:xfrm>
            <a:off x="733426" y="2800182"/>
            <a:ext cx="6096000" cy="646331"/>
          </a:xfrm>
          <a:prstGeom prst="rect">
            <a:avLst/>
          </a:prstGeom>
          <a:noFill/>
        </p:spPr>
        <p:txBody>
          <a:bodyPr wrap="square">
            <a:spAutoFit/>
          </a:bodyPr>
          <a:lstStyle/>
          <a:p>
            <a:r>
              <a:rPr lang="zh-CN" altLang="en-US" b="0" i="0" dirty="0">
                <a:solidFill>
                  <a:srgbClr val="333333"/>
                </a:solidFill>
                <a:effectLst/>
                <a:latin typeface="PingFang SC"/>
              </a:rPr>
              <a:t>在 </a:t>
            </a:r>
            <a:r>
              <a:rPr lang="en-US" altLang="zh-CN" b="0" i="0" dirty="0">
                <a:solidFill>
                  <a:srgbClr val="333333"/>
                </a:solidFill>
                <a:effectLst/>
                <a:latin typeface="PingFang SC"/>
              </a:rPr>
              <a:t>TV/PAD </a:t>
            </a:r>
            <a:r>
              <a:rPr lang="zh-CN" altLang="en-US" b="0" i="0" dirty="0">
                <a:solidFill>
                  <a:srgbClr val="333333"/>
                </a:solidFill>
                <a:effectLst/>
                <a:latin typeface="PingFang SC"/>
              </a:rPr>
              <a:t>上观看视频时，在可触屏设备上控制 </a:t>
            </a:r>
            <a:r>
              <a:rPr lang="en-US" altLang="zh-CN" b="0" i="0" dirty="0">
                <a:solidFill>
                  <a:srgbClr val="333333"/>
                </a:solidFill>
                <a:effectLst/>
                <a:latin typeface="PingFang SC"/>
              </a:rPr>
              <a:t>TV/PAD </a:t>
            </a:r>
            <a:r>
              <a:rPr lang="zh-CN" altLang="en-US" b="0" i="0" dirty="0">
                <a:solidFill>
                  <a:srgbClr val="333333"/>
                </a:solidFill>
                <a:effectLst/>
                <a:latin typeface="PingFang SC"/>
              </a:rPr>
              <a:t>上的播放状态、进度、音量和速度等，实现多端控制</a:t>
            </a:r>
            <a:endParaRPr lang="zh-CN" altLang="en-US" dirty="0"/>
          </a:p>
        </p:txBody>
      </p:sp>
      <p:pic>
        <p:nvPicPr>
          <p:cNvPr id="10244" name="Picture 4" descr="分布式数据对象：超级终端的&quot;全局变量&quot;-开源基础软件社区">
            <a:extLst>
              <a:ext uri="{FF2B5EF4-FFF2-40B4-BE49-F238E27FC236}">
                <a16:creationId xmlns:a16="http://schemas.microsoft.com/office/drawing/2014/main" id="{A1D7CB2E-78EC-D8A2-133D-94858F913B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424" y="3692944"/>
            <a:ext cx="5059114" cy="310783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分布式数据对象：超级终端的&quot;全局变量&quot;-开源基础软件社区">
            <a:extLst>
              <a:ext uri="{FF2B5EF4-FFF2-40B4-BE49-F238E27FC236}">
                <a16:creationId xmlns:a16="http://schemas.microsoft.com/office/drawing/2014/main" id="{D1AB339E-6941-3200-DC5E-9614A547B9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3776" y="1481138"/>
            <a:ext cx="3076575" cy="2332366"/>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a:extLst>
              <a:ext uri="{FF2B5EF4-FFF2-40B4-BE49-F238E27FC236}">
                <a16:creationId xmlns:a16="http://schemas.microsoft.com/office/drawing/2014/main" id="{A704F6F9-DD82-A6C0-DFF1-C1F969C700B4}"/>
              </a:ext>
            </a:extLst>
          </p:cNvPr>
          <p:cNvSpPr txBox="1"/>
          <p:nvPr/>
        </p:nvSpPr>
        <p:spPr>
          <a:xfrm>
            <a:off x="6096000" y="3985555"/>
            <a:ext cx="4943475" cy="1477328"/>
          </a:xfrm>
          <a:prstGeom prst="rect">
            <a:avLst/>
          </a:prstGeom>
          <a:noFill/>
        </p:spPr>
        <p:txBody>
          <a:bodyPr wrap="square">
            <a:spAutoFit/>
          </a:bodyPr>
          <a:lstStyle/>
          <a:p>
            <a:r>
              <a:rPr lang="zh-CN" altLang="en-US" b="0" i="0" dirty="0">
                <a:solidFill>
                  <a:srgbClr val="333333"/>
                </a:solidFill>
                <a:effectLst/>
                <a:latin typeface="PingFang SC"/>
              </a:rPr>
              <a:t>加入了同一个 </a:t>
            </a:r>
            <a:r>
              <a:rPr lang="en-US" altLang="zh-CN" b="0" i="0" dirty="0">
                <a:solidFill>
                  <a:srgbClr val="333333"/>
                </a:solidFill>
                <a:effectLst/>
                <a:latin typeface="PingFang SC"/>
              </a:rPr>
              <a:t>session </a:t>
            </a:r>
            <a:r>
              <a:rPr lang="zh-CN" altLang="en-US" b="0" i="0" dirty="0">
                <a:solidFill>
                  <a:srgbClr val="333333"/>
                </a:solidFill>
                <a:effectLst/>
                <a:latin typeface="PingFang SC"/>
              </a:rPr>
              <a:t>的对象，支持以下操作：</a:t>
            </a:r>
            <a:endParaRPr lang="en-US" altLang="zh-CN" dirty="0"/>
          </a:p>
          <a:p>
            <a:pPr marL="285750" indent="-285750">
              <a:buFont typeface="Arial" panose="020B0604020202020204" pitchFamily="34" charset="0"/>
              <a:buChar char="•"/>
            </a:pPr>
            <a:r>
              <a:rPr lang="zh-CN" altLang="en-US" b="1" i="0" dirty="0">
                <a:solidFill>
                  <a:srgbClr val="333333"/>
                </a:solidFill>
                <a:effectLst/>
                <a:latin typeface="PingFang SC"/>
              </a:rPr>
              <a:t>读取</a:t>
            </a:r>
            <a:r>
              <a:rPr lang="en-US" altLang="zh-CN" b="1" i="0" dirty="0">
                <a:solidFill>
                  <a:srgbClr val="333333"/>
                </a:solidFill>
                <a:effectLst/>
                <a:latin typeface="PingFang SC"/>
              </a:rPr>
              <a:t>/</a:t>
            </a:r>
            <a:r>
              <a:rPr lang="zh-CN" altLang="en-US" b="1" i="0" dirty="0">
                <a:solidFill>
                  <a:srgbClr val="333333"/>
                </a:solidFill>
                <a:effectLst/>
                <a:latin typeface="PingFang SC"/>
              </a:rPr>
              <a:t>修改 </a:t>
            </a:r>
            <a:r>
              <a:rPr lang="en-US" altLang="zh-CN" b="0" i="0" dirty="0">
                <a:solidFill>
                  <a:srgbClr val="333333"/>
                </a:solidFill>
                <a:effectLst/>
                <a:latin typeface="PingFang SC"/>
              </a:rPr>
              <a:t>session </a:t>
            </a:r>
            <a:r>
              <a:rPr lang="zh-CN" altLang="en-US" b="0" i="0" dirty="0">
                <a:solidFill>
                  <a:srgbClr val="333333"/>
                </a:solidFill>
                <a:effectLst/>
                <a:latin typeface="PingFang SC"/>
              </a:rPr>
              <a:t>中的数据</a:t>
            </a:r>
            <a:r>
              <a:rPr lang="zh-CN" altLang="en-US" dirty="0">
                <a:solidFill>
                  <a:srgbClr val="333333"/>
                </a:solidFill>
                <a:latin typeface="PingFang SC"/>
              </a:rPr>
              <a:t>；</a:t>
            </a:r>
            <a:endParaRPr lang="en-US" altLang="zh-CN" b="0" i="0" dirty="0">
              <a:solidFill>
                <a:srgbClr val="333333"/>
              </a:solidFill>
              <a:effectLst/>
              <a:latin typeface="PingFang SC"/>
            </a:endParaRPr>
          </a:p>
          <a:p>
            <a:pPr marL="285750" indent="-285750">
              <a:buFont typeface="Arial" panose="020B0604020202020204" pitchFamily="34" charset="0"/>
              <a:buChar char="•"/>
            </a:pPr>
            <a:r>
              <a:rPr lang="zh-CN" altLang="en-US" b="1" i="0" dirty="0">
                <a:solidFill>
                  <a:srgbClr val="333333"/>
                </a:solidFill>
                <a:effectLst/>
                <a:latin typeface="PingFang SC"/>
              </a:rPr>
              <a:t>监听数据变更</a:t>
            </a:r>
            <a:r>
              <a:rPr lang="zh-CN" altLang="en-US" b="0" i="0" dirty="0">
                <a:solidFill>
                  <a:srgbClr val="333333"/>
                </a:solidFill>
                <a:effectLst/>
                <a:latin typeface="PingFang SC"/>
              </a:rPr>
              <a:t>，感知其他对象对共享对象数据的修改</a:t>
            </a:r>
            <a:r>
              <a:rPr lang="zh-CN" altLang="en-US" dirty="0">
                <a:solidFill>
                  <a:srgbClr val="333333"/>
                </a:solidFill>
                <a:latin typeface="PingFang SC"/>
              </a:rPr>
              <a:t>；</a:t>
            </a:r>
            <a:endParaRPr lang="en-US" altLang="zh-CN" b="0" i="0" dirty="0">
              <a:solidFill>
                <a:srgbClr val="333333"/>
              </a:solidFill>
              <a:effectLst/>
              <a:latin typeface="PingFang SC"/>
            </a:endParaRPr>
          </a:p>
          <a:p>
            <a:pPr marL="285750" indent="-285750">
              <a:buFont typeface="Arial" panose="020B0604020202020204" pitchFamily="34" charset="0"/>
              <a:buChar char="•"/>
            </a:pPr>
            <a:r>
              <a:rPr lang="zh-CN" altLang="en-US" b="1" i="0" dirty="0">
                <a:solidFill>
                  <a:srgbClr val="333333"/>
                </a:solidFill>
                <a:effectLst/>
                <a:latin typeface="PingFang SC"/>
              </a:rPr>
              <a:t>监听状态变更</a:t>
            </a:r>
            <a:r>
              <a:rPr lang="zh-CN" altLang="en-US" b="0" i="0" dirty="0">
                <a:solidFill>
                  <a:srgbClr val="333333"/>
                </a:solidFill>
                <a:effectLst/>
                <a:latin typeface="PingFang SC"/>
              </a:rPr>
              <a:t>，感知其他对象的加入和离开。</a:t>
            </a:r>
            <a:endParaRPr lang="zh-CN" altLang="en-US" dirty="0"/>
          </a:p>
        </p:txBody>
      </p:sp>
    </p:spTree>
    <p:extLst>
      <p:ext uri="{BB962C8B-B14F-4D97-AF65-F5344CB8AC3E}">
        <p14:creationId xmlns:p14="http://schemas.microsoft.com/office/powerpoint/2010/main" val="11054138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A66DF4-A82E-165F-4970-F427B481B4FF}"/>
              </a:ext>
            </a:extLst>
          </p:cNvPr>
          <p:cNvSpPr>
            <a:spLocks noGrp="1"/>
          </p:cNvSpPr>
          <p:nvPr>
            <p:ph type="title"/>
          </p:nvPr>
        </p:nvSpPr>
        <p:spPr>
          <a:xfrm>
            <a:off x="838200" y="108272"/>
            <a:ext cx="10515600" cy="621194"/>
          </a:xfrm>
        </p:spPr>
        <p:txBody>
          <a:bodyPr>
            <a:normAutofit/>
          </a:bodyPr>
          <a:lstStyle/>
          <a:p>
            <a:r>
              <a:rPr lang="zh-CN" altLang="en-US" sz="3600" dirty="0"/>
              <a:t>鸿蒙分布式超级虚拟终端 </a:t>
            </a:r>
            <a:r>
              <a:rPr lang="en-US" altLang="zh-CN" sz="3600" dirty="0"/>
              <a:t>(1)</a:t>
            </a:r>
            <a:endParaRPr lang="zh-CN" altLang="en-US" sz="3600" dirty="0"/>
          </a:p>
        </p:txBody>
      </p:sp>
      <p:sp>
        <p:nvSpPr>
          <p:cNvPr id="3" name="内容占位符 2">
            <a:extLst>
              <a:ext uri="{FF2B5EF4-FFF2-40B4-BE49-F238E27FC236}">
                <a16:creationId xmlns:a16="http://schemas.microsoft.com/office/drawing/2014/main" id="{BBE728DF-73F6-44F0-E6E2-E674B1C077D1}"/>
              </a:ext>
            </a:extLst>
          </p:cNvPr>
          <p:cNvSpPr>
            <a:spLocks noGrp="1"/>
          </p:cNvSpPr>
          <p:nvPr>
            <p:ph idx="1"/>
          </p:nvPr>
        </p:nvSpPr>
        <p:spPr>
          <a:xfrm>
            <a:off x="838200" y="4126540"/>
            <a:ext cx="5021495" cy="2900983"/>
          </a:xfrm>
        </p:spPr>
        <p:txBody>
          <a:bodyPr>
            <a:normAutofit/>
          </a:bodyPr>
          <a:lstStyle/>
          <a:p>
            <a:pPr marL="0" indent="0" algn="l" fontAlgn="base">
              <a:buNone/>
            </a:pPr>
            <a:r>
              <a:rPr lang="zh-CN" altLang="en-US" sz="2000" b="1" i="0" dirty="0">
                <a:solidFill>
                  <a:srgbClr val="C00000"/>
                </a:solidFill>
                <a:effectLst/>
                <a:latin typeface="HarmonyOSHans-Regular"/>
              </a:rPr>
              <a:t>分布式设备虚拟化</a:t>
            </a:r>
            <a:endParaRPr lang="zh-CN" altLang="en-US" sz="1600" b="0" i="0" dirty="0">
              <a:effectLst/>
              <a:latin typeface="HarmonyOSHans-Regular"/>
            </a:endParaRPr>
          </a:p>
          <a:p>
            <a:pPr algn="l" fontAlgn="base">
              <a:buFont typeface="Arial" panose="020B0604020202020204" pitchFamily="34" charset="0"/>
              <a:buChar char="•"/>
            </a:pPr>
            <a:r>
              <a:rPr lang="zh-CN" altLang="en-US" sz="1600" b="1" i="0" dirty="0">
                <a:solidFill>
                  <a:srgbClr val="242728"/>
                </a:solidFill>
                <a:effectLst/>
                <a:latin typeface="HarmonyOSHans-Regular"/>
              </a:rPr>
              <a:t>视频通话场景</a:t>
            </a:r>
            <a:r>
              <a:rPr lang="zh-CN" altLang="en-US" sz="1600" b="0" i="0" dirty="0">
                <a:solidFill>
                  <a:srgbClr val="242728"/>
                </a:solidFill>
                <a:effectLst/>
                <a:latin typeface="HarmonyOSHans-Regular"/>
              </a:rPr>
              <a:t>：在做家务时接听视频电话，可以将手机与智慧屏连接，并将智慧屏的屏幕、摄像头与音箱虚拟化为本地资源，替代手机自身的屏幕、摄像头、听筒与扬声器，实现一边做家务、一边通过智慧屏和音箱来视频通话。</a:t>
            </a:r>
          </a:p>
          <a:p>
            <a:pPr algn="l" fontAlgn="base">
              <a:buFont typeface="Arial" panose="020B0604020202020204" pitchFamily="34" charset="0"/>
              <a:buChar char="•"/>
            </a:pPr>
            <a:r>
              <a:rPr lang="zh-CN" altLang="en-US" sz="1600" b="1" i="0" dirty="0">
                <a:solidFill>
                  <a:srgbClr val="242728"/>
                </a:solidFill>
                <a:effectLst/>
                <a:latin typeface="HarmonyOSHans-Regular"/>
              </a:rPr>
              <a:t>游戏场景</a:t>
            </a:r>
            <a:r>
              <a:rPr lang="zh-CN" altLang="en-US" sz="1600" b="0" i="0" dirty="0">
                <a:solidFill>
                  <a:srgbClr val="242728"/>
                </a:solidFill>
                <a:effectLst/>
                <a:latin typeface="HarmonyOSHans-Regular"/>
              </a:rPr>
              <a:t>：在智慧屏上玩游戏时，可以将手机虚拟化为遥控器，借助手机的重力传感器、加速度传感器、触控能力，为玩家提供更便捷、更流畅的游戏体验。</a:t>
            </a:r>
          </a:p>
          <a:p>
            <a:endParaRPr lang="zh-CN" altLang="en-US" sz="1600" dirty="0"/>
          </a:p>
        </p:txBody>
      </p:sp>
      <p:pic>
        <p:nvPicPr>
          <p:cNvPr id="5" name="图片 4">
            <a:extLst>
              <a:ext uri="{FF2B5EF4-FFF2-40B4-BE49-F238E27FC236}">
                <a16:creationId xmlns:a16="http://schemas.microsoft.com/office/drawing/2014/main" id="{0D53F5D7-CA29-6175-1A6F-397129FDC8FC}"/>
              </a:ext>
            </a:extLst>
          </p:cNvPr>
          <p:cNvPicPr>
            <a:picLocks noChangeAspect="1"/>
          </p:cNvPicPr>
          <p:nvPr/>
        </p:nvPicPr>
        <p:blipFill>
          <a:blip r:embed="rId2"/>
          <a:stretch>
            <a:fillRect/>
          </a:stretch>
        </p:blipFill>
        <p:spPr>
          <a:xfrm>
            <a:off x="792395" y="936555"/>
            <a:ext cx="5067300" cy="3057525"/>
          </a:xfrm>
          <a:prstGeom prst="rect">
            <a:avLst/>
          </a:prstGeom>
        </p:spPr>
      </p:pic>
      <p:pic>
        <p:nvPicPr>
          <p:cNvPr id="7" name="图片 6">
            <a:extLst>
              <a:ext uri="{FF2B5EF4-FFF2-40B4-BE49-F238E27FC236}">
                <a16:creationId xmlns:a16="http://schemas.microsoft.com/office/drawing/2014/main" id="{34330249-0698-54DC-73EA-6096FB3553BC}"/>
              </a:ext>
            </a:extLst>
          </p:cNvPr>
          <p:cNvPicPr>
            <a:picLocks noChangeAspect="1"/>
          </p:cNvPicPr>
          <p:nvPr/>
        </p:nvPicPr>
        <p:blipFill>
          <a:blip r:embed="rId3"/>
          <a:stretch>
            <a:fillRect/>
          </a:stretch>
        </p:blipFill>
        <p:spPr>
          <a:xfrm>
            <a:off x="6426324" y="890323"/>
            <a:ext cx="4572162" cy="3066694"/>
          </a:xfrm>
          <a:prstGeom prst="rect">
            <a:avLst/>
          </a:prstGeom>
        </p:spPr>
      </p:pic>
      <p:sp>
        <p:nvSpPr>
          <p:cNvPr id="8" name="内容占位符 2">
            <a:extLst>
              <a:ext uri="{FF2B5EF4-FFF2-40B4-BE49-F238E27FC236}">
                <a16:creationId xmlns:a16="http://schemas.microsoft.com/office/drawing/2014/main" id="{96D03064-CE91-4DCD-3711-FAD9BA8BDCFE}"/>
              </a:ext>
            </a:extLst>
          </p:cNvPr>
          <p:cNvSpPr txBox="1">
            <a:spLocks/>
          </p:cNvSpPr>
          <p:nvPr/>
        </p:nvSpPr>
        <p:spPr>
          <a:xfrm>
            <a:off x="6426324" y="4126540"/>
            <a:ext cx="5021495" cy="29009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zh-CN" altLang="en-US" sz="2000" b="1" i="0" dirty="0">
                <a:solidFill>
                  <a:srgbClr val="C00000"/>
                </a:solidFill>
                <a:effectLst/>
                <a:latin typeface="HarmonyOSHans-Regular"/>
              </a:rPr>
              <a:t>分布式数据管理</a:t>
            </a:r>
            <a:endParaRPr lang="en-US" altLang="zh-CN" sz="2000" b="1" i="0" dirty="0">
              <a:solidFill>
                <a:srgbClr val="C00000"/>
              </a:solidFill>
              <a:effectLst/>
              <a:latin typeface="HarmonyOSHans-Regular"/>
            </a:endParaRPr>
          </a:p>
          <a:p>
            <a:pPr algn="l" fontAlgn="base">
              <a:buFont typeface="Arial" panose="020B0604020202020204" pitchFamily="34" charset="0"/>
              <a:buChar char="•"/>
            </a:pPr>
            <a:r>
              <a:rPr lang="zh-CN" altLang="en-US" sz="1600" b="1" i="0" dirty="0">
                <a:solidFill>
                  <a:srgbClr val="242728"/>
                </a:solidFill>
                <a:effectLst/>
                <a:latin typeface="HarmonyOSHans-Regular"/>
              </a:rPr>
              <a:t>协同办公场景</a:t>
            </a:r>
            <a:r>
              <a:rPr lang="zh-CN" altLang="en-US" sz="1600" b="0" i="0" dirty="0">
                <a:solidFill>
                  <a:srgbClr val="242728"/>
                </a:solidFill>
                <a:effectLst/>
                <a:latin typeface="HarmonyOSHans-Regular"/>
              </a:rPr>
              <a:t>：将手机上的文档投屏到智慧屏，在智慧屏上对文档执行翻页、缩放、涂鸦等操作，文档的最新状态可以在手机上同步显示。</a:t>
            </a:r>
          </a:p>
          <a:p>
            <a:pPr algn="l" fontAlgn="base">
              <a:buFont typeface="Arial" panose="020B0604020202020204" pitchFamily="34" charset="0"/>
              <a:buChar char="•"/>
            </a:pPr>
            <a:r>
              <a:rPr lang="zh-CN" altLang="en-US" sz="1600" b="1" i="0" dirty="0">
                <a:solidFill>
                  <a:srgbClr val="242728"/>
                </a:solidFill>
                <a:effectLst/>
                <a:latin typeface="HarmonyOSHans-Regular"/>
              </a:rPr>
              <a:t>照片分享场景</a:t>
            </a:r>
            <a:r>
              <a:rPr lang="zh-CN" altLang="en-US" sz="1600" b="0" i="0" dirty="0">
                <a:solidFill>
                  <a:srgbClr val="242728"/>
                </a:solidFill>
                <a:effectLst/>
                <a:latin typeface="HarmonyOSHans-Regular"/>
              </a:rPr>
              <a:t>：出游时，使用手机拍摄的照片，可以在登录了同帐号的其他设备，比如平板上更方便地浏览、收藏、保存或编辑，也可以通过家中的智慧屏上同家人一起分享记录下的快乐瞬间。</a:t>
            </a:r>
          </a:p>
        </p:txBody>
      </p:sp>
    </p:spTree>
    <p:extLst>
      <p:ext uri="{BB962C8B-B14F-4D97-AF65-F5344CB8AC3E}">
        <p14:creationId xmlns:p14="http://schemas.microsoft.com/office/powerpoint/2010/main" val="32324377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A66DF4-A82E-165F-4970-F427B481B4FF}"/>
              </a:ext>
            </a:extLst>
          </p:cNvPr>
          <p:cNvSpPr>
            <a:spLocks noGrp="1"/>
          </p:cNvSpPr>
          <p:nvPr>
            <p:ph type="title"/>
          </p:nvPr>
        </p:nvSpPr>
        <p:spPr>
          <a:xfrm>
            <a:off x="838200" y="108272"/>
            <a:ext cx="10515600" cy="621194"/>
          </a:xfrm>
        </p:spPr>
        <p:txBody>
          <a:bodyPr>
            <a:normAutofit/>
          </a:bodyPr>
          <a:lstStyle/>
          <a:p>
            <a:r>
              <a:rPr lang="zh-CN" altLang="en-US" sz="3600" dirty="0"/>
              <a:t>鸿蒙分布式超级虚拟终端 </a:t>
            </a:r>
            <a:r>
              <a:rPr lang="en-US" altLang="zh-CN" sz="3600" dirty="0"/>
              <a:t>(2)</a:t>
            </a:r>
            <a:endParaRPr lang="zh-CN" altLang="en-US" sz="3600" dirty="0"/>
          </a:p>
        </p:txBody>
      </p:sp>
      <p:sp>
        <p:nvSpPr>
          <p:cNvPr id="3" name="内容占位符 2">
            <a:extLst>
              <a:ext uri="{FF2B5EF4-FFF2-40B4-BE49-F238E27FC236}">
                <a16:creationId xmlns:a16="http://schemas.microsoft.com/office/drawing/2014/main" id="{BBE728DF-73F6-44F0-E6E2-E674B1C077D1}"/>
              </a:ext>
            </a:extLst>
          </p:cNvPr>
          <p:cNvSpPr>
            <a:spLocks noGrp="1"/>
          </p:cNvSpPr>
          <p:nvPr>
            <p:ph idx="1"/>
          </p:nvPr>
        </p:nvSpPr>
        <p:spPr>
          <a:xfrm>
            <a:off x="838200" y="3905649"/>
            <a:ext cx="5021495" cy="2900983"/>
          </a:xfrm>
        </p:spPr>
        <p:txBody>
          <a:bodyPr>
            <a:normAutofit/>
          </a:bodyPr>
          <a:lstStyle/>
          <a:p>
            <a:pPr marL="0" indent="0" algn="l" fontAlgn="base">
              <a:buNone/>
            </a:pPr>
            <a:r>
              <a:rPr lang="zh-CN" altLang="en-US" sz="2000" b="1" i="0" dirty="0">
                <a:solidFill>
                  <a:srgbClr val="C00000"/>
                </a:solidFill>
                <a:effectLst/>
                <a:latin typeface="HarmonyOSHans-Regular"/>
              </a:rPr>
              <a:t>分布式</a:t>
            </a:r>
            <a:r>
              <a:rPr lang="zh-CN" altLang="en-US" sz="2000" b="1" dirty="0">
                <a:solidFill>
                  <a:srgbClr val="C00000"/>
                </a:solidFill>
                <a:latin typeface="HarmonyOSHans-Regular"/>
              </a:rPr>
              <a:t>任务调度</a:t>
            </a:r>
            <a:endParaRPr lang="zh-CN" altLang="en-US" sz="1600" b="0" i="0" dirty="0">
              <a:effectLst/>
              <a:latin typeface="HarmonyOSHans-Regular"/>
            </a:endParaRPr>
          </a:p>
          <a:p>
            <a:pPr algn="l" fontAlgn="base">
              <a:buFont typeface="Arial" panose="020B0604020202020204" pitchFamily="34" charset="0"/>
              <a:buChar char="•"/>
            </a:pPr>
            <a:r>
              <a:rPr lang="zh-CN" altLang="en-US" sz="1600" b="1" i="0" dirty="0">
                <a:solidFill>
                  <a:srgbClr val="242728"/>
                </a:solidFill>
                <a:effectLst/>
                <a:latin typeface="HarmonyOSHans-Regular"/>
              </a:rPr>
              <a:t>导航场景</a:t>
            </a:r>
            <a:r>
              <a:rPr lang="zh-CN" altLang="en-US" sz="1600" i="0" dirty="0">
                <a:solidFill>
                  <a:srgbClr val="242728"/>
                </a:solidFill>
                <a:effectLst/>
                <a:latin typeface="HarmonyOSHans-Regular"/>
              </a:rPr>
              <a:t>：如果用户驾车出行，上车前，在手机上规划好导航路线；上车后，导航自动迁移到车机和车载音箱；下车后，导航自动迁移回手机。如果用户骑车出行，在手机上规划好导航路线，骑行时手表可以接续导航。</a:t>
            </a:r>
          </a:p>
          <a:p>
            <a:pPr algn="l" fontAlgn="base">
              <a:buFont typeface="Arial" panose="020B0604020202020204" pitchFamily="34" charset="0"/>
              <a:buChar char="•"/>
            </a:pPr>
            <a:r>
              <a:rPr lang="zh-CN" altLang="en-US" sz="1600" b="1" i="0" dirty="0">
                <a:solidFill>
                  <a:srgbClr val="242728"/>
                </a:solidFill>
                <a:effectLst/>
                <a:latin typeface="HarmonyOSHans-Regular"/>
              </a:rPr>
              <a:t>外卖场景</a:t>
            </a:r>
            <a:r>
              <a:rPr lang="zh-CN" altLang="en-US" sz="1600" i="0" dirty="0">
                <a:solidFill>
                  <a:srgbClr val="242728"/>
                </a:solidFill>
                <a:effectLst/>
                <a:latin typeface="HarmonyOSHans-Regular"/>
              </a:rPr>
              <a:t>：在手机上点外卖后，可以将订单信息迁移到手表上，随时查看外卖的配送状态。</a:t>
            </a:r>
            <a:endParaRPr lang="zh-CN" altLang="en-US" sz="1600" dirty="0"/>
          </a:p>
        </p:txBody>
      </p:sp>
      <p:sp>
        <p:nvSpPr>
          <p:cNvPr id="8" name="内容占位符 2">
            <a:extLst>
              <a:ext uri="{FF2B5EF4-FFF2-40B4-BE49-F238E27FC236}">
                <a16:creationId xmlns:a16="http://schemas.microsoft.com/office/drawing/2014/main" id="{96D03064-CE91-4DCD-3711-FAD9BA8BDCFE}"/>
              </a:ext>
            </a:extLst>
          </p:cNvPr>
          <p:cNvSpPr txBox="1">
            <a:spLocks/>
          </p:cNvSpPr>
          <p:nvPr/>
        </p:nvSpPr>
        <p:spPr>
          <a:xfrm>
            <a:off x="6426324" y="3896983"/>
            <a:ext cx="5021495" cy="29009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zh-CN" altLang="en-US" sz="2000" b="1" dirty="0">
                <a:solidFill>
                  <a:srgbClr val="C00000"/>
                </a:solidFill>
                <a:latin typeface="HarmonyOSHans-Regular"/>
              </a:rPr>
              <a:t>一次开发，多端部署</a:t>
            </a:r>
            <a:endParaRPr lang="en-US" altLang="zh-CN" sz="2000" b="1" i="0" dirty="0">
              <a:solidFill>
                <a:srgbClr val="C00000"/>
              </a:solidFill>
              <a:effectLst/>
              <a:latin typeface="HarmonyOSHans-Regular"/>
            </a:endParaRPr>
          </a:p>
          <a:p>
            <a:pPr algn="l" fontAlgn="base">
              <a:buFont typeface="Arial" panose="020B0604020202020204" pitchFamily="34" charset="0"/>
              <a:buChar char="•"/>
            </a:pPr>
            <a:r>
              <a:rPr lang="en-US" altLang="zh-CN" sz="1600" b="1" i="0" dirty="0">
                <a:solidFill>
                  <a:srgbClr val="242728"/>
                </a:solidFill>
                <a:effectLst/>
                <a:latin typeface="HarmonyOSHans-Regular"/>
              </a:rPr>
              <a:t>UI</a:t>
            </a:r>
            <a:r>
              <a:rPr lang="zh-CN" altLang="en-US" sz="1600" b="1" i="0" dirty="0">
                <a:solidFill>
                  <a:srgbClr val="242728"/>
                </a:solidFill>
                <a:effectLst/>
                <a:latin typeface="HarmonyOSHans-Regular"/>
              </a:rPr>
              <a:t>框架</a:t>
            </a:r>
            <a:r>
              <a:rPr lang="zh-CN" altLang="en-US" sz="1600" dirty="0">
                <a:solidFill>
                  <a:srgbClr val="242728"/>
                </a:solidFill>
                <a:latin typeface="HarmonyOSHans-Regular"/>
              </a:rPr>
              <a:t>：</a:t>
            </a:r>
            <a:r>
              <a:rPr lang="zh-CN" altLang="en-US" sz="1600" i="0" dirty="0">
                <a:solidFill>
                  <a:srgbClr val="242728"/>
                </a:solidFill>
                <a:effectLst/>
                <a:latin typeface="HarmonyOSHans-Regular"/>
              </a:rPr>
              <a:t>支持使用</a:t>
            </a:r>
            <a:r>
              <a:rPr lang="en-US" altLang="zh-CN" sz="1600" b="1" i="0" dirty="0" err="1">
                <a:solidFill>
                  <a:srgbClr val="242728"/>
                </a:solidFill>
                <a:effectLst/>
                <a:latin typeface="HarmonyOSHans-Regular"/>
              </a:rPr>
              <a:t>ArkTS</a:t>
            </a:r>
            <a:r>
              <a:rPr lang="zh-CN" altLang="en-US" sz="1600" b="1" dirty="0">
                <a:solidFill>
                  <a:srgbClr val="242728"/>
                </a:solidFill>
                <a:latin typeface="HarmonyOSHans-Regular"/>
              </a:rPr>
              <a:t>（</a:t>
            </a:r>
            <a:r>
              <a:rPr lang="en-US" altLang="zh-CN" sz="1600" b="1" dirty="0">
                <a:solidFill>
                  <a:srgbClr val="242728"/>
                </a:solidFill>
                <a:latin typeface="HarmonyOSHans-Regular"/>
              </a:rPr>
              <a:t>TypeScript</a:t>
            </a:r>
            <a:r>
              <a:rPr lang="zh-CN" altLang="en-US" sz="1600" b="1" dirty="0">
                <a:solidFill>
                  <a:srgbClr val="242728"/>
                </a:solidFill>
                <a:latin typeface="HarmonyOSHans-Regular"/>
              </a:rPr>
              <a:t>）</a:t>
            </a:r>
            <a:r>
              <a:rPr lang="zh-CN" altLang="en-US" sz="1600" b="1" i="0" dirty="0">
                <a:solidFill>
                  <a:srgbClr val="242728"/>
                </a:solidFill>
                <a:effectLst/>
                <a:latin typeface="HarmonyOSHans-Regular"/>
              </a:rPr>
              <a:t>、</a:t>
            </a:r>
            <a:r>
              <a:rPr lang="en-US" altLang="zh-CN" sz="1600" b="1" i="0" dirty="0">
                <a:solidFill>
                  <a:srgbClr val="242728"/>
                </a:solidFill>
                <a:effectLst/>
                <a:latin typeface="HarmonyOSHans-Regular"/>
              </a:rPr>
              <a:t>JavaScript</a:t>
            </a:r>
            <a:r>
              <a:rPr lang="zh-CN" altLang="en-US" sz="1600" b="1" i="0" dirty="0">
                <a:solidFill>
                  <a:srgbClr val="242728"/>
                </a:solidFill>
                <a:effectLst/>
                <a:latin typeface="HarmonyOSHans-Regular"/>
              </a:rPr>
              <a:t>、</a:t>
            </a:r>
            <a:r>
              <a:rPr lang="en-US" altLang="zh-CN" sz="1600" b="1" i="0" dirty="0">
                <a:solidFill>
                  <a:srgbClr val="242728"/>
                </a:solidFill>
                <a:effectLst/>
                <a:latin typeface="HarmonyOSHans-Regular"/>
              </a:rPr>
              <a:t>Java</a:t>
            </a:r>
            <a:r>
              <a:rPr lang="zh-CN" altLang="en-US" sz="1600" b="1" i="0" dirty="0">
                <a:solidFill>
                  <a:srgbClr val="242728"/>
                </a:solidFill>
                <a:effectLst/>
                <a:latin typeface="HarmonyOSHans-Regular"/>
              </a:rPr>
              <a:t>语言</a:t>
            </a:r>
            <a:r>
              <a:rPr lang="zh-CN" altLang="en-US" sz="1600" i="0" dirty="0">
                <a:solidFill>
                  <a:srgbClr val="242728"/>
                </a:solidFill>
                <a:effectLst/>
                <a:latin typeface="HarmonyOSHans-Regular"/>
              </a:rPr>
              <a:t>进行开发，并提供了丰富的多态控件，可以在手机、平板、智能穿戴、智慧屏、车机上显示不同的</a:t>
            </a:r>
            <a:r>
              <a:rPr lang="en-US" altLang="zh-CN" sz="1600" i="0" dirty="0">
                <a:solidFill>
                  <a:srgbClr val="242728"/>
                </a:solidFill>
                <a:effectLst/>
                <a:latin typeface="HarmonyOSHans-Regular"/>
              </a:rPr>
              <a:t>UI</a:t>
            </a:r>
            <a:r>
              <a:rPr lang="zh-CN" altLang="en-US" sz="1600" i="0" dirty="0">
                <a:solidFill>
                  <a:srgbClr val="242728"/>
                </a:solidFill>
                <a:effectLst/>
                <a:latin typeface="HarmonyOSHans-Regular"/>
              </a:rPr>
              <a:t>效果。采用业界主流设计方式，提供多种响应式布局方案，支持栅格化布局，满足不同屏幕的界面适配能力。</a:t>
            </a:r>
            <a:endParaRPr lang="en-US" altLang="zh-CN" sz="1600" i="0" dirty="0">
              <a:solidFill>
                <a:srgbClr val="242728"/>
              </a:solidFill>
              <a:effectLst/>
              <a:latin typeface="HarmonyOSHans-Regular"/>
            </a:endParaRPr>
          </a:p>
          <a:p>
            <a:pPr algn="l" fontAlgn="base">
              <a:buFont typeface="Arial" panose="020B0604020202020204" pitchFamily="34" charset="0"/>
              <a:buChar char="•"/>
            </a:pPr>
            <a:r>
              <a:rPr lang="zh-CN" altLang="en-US" sz="1600" b="1" i="0" dirty="0">
                <a:solidFill>
                  <a:srgbClr val="242728"/>
                </a:solidFill>
                <a:effectLst/>
                <a:latin typeface="HarmonyOSHans-Regular"/>
              </a:rPr>
              <a:t>按需裁剪</a:t>
            </a:r>
            <a:r>
              <a:rPr lang="zh-CN" altLang="en-US" sz="1600" i="0" dirty="0">
                <a:solidFill>
                  <a:srgbClr val="242728"/>
                </a:solidFill>
                <a:effectLst/>
                <a:latin typeface="HarmonyOSHans-Regular"/>
              </a:rPr>
              <a:t>：通过组件化和小型化等设计方法，支持多种终端设备按需弹性部署，能够适配不同类别的硬件资源和功能需求。支撑通过编译链关系去自动生成组件化的依赖关系。</a:t>
            </a:r>
          </a:p>
        </p:txBody>
      </p:sp>
      <p:pic>
        <p:nvPicPr>
          <p:cNvPr id="6" name="图片 5">
            <a:extLst>
              <a:ext uri="{FF2B5EF4-FFF2-40B4-BE49-F238E27FC236}">
                <a16:creationId xmlns:a16="http://schemas.microsoft.com/office/drawing/2014/main" id="{49035196-4E87-D949-825C-086A15157E26}"/>
              </a:ext>
            </a:extLst>
          </p:cNvPr>
          <p:cNvPicPr>
            <a:picLocks noChangeAspect="1"/>
          </p:cNvPicPr>
          <p:nvPr/>
        </p:nvPicPr>
        <p:blipFill>
          <a:blip r:embed="rId2"/>
          <a:stretch>
            <a:fillRect/>
          </a:stretch>
        </p:blipFill>
        <p:spPr>
          <a:xfrm>
            <a:off x="838199" y="890323"/>
            <a:ext cx="4960915" cy="2983034"/>
          </a:xfrm>
          <a:prstGeom prst="rect">
            <a:avLst/>
          </a:prstGeom>
        </p:spPr>
      </p:pic>
      <p:pic>
        <p:nvPicPr>
          <p:cNvPr id="10" name="图片 9">
            <a:extLst>
              <a:ext uri="{FF2B5EF4-FFF2-40B4-BE49-F238E27FC236}">
                <a16:creationId xmlns:a16="http://schemas.microsoft.com/office/drawing/2014/main" id="{277F1D2C-D300-FC0A-0D07-0B75A4EBD015}"/>
              </a:ext>
            </a:extLst>
          </p:cNvPr>
          <p:cNvPicPr>
            <a:picLocks noChangeAspect="1"/>
          </p:cNvPicPr>
          <p:nvPr/>
        </p:nvPicPr>
        <p:blipFill>
          <a:blip r:embed="rId3"/>
          <a:stretch>
            <a:fillRect/>
          </a:stretch>
        </p:blipFill>
        <p:spPr>
          <a:xfrm>
            <a:off x="6426324" y="890323"/>
            <a:ext cx="5021495" cy="3024419"/>
          </a:xfrm>
          <a:prstGeom prst="rect">
            <a:avLst/>
          </a:prstGeom>
        </p:spPr>
      </p:pic>
    </p:spTree>
    <p:extLst>
      <p:ext uri="{BB962C8B-B14F-4D97-AF65-F5344CB8AC3E}">
        <p14:creationId xmlns:p14="http://schemas.microsoft.com/office/powerpoint/2010/main" val="11094368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443A52-A2EC-AC25-79BC-B7D454BE2E1E}"/>
              </a:ext>
            </a:extLst>
          </p:cNvPr>
          <p:cNvSpPr>
            <a:spLocks noGrp="1"/>
          </p:cNvSpPr>
          <p:nvPr>
            <p:ph type="title"/>
          </p:nvPr>
        </p:nvSpPr>
        <p:spPr/>
        <p:txBody>
          <a:bodyPr/>
          <a:lstStyle/>
          <a:p>
            <a:r>
              <a:rPr lang="zh-CN" altLang="en-US" dirty="0"/>
              <a:t>总结</a:t>
            </a:r>
          </a:p>
        </p:txBody>
      </p:sp>
      <p:sp>
        <p:nvSpPr>
          <p:cNvPr id="3" name="内容占位符 2">
            <a:extLst>
              <a:ext uri="{FF2B5EF4-FFF2-40B4-BE49-F238E27FC236}">
                <a16:creationId xmlns:a16="http://schemas.microsoft.com/office/drawing/2014/main" id="{70FF5BA4-05D1-70F8-4D82-D170ED3305E6}"/>
              </a:ext>
            </a:extLst>
          </p:cNvPr>
          <p:cNvSpPr>
            <a:spLocks noGrp="1"/>
          </p:cNvSpPr>
          <p:nvPr>
            <p:ph idx="1"/>
          </p:nvPr>
        </p:nvSpPr>
        <p:spPr>
          <a:xfrm>
            <a:off x="838199" y="1825625"/>
            <a:ext cx="10864065" cy="4351338"/>
          </a:xfrm>
        </p:spPr>
        <p:txBody>
          <a:bodyPr>
            <a:normAutofit/>
          </a:bodyPr>
          <a:lstStyle/>
          <a:p>
            <a:r>
              <a:rPr lang="zh-CN" altLang="en-US" dirty="0"/>
              <a:t>数据中心网络</a:t>
            </a:r>
            <a:endParaRPr lang="en-US" altLang="zh-CN" dirty="0"/>
          </a:p>
          <a:p>
            <a:pPr lvl="1"/>
            <a:r>
              <a:rPr lang="zh-CN" altLang="en-US" dirty="0"/>
              <a:t>大数据、大模型下，</a:t>
            </a:r>
            <a:r>
              <a:rPr lang="zh-CN" altLang="en-US" sz="2400" dirty="0"/>
              <a:t>分布式异构并行计算是必由之路</a:t>
            </a:r>
            <a:endParaRPr lang="en-US" altLang="zh-CN" dirty="0"/>
          </a:p>
          <a:p>
            <a:pPr lvl="1"/>
            <a:r>
              <a:rPr lang="zh-CN" altLang="en-US" dirty="0"/>
              <a:t>从字节流到内存语义：消息语义、异步和同步远端内存访问、</a:t>
            </a:r>
            <a:r>
              <a:rPr lang="en-US" altLang="zh-CN" dirty="0"/>
              <a:t>RPC</a:t>
            </a:r>
          </a:p>
          <a:p>
            <a:pPr lvl="1"/>
            <a:r>
              <a:rPr lang="zh-CN" altLang="en-US" dirty="0"/>
              <a:t>把数据中心作为一台计算机：高速互联</a:t>
            </a:r>
            <a:r>
              <a:rPr lang="en-US" altLang="zh-CN" dirty="0"/>
              <a:t>+Serverless</a:t>
            </a:r>
            <a:r>
              <a:rPr lang="zh-CN" altLang="en-US" dirty="0"/>
              <a:t>便捷编程</a:t>
            </a:r>
            <a:endParaRPr lang="en-US" altLang="zh-CN" dirty="0"/>
          </a:p>
          <a:p>
            <a:r>
              <a:rPr lang="zh-CN" altLang="en-US" dirty="0"/>
              <a:t>广域网</a:t>
            </a:r>
            <a:endParaRPr lang="en-US" altLang="zh-CN" dirty="0"/>
          </a:p>
          <a:p>
            <a:pPr lvl="1"/>
            <a:r>
              <a:rPr lang="zh-CN" altLang="en-US" dirty="0"/>
              <a:t>实时互动应用：</a:t>
            </a:r>
            <a:r>
              <a:rPr lang="en-US" altLang="zh-CN" dirty="0"/>
              <a:t>QUIC</a:t>
            </a:r>
            <a:r>
              <a:rPr lang="zh-CN" altLang="en-US" dirty="0"/>
              <a:t>传输协议</a:t>
            </a:r>
            <a:r>
              <a:rPr lang="en-US" altLang="zh-CN" dirty="0"/>
              <a:t>+Overlay</a:t>
            </a:r>
            <a:r>
              <a:rPr lang="zh-CN" altLang="en-US" dirty="0"/>
              <a:t>全球加速网络</a:t>
            </a:r>
            <a:endParaRPr lang="en-US" altLang="zh-CN" dirty="0"/>
          </a:p>
          <a:p>
            <a:pPr lvl="1"/>
            <a:r>
              <a:rPr lang="zh-CN" altLang="en-US" dirty="0"/>
              <a:t>东数西算：</a:t>
            </a:r>
            <a:r>
              <a:rPr lang="en-US" altLang="zh-CN" dirty="0" err="1"/>
              <a:t>Regionless</a:t>
            </a:r>
            <a:r>
              <a:rPr lang="zh-CN" altLang="en-US" dirty="0"/>
              <a:t>使能全国一体化大数据中心</a:t>
            </a:r>
            <a:endParaRPr lang="en-US" altLang="zh-CN" dirty="0"/>
          </a:p>
          <a:p>
            <a:r>
              <a:rPr lang="zh-CN" altLang="en-US" dirty="0"/>
              <a:t>无线网络</a:t>
            </a:r>
            <a:endParaRPr lang="en-US" altLang="zh-CN" dirty="0"/>
          </a:p>
          <a:p>
            <a:pPr lvl="1"/>
            <a:r>
              <a:rPr lang="zh-CN" altLang="en-US" dirty="0"/>
              <a:t>“</a:t>
            </a:r>
            <a:r>
              <a:rPr lang="en-US" altLang="zh-CN" dirty="0"/>
              <a:t>1+8+N</a:t>
            </a:r>
            <a:r>
              <a:rPr lang="zh-CN" altLang="en-US" dirty="0"/>
              <a:t>”与“</a:t>
            </a:r>
            <a:r>
              <a:rPr lang="en-US" altLang="zh-CN" dirty="0"/>
              <a:t>5G to B</a:t>
            </a:r>
            <a:r>
              <a:rPr lang="zh-CN" altLang="en-US" dirty="0"/>
              <a:t>”：无线网络优化、无线内存语义</a:t>
            </a:r>
            <a:endParaRPr lang="en-US" altLang="zh-CN" dirty="0"/>
          </a:p>
          <a:p>
            <a:pPr lvl="1"/>
            <a:r>
              <a:rPr lang="zh-CN" altLang="en-US" dirty="0"/>
              <a:t>鸿蒙分布式超级终端：分布式软总线、设备虚拟化、数据管理、任务调度</a:t>
            </a:r>
          </a:p>
          <a:p>
            <a:endParaRPr lang="zh-CN" altLang="en-US" dirty="0"/>
          </a:p>
        </p:txBody>
      </p:sp>
    </p:spTree>
    <p:extLst>
      <p:ext uri="{BB962C8B-B14F-4D97-AF65-F5344CB8AC3E}">
        <p14:creationId xmlns:p14="http://schemas.microsoft.com/office/powerpoint/2010/main" val="7125452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B111D5-7C67-A7D8-7724-66BBF11B2E5C}"/>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38E3C325-06F7-3232-42A7-F365AB06B3B8}"/>
              </a:ext>
            </a:extLst>
          </p:cNvPr>
          <p:cNvSpPr>
            <a:spLocks noGrp="1"/>
          </p:cNvSpPr>
          <p:nvPr>
            <p:ph idx="1"/>
          </p:nvPr>
        </p:nvSpPr>
        <p:spPr/>
        <p:txBody>
          <a:bodyPr/>
          <a:lstStyle/>
          <a:p>
            <a:endParaRPr lang="zh-CN" altLang="en-US"/>
          </a:p>
        </p:txBody>
      </p:sp>
      <p:pic>
        <p:nvPicPr>
          <p:cNvPr id="7" name="图片 6">
            <a:extLst>
              <a:ext uri="{FF2B5EF4-FFF2-40B4-BE49-F238E27FC236}">
                <a16:creationId xmlns:a16="http://schemas.microsoft.com/office/drawing/2014/main" id="{E468F2BF-FA50-A34E-7A24-1DA7FDFD5365}"/>
              </a:ext>
            </a:extLst>
          </p:cNvPr>
          <p:cNvPicPr>
            <a:picLocks noChangeAspect="1"/>
          </p:cNvPicPr>
          <p:nvPr/>
        </p:nvPicPr>
        <p:blipFill>
          <a:blip r:embed="rId2"/>
          <a:stretch>
            <a:fillRect/>
          </a:stretch>
        </p:blipFill>
        <p:spPr>
          <a:xfrm>
            <a:off x="386335" y="0"/>
            <a:ext cx="11419330" cy="6858000"/>
          </a:xfrm>
          <a:prstGeom prst="rect">
            <a:avLst/>
          </a:prstGeom>
        </p:spPr>
      </p:pic>
      <p:sp>
        <p:nvSpPr>
          <p:cNvPr id="8" name="文本框 7">
            <a:extLst>
              <a:ext uri="{FF2B5EF4-FFF2-40B4-BE49-F238E27FC236}">
                <a16:creationId xmlns:a16="http://schemas.microsoft.com/office/drawing/2014/main" id="{D179CEC0-F366-B97E-1332-AED56BF6FBEE}"/>
              </a:ext>
            </a:extLst>
          </p:cNvPr>
          <p:cNvSpPr txBox="1"/>
          <p:nvPr/>
        </p:nvSpPr>
        <p:spPr>
          <a:xfrm>
            <a:off x="4268913" y="292813"/>
            <a:ext cx="7032660" cy="1323439"/>
          </a:xfrm>
          <a:prstGeom prst="rect">
            <a:avLst/>
          </a:prstGeom>
          <a:noFill/>
        </p:spPr>
        <p:txBody>
          <a:bodyPr wrap="square" rtlCol="0">
            <a:spAutoFit/>
          </a:bodyPr>
          <a:lstStyle/>
          <a:p>
            <a:r>
              <a:rPr lang="zh-CN" altLang="en-US" sz="4000" dirty="0">
                <a:solidFill>
                  <a:schemeClr val="bg1"/>
                </a:solidFill>
              </a:rPr>
              <a:t>通途协议栈：</a:t>
            </a:r>
            <a:endParaRPr lang="en-US" altLang="zh-CN" sz="4000" dirty="0">
              <a:solidFill>
                <a:schemeClr val="bg1"/>
              </a:solidFill>
            </a:endParaRPr>
          </a:p>
          <a:p>
            <a:r>
              <a:rPr lang="zh-CN" altLang="en-US" sz="4000" b="1" dirty="0">
                <a:solidFill>
                  <a:schemeClr val="bg1"/>
                </a:solidFill>
              </a:rPr>
              <a:t>连接算力孤岛，天堑变通途</a:t>
            </a:r>
          </a:p>
        </p:txBody>
      </p:sp>
    </p:spTree>
    <p:extLst>
      <p:ext uri="{BB962C8B-B14F-4D97-AF65-F5344CB8AC3E}">
        <p14:creationId xmlns:p14="http://schemas.microsoft.com/office/powerpoint/2010/main" val="2249399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5F53D2-9C9E-9E05-6E55-FA264BCDCC3F}"/>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58494E65-4A6E-FC29-463C-A6921550AC04}"/>
              </a:ext>
            </a:extLst>
          </p:cNvPr>
          <p:cNvSpPr>
            <a:spLocks noGrp="1"/>
          </p:cNvSpPr>
          <p:nvPr>
            <p:ph idx="1"/>
          </p:nvPr>
        </p:nvSpPr>
        <p:spPr/>
        <p:txBody>
          <a:bodyPr/>
          <a:lstStyle/>
          <a:p>
            <a:endParaRPr lang="zh-CN" altLang="en-US"/>
          </a:p>
        </p:txBody>
      </p:sp>
      <p:pic>
        <p:nvPicPr>
          <p:cNvPr id="5" name="图片 4">
            <a:extLst>
              <a:ext uri="{FF2B5EF4-FFF2-40B4-BE49-F238E27FC236}">
                <a16:creationId xmlns:a16="http://schemas.microsoft.com/office/drawing/2014/main" id="{49FBB7CD-9877-9979-2FC9-89B9BFCB39A8}"/>
              </a:ext>
            </a:extLst>
          </p:cNvPr>
          <p:cNvPicPr>
            <a:picLocks noChangeAspect="1"/>
          </p:cNvPicPr>
          <p:nvPr/>
        </p:nvPicPr>
        <p:blipFill>
          <a:blip r:embed="rId2"/>
          <a:stretch>
            <a:fillRect/>
          </a:stretch>
        </p:blipFill>
        <p:spPr>
          <a:xfrm>
            <a:off x="257748" y="0"/>
            <a:ext cx="11676504" cy="6858000"/>
          </a:xfrm>
          <a:prstGeom prst="rect">
            <a:avLst/>
          </a:prstGeom>
        </p:spPr>
      </p:pic>
    </p:spTree>
    <p:extLst>
      <p:ext uri="{BB962C8B-B14F-4D97-AF65-F5344CB8AC3E}">
        <p14:creationId xmlns:p14="http://schemas.microsoft.com/office/powerpoint/2010/main" val="41104383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02AE44-F095-0136-03AD-FFE68134E5D8}"/>
              </a:ext>
            </a:extLst>
          </p:cNvPr>
          <p:cNvSpPr>
            <a:spLocks noGrp="1"/>
          </p:cNvSpPr>
          <p:nvPr>
            <p:ph type="ctrTitle"/>
          </p:nvPr>
        </p:nvSpPr>
        <p:spPr/>
        <p:txBody>
          <a:bodyPr/>
          <a:lstStyle/>
          <a:p>
            <a:r>
              <a:rPr lang="en-US" altLang="zh-CN" dirty="0"/>
              <a:t>Thanks!</a:t>
            </a:r>
            <a:endParaRPr lang="zh-CN" altLang="en-US" dirty="0"/>
          </a:p>
        </p:txBody>
      </p:sp>
      <p:sp>
        <p:nvSpPr>
          <p:cNvPr id="3" name="副标题 2">
            <a:extLst>
              <a:ext uri="{FF2B5EF4-FFF2-40B4-BE49-F238E27FC236}">
                <a16:creationId xmlns:a16="http://schemas.microsoft.com/office/drawing/2014/main" id="{9F9C824A-2F03-34ED-DB86-2C3650126A3F}"/>
              </a:ext>
            </a:extLst>
          </p:cNvPr>
          <p:cNvSpPr>
            <a:spLocks noGrp="1"/>
          </p:cNvSpPr>
          <p:nvPr>
            <p:ph type="subTitle" idx="1"/>
          </p:nvPr>
        </p:nvSpPr>
        <p:spPr/>
        <p:txBody>
          <a:bodyPr/>
          <a:lstStyle/>
          <a:p>
            <a:endParaRPr lang="zh-CN" altLang="en-US" dirty="0"/>
          </a:p>
        </p:txBody>
      </p:sp>
    </p:spTree>
    <p:extLst>
      <p:ext uri="{BB962C8B-B14F-4D97-AF65-F5344CB8AC3E}">
        <p14:creationId xmlns:p14="http://schemas.microsoft.com/office/powerpoint/2010/main" val="1103220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0C469D-7895-B46C-E96B-A690F4DC0A32}"/>
              </a:ext>
            </a:extLst>
          </p:cNvPr>
          <p:cNvSpPr>
            <a:spLocks noGrp="1"/>
          </p:cNvSpPr>
          <p:nvPr>
            <p:ph type="title"/>
          </p:nvPr>
        </p:nvSpPr>
        <p:spPr/>
        <p:txBody>
          <a:bodyPr/>
          <a:lstStyle/>
          <a:p>
            <a:r>
              <a:rPr lang="zh-CN" altLang="en-US" sz="4400" dirty="0"/>
              <a:t>传统</a:t>
            </a:r>
            <a:r>
              <a:rPr lang="en-US" altLang="zh-CN" sz="4400" dirty="0"/>
              <a:t>Web</a:t>
            </a:r>
            <a:r>
              <a:rPr lang="zh-CN" altLang="en-US" sz="4400" dirty="0"/>
              <a:t>服务容易扩容</a:t>
            </a:r>
            <a:endParaRPr lang="zh-CN" altLang="en-US" dirty="0"/>
          </a:p>
        </p:txBody>
      </p:sp>
      <p:pic>
        <p:nvPicPr>
          <p:cNvPr id="4" name="图片 3">
            <a:extLst>
              <a:ext uri="{FF2B5EF4-FFF2-40B4-BE49-F238E27FC236}">
                <a16:creationId xmlns:a16="http://schemas.microsoft.com/office/drawing/2014/main" id="{C1E9CF58-C6FF-F74C-8A69-97895BADD479}"/>
              </a:ext>
            </a:extLst>
          </p:cNvPr>
          <p:cNvPicPr>
            <a:picLocks noChangeAspect="1"/>
          </p:cNvPicPr>
          <p:nvPr/>
        </p:nvPicPr>
        <p:blipFill>
          <a:blip r:embed="rId2"/>
          <a:stretch>
            <a:fillRect/>
          </a:stretch>
        </p:blipFill>
        <p:spPr>
          <a:xfrm>
            <a:off x="932707" y="2922881"/>
            <a:ext cx="341289" cy="551461"/>
          </a:xfrm>
          <a:prstGeom prst="rect">
            <a:avLst/>
          </a:prstGeom>
        </p:spPr>
      </p:pic>
      <p:pic>
        <p:nvPicPr>
          <p:cNvPr id="5" name="图片 4">
            <a:extLst>
              <a:ext uri="{FF2B5EF4-FFF2-40B4-BE49-F238E27FC236}">
                <a16:creationId xmlns:a16="http://schemas.microsoft.com/office/drawing/2014/main" id="{69B11961-F248-9DEF-A23B-FD620B80F41E}"/>
              </a:ext>
            </a:extLst>
          </p:cNvPr>
          <p:cNvPicPr>
            <a:picLocks noChangeAspect="1"/>
          </p:cNvPicPr>
          <p:nvPr/>
        </p:nvPicPr>
        <p:blipFill>
          <a:blip r:embed="rId3"/>
          <a:stretch>
            <a:fillRect/>
          </a:stretch>
        </p:blipFill>
        <p:spPr>
          <a:xfrm>
            <a:off x="3263106" y="2857799"/>
            <a:ext cx="1038250" cy="676370"/>
          </a:xfrm>
          <a:prstGeom prst="rect">
            <a:avLst/>
          </a:prstGeom>
        </p:spPr>
      </p:pic>
      <p:pic>
        <p:nvPicPr>
          <p:cNvPr id="6" name="图片 5">
            <a:extLst>
              <a:ext uri="{FF2B5EF4-FFF2-40B4-BE49-F238E27FC236}">
                <a16:creationId xmlns:a16="http://schemas.microsoft.com/office/drawing/2014/main" id="{D42FD516-D597-1048-FBC8-1B6E60667E32}"/>
              </a:ext>
            </a:extLst>
          </p:cNvPr>
          <p:cNvPicPr>
            <a:picLocks noChangeAspect="1"/>
          </p:cNvPicPr>
          <p:nvPr/>
        </p:nvPicPr>
        <p:blipFill>
          <a:blip r:embed="rId4"/>
          <a:stretch>
            <a:fillRect/>
          </a:stretch>
        </p:blipFill>
        <p:spPr>
          <a:xfrm>
            <a:off x="1794200" y="2604253"/>
            <a:ext cx="887056" cy="1188715"/>
          </a:xfrm>
          <a:prstGeom prst="rect">
            <a:avLst/>
          </a:prstGeom>
        </p:spPr>
      </p:pic>
      <p:cxnSp>
        <p:nvCxnSpPr>
          <p:cNvPr id="7" name="直接箭头连接符 6">
            <a:extLst>
              <a:ext uri="{FF2B5EF4-FFF2-40B4-BE49-F238E27FC236}">
                <a16:creationId xmlns:a16="http://schemas.microsoft.com/office/drawing/2014/main" id="{62CC36E6-4E81-9939-F57C-3A367FC67374}"/>
              </a:ext>
            </a:extLst>
          </p:cNvPr>
          <p:cNvCxnSpPr>
            <a:stCxn id="4" idx="3"/>
            <a:endCxn id="6" idx="1"/>
          </p:cNvCxnSpPr>
          <p:nvPr/>
        </p:nvCxnSpPr>
        <p:spPr>
          <a:xfrm flipV="1">
            <a:off x="1273996" y="3198611"/>
            <a:ext cx="52020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直接箭头连接符 7">
            <a:extLst>
              <a:ext uri="{FF2B5EF4-FFF2-40B4-BE49-F238E27FC236}">
                <a16:creationId xmlns:a16="http://schemas.microsoft.com/office/drawing/2014/main" id="{B87DE430-18F1-0116-CC78-0CD4323EAA2E}"/>
              </a:ext>
            </a:extLst>
          </p:cNvPr>
          <p:cNvCxnSpPr/>
          <p:nvPr/>
        </p:nvCxnSpPr>
        <p:spPr>
          <a:xfrm flipV="1">
            <a:off x="2681256" y="3195984"/>
            <a:ext cx="52020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a:extLst>
              <a:ext uri="{FF2B5EF4-FFF2-40B4-BE49-F238E27FC236}">
                <a16:creationId xmlns:a16="http://schemas.microsoft.com/office/drawing/2014/main" id="{4977B408-ED1A-026B-4150-53CC7950B98D}"/>
              </a:ext>
            </a:extLst>
          </p:cNvPr>
          <p:cNvCxnSpPr>
            <a:cxnSpLocks/>
            <a:endCxn id="10" idx="1"/>
          </p:cNvCxnSpPr>
          <p:nvPr/>
        </p:nvCxnSpPr>
        <p:spPr>
          <a:xfrm>
            <a:off x="4301356" y="3195984"/>
            <a:ext cx="655926" cy="11387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id="{B11E69D6-7449-663C-B2D8-23F8A6E54BCC}"/>
              </a:ext>
            </a:extLst>
          </p:cNvPr>
          <p:cNvPicPr>
            <a:picLocks noChangeAspect="1"/>
          </p:cNvPicPr>
          <p:nvPr/>
        </p:nvPicPr>
        <p:blipFill>
          <a:blip r:embed="rId5"/>
          <a:stretch>
            <a:fillRect/>
          </a:stretch>
        </p:blipFill>
        <p:spPr>
          <a:xfrm>
            <a:off x="4957282" y="4144518"/>
            <a:ext cx="1384030" cy="380470"/>
          </a:xfrm>
          <a:prstGeom prst="rect">
            <a:avLst/>
          </a:prstGeom>
        </p:spPr>
      </p:pic>
      <p:sp>
        <p:nvSpPr>
          <p:cNvPr id="11" name="文本框 10">
            <a:extLst>
              <a:ext uri="{FF2B5EF4-FFF2-40B4-BE49-F238E27FC236}">
                <a16:creationId xmlns:a16="http://schemas.microsoft.com/office/drawing/2014/main" id="{74B63AC4-5DBE-BCE8-ED6C-FF4AAC1EAEA0}"/>
              </a:ext>
            </a:extLst>
          </p:cNvPr>
          <p:cNvSpPr txBox="1"/>
          <p:nvPr/>
        </p:nvSpPr>
        <p:spPr>
          <a:xfrm>
            <a:off x="4957282" y="4607959"/>
            <a:ext cx="1384030" cy="1754326"/>
          </a:xfrm>
          <a:prstGeom prst="rect">
            <a:avLst/>
          </a:prstGeom>
          <a:noFill/>
        </p:spPr>
        <p:txBody>
          <a:bodyPr wrap="square" rtlCol="0">
            <a:spAutoFit/>
          </a:bodyPr>
          <a:lstStyle/>
          <a:p>
            <a:r>
              <a:rPr lang="en-US" altLang="zh-CN" dirty="0"/>
              <a:t>Nginx L7</a:t>
            </a:r>
            <a:r>
              <a:rPr lang="zh-CN" altLang="en-US" dirty="0"/>
              <a:t>（</a:t>
            </a:r>
            <a:r>
              <a:rPr lang="en-US" altLang="zh-CN" dirty="0"/>
              <a:t>HTTP</a:t>
            </a:r>
            <a:r>
              <a:rPr lang="zh-CN" altLang="en-US" dirty="0"/>
              <a:t>）负载均衡器：</a:t>
            </a:r>
            <a:r>
              <a:rPr lang="zh-CN" altLang="en-US" b="1" dirty="0"/>
              <a:t>软件分发到各个业务</a:t>
            </a:r>
            <a:r>
              <a:rPr lang="en-US" altLang="zh-CN" b="1" dirty="0"/>
              <a:t>Web</a:t>
            </a:r>
            <a:r>
              <a:rPr lang="zh-CN" altLang="en-US" b="1" dirty="0"/>
              <a:t>服务器</a:t>
            </a:r>
          </a:p>
        </p:txBody>
      </p:sp>
      <p:sp>
        <p:nvSpPr>
          <p:cNvPr id="12" name="文本框 11">
            <a:extLst>
              <a:ext uri="{FF2B5EF4-FFF2-40B4-BE49-F238E27FC236}">
                <a16:creationId xmlns:a16="http://schemas.microsoft.com/office/drawing/2014/main" id="{5FFB6B66-142F-2391-3C07-3A3EE357E7AB}"/>
              </a:ext>
            </a:extLst>
          </p:cNvPr>
          <p:cNvSpPr txBox="1"/>
          <p:nvPr/>
        </p:nvSpPr>
        <p:spPr>
          <a:xfrm>
            <a:off x="3090216" y="3667153"/>
            <a:ext cx="1384030" cy="1200329"/>
          </a:xfrm>
          <a:prstGeom prst="rect">
            <a:avLst/>
          </a:prstGeom>
          <a:noFill/>
        </p:spPr>
        <p:txBody>
          <a:bodyPr wrap="square" rtlCol="0">
            <a:spAutoFit/>
          </a:bodyPr>
          <a:lstStyle/>
          <a:p>
            <a:r>
              <a:rPr lang="en-US" altLang="zh-CN" dirty="0"/>
              <a:t>L4</a:t>
            </a:r>
            <a:r>
              <a:rPr lang="zh-CN" altLang="en-US" dirty="0"/>
              <a:t>（</a:t>
            </a:r>
            <a:r>
              <a:rPr lang="en-US" altLang="zh-CN" dirty="0"/>
              <a:t>TCP</a:t>
            </a:r>
            <a:r>
              <a:rPr lang="zh-CN" altLang="en-US" dirty="0"/>
              <a:t>）负载均衡器：</a:t>
            </a:r>
            <a:r>
              <a:rPr lang="zh-CN" altLang="en-US" b="1" dirty="0"/>
              <a:t>硬件实现负载均衡</a:t>
            </a:r>
            <a:endParaRPr lang="en-US" altLang="zh-CN" b="1" dirty="0"/>
          </a:p>
        </p:txBody>
      </p:sp>
      <p:cxnSp>
        <p:nvCxnSpPr>
          <p:cNvPr id="13" name="直接箭头连接符 12">
            <a:extLst>
              <a:ext uri="{FF2B5EF4-FFF2-40B4-BE49-F238E27FC236}">
                <a16:creationId xmlns:a16="http://schemas.microsoft.com/office/drawing/2014/main" id="{84D3B263-7BC5-AEFA-A844-299BF099F24A}"/>
              </a:ext>
            </a:extLst>
          </p:cNvPr>
          <p:cNvCxnSpPr>
            <a:cxnSpLocks/>
          </p:cNvCxnSpPr>
          <p:nvPr/>
        </p:nvCxnSpPr>
        <p:spPr>
          <a:xfrm flipV="1">
            <a:off x="6317280" y="1773659"/>
            <a:ext cx="917440" cy="3970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a:extLst>
              <a:ext uri="{FF2B5EF4-FFF2-40B4-BE49-F238E27FC236}">
                <a16:creationId xmlns:a16="http://schemas.microsoft.com/office/drawing/2014/main" id="{996E08C2-FC51-E41C-0454-02ACAB8B31BF}"/>
              </a:ext>
            </a:extLst>
          </p:cNvPr>
          <p:cNvCxnSpPr>
            <a:cxnSpLocks/>
            <a:stCxn id="5" idx="3"/>
            <a:endCxn id="15" idx="1"/>
          </p:cNvCxnSpPr>
          <p:nvPr/>
        </p:nvCxnSpPr>
        <p:spPr>
          <a:xfrm flipV="1">
            <a:off x="4301356" y="2170729"/>
            <a:ext cx="655926" cy="10252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图片 14">
            <a:extLst>
              <a:ext uri="{FF2B5EF4-FFF2-40B4-BE49-F238E27FC236}">
                <a16:creationId xmlns:a16="http://schemas.microsoft.com/office/drawing/2014/main" id="{B91D306E-85F8-A79B-6688-611C8FE774D6}"/>
              </a:ext>
            </a:extLst>
          </p:cNvPr>
          <p:cNvPicPr>
            <a:picLocks noChangeAspect="1"/>
          </p:cNvPicPr>
          <p:nvPr/>
        </p:nvPicPr>
        <p:blipFill>
          <a:blip r:embed="rId5"/>
          <a:stretch>
            <a:fillRect/>
          </a:stretch>
        </p:blipFill>
        <p:spPr>
          <a:xfrm>
            <a:off x="4957282" y="1980494"/>
            <a:ext cx="1384030" cy="380470"/>
          </a:xfrm>
          <a:prstGeom prst="rect">
            <a:avLst/>
          </a:prstGeom>
        </p:spPr>
      </p:pic>
      <p:pic>
        <p:nvPicPr>
          <p:cNvPr id="16" name="图片 15">
            <a:extLst>
              <a:ext uri="{FF2B5EF4-FFF2-40B4-BE49-F238E27FC236}">
                <a16:creationId xmlns:a16="http://schemas.microsoft.com/office/drawing/2014/main" id="{EC7DC415-190E-D67F-C094-18F9ADB758E2}"/>
              </a:ext>
            </a:extLst>
          </p:cNvPr>
          <p:cNvPicPr>
            <a:picLocks noChangeAspect="1"/>
          </p:cNvPicPr>
          <p:nvPr/>
        </p:nvPicPr>
        <p:blipFill>
          <a:blip r:embed="rId6"/>
          <a:stretch>
            <a:fillRect/>
          </a:stretch>
        </p:blipFill>
        <p:spPr>
          <a:xfrm>
            <a:off x="7234720" y="1501228"/>
            <a:ext cx="1165518" cy="1647801"/>
          </a:xfrm>
          <a:prstGeom prst="rect">
            <a:avLst/>
          </a:prstGeom>
        </p:spPr>
      </p:pic>
      <p:cxnSp>
        <p:nvCxnSpPr>
          <p:cNvPr id="17" name="直接箭头连接符 16">
            <a:extLst>
              <a:ext uri="{FF2B5EF4-FFF2-40B4-BE49-F238E27FC236}">
                <a16:creationId xmlns:a16="http://schemas.microsoft.com/office/drawing/2014/main" id="{50E2102F-0083-B599-A840-E285B97F5F83}"/>
              </a:ext>
            </a:extLst>
          </p:cNvPr>
          <p:cNvCxnSpPr>
            <a:cxnSpLocks/>
            <a:stCxn id="15" idx="3"/>
          </p:cNvCxnSpPr>
          <p:nvPr/>
        </p:nvCxnSpPr>
        <p:spPr>
          <a:xfrm flipV="1">
            <a:off x="6341312" y="2089881"/>
            <a:ext cx="893408" cy="808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98A08DF8-6201-F1EC-F3FC-413851613DBA}"/>
              </a:ext>
            </a:extLst>
          </p:cNvPr>
          <p:cNvCxnSpPr>
            <a:cxnSpLocks/>
            <a:stCxn id="15" idx="3"/>
            <a:endCxn id="16" idx="1"/>
          </p:cNvCxnSpPr>
          <p:nvPr/>
        </p:nvCxnSpPr>
        <p:spPr>
          <a:xfrm>
            <a:off x="6341312" y="2170729"/>
            <a:ext cx="893408" cy="15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4F7A871F-F363-97D9-7E8E-3240BACFBB26}"/>
              </a:ext>
            </a:extLst>
          </p:cNvPr>
          <p:cNvCxnSpPr>
            <a:cxnSpLocks/>
            <a:stCxn id="15" idx="3"/>
          </p:cNvCxnSpPr>
          <p:nvPr/>
        </p:nvCxnSpPr>
        <p:spPr>
          <a:xfrm>
            <a:off x="6341312" y="2170729"/>
            <a:ext cx="893408" cy="4800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7132FB7D-E0B0-1FE5-0FBD-877265E1DB40}"/>
              </a:ext>
            </a:extLst>
          </p:cNvPr>
          <p:cNvCxnSpPr>
            <a:cxnSpLocks/>
          </p:cNvCxnSpPr>
          <p:nvPr/>
        </p:nvCxnSpPr>
        <p:spPr>
          <a:xfrm flipV="1">
            <a:off x="6317280" y="3923926"/>
            <a:ext cx="917440" cy="3970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图片 20">
            <a:extLst>
              <a:ext uri="{FF2B5EF4-FFF2-40B4-BE49-F238E27FC236}">
                <a16:creationId xmlns:a16="http://schemas.microsoft.com/office/drawing/2014/main" id="{38200906-3C97-A07C-D558-2892E09324D5}"/>
              </a:ext>
            </a:extLst>
          </p:cNvPr>
          <p:cNvPicPr>
            <a:picLocks noChangeAspect="1"/>
          </p:cNvPicPr>
          <p:nvPr/>
        </p:nvPicPr>
        <p:blipFill>
          <a:blip r:embed="rId6"/>
          <a:stretch>
            <a:fillRect/>
          </a:stretch>
        </p:blipFill>
        <p:spPr>
          <a:xfrm>
            <a:off x="7234720" y="3651496"/>
            <a:ext cx="1165518" cy="1647801"/>
          </a:xfrm>
          <a:prstGeom prst="rect">
            <a:avLst/>
          </a:prstGeom>
        </p:spPr>
      </p:pic>
      <p:cxnSp>
        <p:nvCxnSpPr>
          <p:cNvPr id="22" name="直接箭头连接符 21">
            <a:extLst>
              <a:ext uri="{FF2B5EF4-FFF2-40B4-BE49-F238E27FC236}">
                <a16:creationId xmlns:a16="http://schemas.microsoft.com/office/drawing/2014/main" id="{DD0B169D-468D-AA6E-0131-D98D64E09844}"/>
              </a:ext>
            </a:extLst>
          </p:cNvPr>
          <p:cNvCxnSpPr>
            <a:cxnSpLocks/>
          </p:cNvCxnSpPr>
          <p:nvPr/>
        </p:nvCxnSpPr>
        <p:spPr>
          <a:xfrm flipV="1">
            <a:off x="6341312" y="4240149"/>
            <a:ext cx="893408" cy="808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a16="http://schemas.microsoft.com/office/drawing/2014/main" id="{F03BE3ED-154F-5CB9-B2A7-70F0F73919C4}"/>
              </a:ext>
            </a:extLst>
          </p:cNvPr>
          <p:cNvCxnSpPr>
            <a:cxnSpLocks/>
            <a:endCxn id="21" idx="1"/>
          </p:cNvCxnSpPr>
          <p:nvPr/>
        </p:nvCxnSpPr>
        <p:spPr>
          <a:xfrm>
            <a:off x="6341312" y="4320997"/>
            <a:ext cx="893408" cy="15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5930CB74-93D3-7794-977E-49257447DEB5}"/>
              </a:ext>
            </a:extLst>
          </p:cNvPr>
          <p:cNvCxnSpPr>
            <a:cxnSpLocks/>
          </p:cNvCxnSpPr>
          <p:nvPr/>
        </p:nvCxnSpPr>
        <p:spPr>
          <a:xfrm>
            <a:off x="6341312" y="4320997"/>
            <a:ext cx="893408" cy="4800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42AD5A16-5F95-B0B8-93F3-3C696895604C}"/>
              </a:ext>
            </a:extLst>
          </p:cNvPr>
          <p:cNvSpPr txBox="1"/>
          <p:nvPr/>
        </p:nvSpPr>
        <p:spPr>
          <a:xfrm>
            <a:off x="7029015" y="5286888"/>
            <a:ext cx="1816813" cy="923330"/>
          </a:xfrm>
          <a:prstGeom prst="rect">
            <a:avLst/>
          </a:prstGeom>
          <a:noFill/>
        </p:spPr>
        <p:txBody>
          <a:bodyPr wrap="square" rtlCol="0">
            <a:spAutoFit/>
          </a:bodyPr>
          <a:lstStyle/>
          <a:p>
            <a:r>
              <a:rPr lang="zh-CN" altLang="en-US" dirty="0"/>
              <a:t>业务</a:t>
            </a:r>
            <a:r>
              <a:rPr lang="en-US" altLang="zh-CN" dirty="0"/>
              <a:t>Web</a:t>
            </a:r>
            <a:r>
              <a:rPr lang="zh-CN" altLang="en-US" dirty="0"/>
              <a:t>服务器</a:t>
            </a:r>
            <a:endParaRPr lang="en-US" altLang="zh-CN" dirty="0"/>
          </a:p>
          <a:p>
            <a:r>
              <a:rPr lang="zh-CN" altLang="en-US" b="1" dirty="0"/>
              <a:t>（各个</a:t>
            </a:r>
            <a:r>
              <a:rPr lang="en-US" altLang="zh-CN" b="1" dirty="0"/>
              <a:t>HTTP</a:t>
            </a:r>
            <a:r>
              <a:rPr lang="zh-CN" altLang="en-US" b="1" dirty="0"/>
              <a:t>请求可并行处理）</a:t>
            </a:r>
          </a:p>
        </p:txBody>
      </p:sp>
      <p:pic>
        <p:nvPicPr>
          <p:cNvPr id="26" name="图片 25">
            <a:extLst>
              <a:ext uri="{FF2B5EF4-FFF2-40B4-BE49-F238E27FC236}">
                <a16:creationId xmlns:a16="http://schemas.microsoft.com/office/drawing/2014/main" id="{851E9D9C-CA11-7434-9AB9-F6A313FAB366}"/>
              </a:ext>
            </a:extLst>
          </p:cNvPr>
          <p:cNvPicPr>
            <a:picLocks noChangeAspect="1"/>
          </p:cNvPicPr>
          <p:nvPr/>
        </p:nvPicPr>
        <p:blipFill>
          <a:blip r:embed="rId7"/>
          <a:stretch>
            <a:fillRect/>
          </a:stretch>
        </p:blipFill>
        <p:spPr>
          <a:xfrm>
            <a:off x="9565756" y="4054665"/>
            <a:ext cx="768495" cy="841464"/>
          </a:xfrm>
          <a:prstGeom prst="rect">
            <a:avLst/>
          </a:prstGeom>
        </p:spPr>
      </p:pic>
      <p:pic>
        <p:nvPicPr>
          <p:cNvPr id="27" name="图片 26">
            <a:extLst>
              <a:ext uri="{FF2B5EF4-FFF2-40B4-BE49-F238E27FC236}">
                <a16:creationId xmlns:a16="http://schemas.microsoft.com/office/drawing/2014/main" id="{D4893784-4EE2-CF27-6C56-88823D8553C2}"/>
              </a:ext>
            </a:extLst>
          </p:cNvPr>
          <p:cNvPicPr>
            <a:picLocks noChangeAspect="1"/>
          </p:cNvPicPr>
          <p:nvPr/>
        </p:nvPicPr>
        <p:blipFill>
          <a:blip r:embed="rId8"/>
          <a:stretch>
            <a:fillRect/>
          </a:stretch>
        </p:blipFill>
        <p:spPr>
          <a:xfrm>
            <a:off x="10752421" y="4047728"/>
            <a:ext cx="768495" cy="844553"/>
          </a:xfrm>
          <a:prstGeom prst="rect">
            <a:avLst/>
          </a:prstGeom>
        </p:spPr>
      </p:pic>
      <p:pic>
        <p:nvPicPr>
          <p:cNvPr id="28" name="图片 27">
            <a:extLst>
              <a:ext uri="{FF2B5EF4-FFF2-40B4-BE49-F238E27FC236}">
                <a16:creationId xmlns:a16="http://schemas.microsoft.com/office/drawing/2014/main" id="{4396C555-843E-8F74-E28B-5354EF895929}"/>
              </a:ext>
            </a:extLst>
          </p:cNvPr>
          <p:cNvPicPr>
            <a:picLocks noChangeAspect="1"/>
          </p:cNvPicPr>
          <p:nvPr/>
        </p:nvPicPr>
        <p:blipFill>
          <a:blip r:embed="rId9"/>
          <a:stretch>
            <a:fillRect/>
          </a:stretch>
        </p:blipFill>
        <p:spPr>
          <a:xfrm>
            <a:off x="9492642" y="1530399"/>
            <a:ext cx="979167" cy="914250"/>
          </a:xfrm>
          <a:prstGeom prst="rect">
            <a:avLst/>
          </a:prstGeom>
        </p:spPr>
      </p:pic>
      <p:sp>
        <p:nvSpPr>
          <p:cNvPr id="29" name="文本框 28">
            <a:extLst>
              <a:ext uri="{FF2B5EF4-FFF2-40B4-BE49-F238E27FC236}">
                <a16:creationId xmlns:a16="http://schemas.microsoft.com/office/drawing/2014/main" id="{FCA10B13-CFA7-1E71-40B9-3F37AE06601A}"/>
              </a:ext>
            </a:extLst>
          </p:cNvPr>
          <p:cNvSpPr txBox="1"/>
          <p:nvPr/>
        </p:nvSpPr>
        <p:spPr>
          <a:xfrm>
            <a:off x="9393616" y="2444649"/>
            <a:ext cx="2339471" cy="923330"/>
          </a:xfrm>
          <a:prstGeom prst="rect">
            <a:avLst/>
          </a:prstGeom>
          <a:noFill/>
        </p:spPr>
        <p:txBody>
          <a:bodyPr wrap="square" rtlCol="0">
            <a:spAutoFit/>
          </a:bodyPr>
          <a:lstStyle/>
          <a:p>
            <a:r>
              <a:rPr lang="zh-CN" altLang="en-US" dirty="0"/>
              <a:t>内存缓存服务器</a:t>
            </a:r>
            <a:endParaRPr lang="en-US" altLang="zh-CN" dirty="0"/>
          </a:p>
          <a:p>
            <a:r>
              <a:rPr lang="zh-CN" altLang="en-US" b="1" dirty="0"/>
              <a:t>（实际有多个，根据</a:t>
            </a:r>
            <a:r>
              <a:rPr lang="en-US" altLang="zh-CN" b="1" dirty="0"/>
              <a:t>key</a:t>
            </a:r>
            <a:r>
              <a:rPr lang="zh-CN" altLang="en-US" b="1" dirty="0"/>
              <a:t>来做</a:t>
            </a:r>
            <a:r>
              <a:rPr lang="en-US" altLang="zh-CN" b="1" dirty="0" err="1"/>
              <a:t>sharding</a:t>
            </a:r>
            <a:r>
              <a:rPr lang="zh-CN" altLang="en-US" b="1" dirty="0"/>
              <a:t>）</a:t>
            </a:r>
          </a:p>
        </p:txBody>
      </p:sp>
      <p:sp>
        <p:nvSpPr>
          <p:cNvPr id="30" name="文本框 29">
            <a:extLst>
              <a:ext uri="{FF2B5EF4-FFF2-40B4-BE49-F238E27FC236}">
                <a16:creationId xmlns:a16="http://schemas.microsoft.com/office/drawing/2014/main" id="{8864DA12-16F5-8E4F-890B-18AE2573B7CF}"/>
              </a:ext>
            </a:extLst>
          </p:cNvPr>
          <p:cNvSpPr txBox="1"/>
          <p:nvPr/>
        </p:nvSpPr>
        <p:spPr>
          <a:xfrm>
            <a:off x="9533532" y="4959379"/>
            <a:ext cx="1907956" cy="1200329"/>
          </a:xfrm>
          <a:prstGeom prst="rect">
            <a:avLst/>
          </a:prstGeom>
          <a:noFill/>
        </p:spPr>
        <p:txBody>
          <a:bodyPr wrap="square" rtlCol="0">
            <a:spAutoFit/>
          </a:bodyPr>
          <a:lstStyle/>
          <a:p>
            <a:r>
              <a:rPr lang="zh-CN" altLang="en-US" dirty="0"/>
              <a:t>数据库服务器</a:t>
            </a:r>
            <a:endParaRPr lang="en-US" altLang="zh-CN" dirty="0"/>
          </a:p>
          <a:p>
            <a:r>
              <a:rPr lang="zh-CN" altLang="en-US" b="1" dirty="0"/>
              <a:t>（实际有多个，分库分表）</a:t>
            </a:r>
          </a:p>
          <a:p>
            <a:endParaRPr lang="zh-CN" altLang="en-US" dirty="0"/>
          </a:p>
        </p:txBody>
      </p:sp>
      <p:cxnSp>
        <p:nvCxnSpPr>
          <p:cNvPr id="31" name="直接箭头连接符 30">
            <a:extLst>
              <a:ext uri="{FF2B5EF4-FFF2-40B4-BE49-F238E27FC236}">
                <a16:creationId xmlns:a16="http://schemas.microsoft.com/office/drawing/2014/main" id="{FC12C4B4-67E7-CEFB-9FAD-20916AD6C0B2}"/>
              </a:ext>
            </a:extLst>
          </p:cNvPr>
          <p:cNvCxnSpPr>
            <a:cxnSpLocks/>
            <a:endCxn id="28" idx="1"/>
          </p:cNvCxnSpPr>
          <p:nvPr/>
        </p:nvCxnSpPr>
        <p:spPr>
          <a:xfrm>
            <a:off x="8382514" y="1732173"/>
            <a:ext cx="1110128" cy="2553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a:extLst>
              <a:ext uri="{FF2B5EF4-FFF2-40B4-BE49-F238E27FC236}">
                <a16:creationId xmlns:a16="http://schemas.microsoft.com/office/drawing/2014/main" id="{8670C9DC-2EC9-3A9E-F2D7-54E2F6B240F8}"/>
              </a:ext>
            </a:extLst>
          </p:cNvPr>
          <p:cNvCxnSpPr>
            <a:cxnSpLocks/>
            <a:endCxn id="28" idx="1"/>
          </p:cNvCxnSpPr>
          <p:nvPr/>
        </p:nvCxnSpPr>
        <p:spPr>
          <a:xfrm flipV="1">
            <a:off x="8400238" y="1987524"/>
            <a:ext cx="1092404" cy="1008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1D0C3A40-9AAE-FFDE-D0E4-4884669A0CD4}"/>
              </a:ext>
            </a:extLst>
          </p:cNvPr>
          <p:cNvCxnSpPr>
            <a:cxnSpLocks/>
            <a:stCxn id="16" idx="3"/>
            <a:endCxn id="28" idx="1"/>
          </p:cNvCxnSpPr>
          <p:nvPr/>
        </p:nvCxnSpPr>
        <p:spPr>
          <a:xfrm flipV="1">
            <a:off x="8400238" y="1987524"/>
            <a:ext cx="1092404" cy="3376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E3DF0A2B-03BA-8D8E-C356-54F596BEA8A2}"/>
              </a:ext>
            </a:extLst>
          </p:cNvPr>
          <p:cNvCxnSpPr>
            <a:cxnSpLocks/>
            <a:endCxn id="28" idx="1"/>
          </p:cNvCxnSpPr>
          <p:nvPr/>
        </p:nvCxnSpPr>
        <p:spPr>
          <a:xfrm flipV="1">
            <a:off x="8417962" y="1987524"/>
            <a:ext cx="1074680" cy="7124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42575F83-C6A8-9CF0-514E-5622A6D139A9}"/>
              </a:ext>
            </a:extLst>
          </p:cNvPr>
          <p:cNvCxnSpPr>
            <a:cxnSpLocks/>
            <a:endCxn id="28" idx="1"/>
          </p:cNvCxnSpPr>
          <p:nvPr/>
        </p:nvCxnSpPr>
        <p:spPr>
          <a:xfrm flipV="1">
            <a:off x="8382514" y="1987524"/>
            <a:ext cx="1110128" cy="19364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AE61C56C-0B3A-703B-8EF8-A71217D5EB49}"/>
              </a:ext>
            </a:extLst>
          </p:cNvPr>
          <p:cNvCxnSpPr>
            <a:cxnSpLocks/>
            <a:endCxn id="28" idx="1"/>
          </p:cNvCxnSpPr>
          <p:nvPr/>
        </p:nvCxnSpPr>
        <p:spPr>
          <a:xfrm flipV="1">
            <a:off x="8382514" y="1987524"/>
            <a:ext cx="1110128" cy="22526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5222A0E9-4C6E-7035-6218-2F96BE0FC2D9}"/>
              </a:ext>
            </a:extLst>
          </p:cNvPr>
          <p:cNvCxnSpPr>
            <a:cxnSpLocks/>
            <a:stCxn id="21" idx="3"/>
            <a:endCxn id="28" idx="1"/>
          </p:cNvCxnSpPr>
          <p:nvPr/>
        </p:nvCxnSpPr>
        <p:spPr>
          <a:xfrm flipV="1">
            <a:off x="8400238" y="1987524"/>
            <a:ext cx="1092404" cy="24878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608B8AFF-8740-C16E-3E62-DAA8591DA237}"/>
              </a:ext>
            </a:extLst>
          </p:cNvPr>
          <p:cNvCxnSpPr>
            <a:cxnSpLocks/>
            <a:endCxn id="28" idx="1"/>
          </p:cNvCxnSpPr>
          <p:nvPr/>
        </p:nvCxnSpPr>
        <p:spPr>
          <a:xfrm flipV="1">
            <a:off x="8400238" y="1987524"/>
            <a:ext cx="1092404" cy="28135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86AD7D1E-A70F-C83C-7D10-4B08E91FBA07}"/>
              </a:ext>
            </a:extLst>
          </p:cNvPr>
          <p:cNvCxnSpPr>
            <a:stCxn id="26" idx="3"/>
            <a:endCxn id="27" idx="1"/>
          </p:cNvCxnSpPr>
          <p:nvPr/>
        </p:nvCxnSpPr>
        <p:spPr>
          <a:xfrm flipV="1">
            <a:off x="10334251" y="4470005"/>
            <a:ext cx="418170" cy="53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A57E6561-7CDF-1FEF-E3CE-92C7D3940AC7}"/>
              </a:ext>
            </a:extLst>
          </p:cNvPr>
          <p:cNvCxnSpPr>
            <a:cxnSpLocks/>
            <a:endCxn id="26" idx="1"/>
          </p:cNvCxnSpPr>
          <p:nvPr/>
        </p:nvCxnSpPr>
        <p:spPr>
          <a:xfrm>
            <a:off x="8417962" y="1750448"/>
            <a:ext cx="1147794" cy="2724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a:extLst>
              <a:ext uri="{FF2B5EF4-FFF2-40B4-BE49-F238E27FC236}">
                <a16:creationId xmlns:a16="http://schemas.microsoft.com/office/drawing/2014/main" id="{6192BD1D-4403-E6B4-C2E1-374A0C07448E}"/>
              </a:ext>
            </a:extLst>
          </p:cNvPr>
          <p:cNvCxnSpPr>
            <a:cxnSpLocks/>
            <a:endCxn id="26" idx="1"/>
          </p:cNvCxnSpPr>
          <p:nvPr/>
        </p:nvCxnSpPr>
        <p:spPr>
          <a:xfrm>
            <a:off x="8417962" y="2088411"/>
            <a:ext cx="1147794" cy="23869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a:extLst>
              <a:ext uri="{FF2B5EF4-FFF2-40B4-BE49-F238E27FC236}">
                <a16:creationId xmlns:a16="http://schemas.microsoft.com/office/drawing/2014/main" id="{6CECD461-A168-6608-C33A-5C7D9E2521B1}"/>
              </a:ext>
            </a:extLst>
          </p:cNvPr>
          <p:cNvCxnSpPr>
            <a:cxnSpLocks/>
            <a:stCxn id="16" idx="3"/>
            <a:endCxn id="26" idx="1"/>
          </p:cNvCxnSpPr>
          <p:nvPr/>
        </p:nvCxnSpPr>
        <p:spPr>
          <a:xfrm>
            <a:off x="8400238" y="2325129"/>
            <a:ext cx="1165518" cy="21502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a:extLst>
              <a:ext uri="{FF2B5EF4-FFF2-40B4-BE49-F238E27FC236}">
                <a16:creationId xmlns:a16="http://schemas.microsoft.com/office/drawing/2014/main" id="{A3CF283C-C2B1-E5E5-E47D-88A048BD7A87}"/>
              </a:ext>
            </a:extLst>
          </p:cNvPr>
          <p:cNvCxnSpPr>
            <a:cxnSpLocks/>
            <a:endCxn id="26" idx="1"/>
          </p:cNvCxnSpPr>
          <p:nvPr/>
        </p:nvCxnSpPr>
        <p:spPr>
          <a:xfrm>
            <a:off x="8417962" y="2681367"/>
            <a:ext cx="1147794" cy="17940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a:extLst>
              <a:ext uri="{FF2B5EF4-FFF2-40B4-BE49-F238E27FC236}">
                <a16:creationId xmlns:a16="http://schemas.microsoft.com/office/drawing/2014/main" id="{BB8BAA1C-DF5C-294F-E14C-8FC3F4FADC26}"/>
              </a:ext>
            </a:extLst>
          </p:cNvPr>
          <p:cNvCxnSpPr>
            <a:cxnSpLocks/>
            <a:endCxn id="26" idx="1"/>
          </p:cNvCxnSpPr>
          <p:nvPr/>
        </p:nvCxnSpPr>
        <p:spPr>
          <a:xfrm>
            <a:off x="8382514" y="3935648"/>
            <a:ext cx="1183242" cy="539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a:extLst>
              <a:ext uri="{FF2B5EF4-FFF2-40B4-BE49-F238E27FC236}">
                <a16:creationId xmlns:a16="http://schemas.microsoft.com/office/drawing/2014/main" id="{33255B9E-D064-9EB5-908E-5C773625D1F7}"/>
              </a:ext>
            </a:extLst>
          </p:cNvPr>
          <p:cNvCxnSpPr>
            <a:cxnSpLocks/>
            <a:endCxn id="26" idx="1"/>
          </p:cNvCxnSpPr>
          <p:nvPr/>
        </p:nvCxnSpPr>
        <p:spPr>
          <a:xfrm>
            <a:off x="8375264" y="4237148"/>
            <a:ext cx="1190492" cy="2382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5">
            <a:extLst>
              <a:ext uri="{FF2B5EF4-FFF2-40B4-BE49-F238E27FC236}">
                <a16:creationId xmlns:a16="http://schemas.microsoft.com/office/drawing/2014/main" id="{38245F85-B6D8-2218-0ED9-B9817B33BEA2}"/>
              </a:ext>
            </a:extLst>
          </p:cNvPr>
          <p:cNvCxnSpPr>
            <a:cxnSpLocks/>
            <a:stCxn id="21" idx="3"/>
            <a:endCxn id="26" idx="1"/>
          </p:cNvCxnSpPr>
          <p:nvPr/>
        </p:nvCxnSpPr>
        <p:spPr>
          <a:xfrm>
            <a:off x="8400238" y="4475397"/>
            <a:ext cx="11655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46">
            <a:extLst>
              <a:ext uri="{FF2B5EF4-FFF2-40B4-BE49-F238E27FC236}">
                <a16:creationId xmlns:a16="http://schemas.microsoft.com/office/drawing/2014/main" id="{1C0DCBA5-F606-D2BF-0621-4C44CEE763A2}"/>
              </a:ext>
            </a:extLst>
          </p:cNvPr>
          <p:cNvCxnSpPr>
            <a:cxnSpLocks/>
            <a:endCxn id="26" idx="1"/>
          </p:cNvCxnSpPr>
          <p:nvPr/>
        </p:nvCxnSpPr>
        <p:spPr>
          <a:xfrm flipV="1">
            <a:off x="8382514" y="4475397"/>
            <a:ext cx="1183242" cy="3256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7619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D8FEDF-DB4E-3488-03C2-D34B8518D5B9}"/>
              </a:ext>
            </a:extLst>
          </p:cNvPr>
          <p:cNvSpPr>
            <a:spLocks noGrp="1"/>
          </p:cNvSpPr>
          <p:nvPr>
            <p:ph type="title"/>
          </p:nvPr>
        </p:nvSpPr>
        <p:spPr/>
        <p:txBody>
          <a:bodyPr/>
          <a:lstStyle/>
          <a:p>
            <a:r>
              <a:rPr lang="zh-CN" altLang="en-US" dirty="0"/>
              <a:t>数据中心网络需求的新变化</a:t>
            </a:r>
          </a:p>
        </p:txBody>
      </p:sp>
      <p:sp>
        <p:nvSpPr>
          <p:cNvPr id="3" name="内容占位符 2">
            <a:extLst>
              <a:ext uri="{FF2B5EF4-FFF2-40B4-BE49-F238E27FC236}">
                <a16:creationId xmlns:a16="http://schemas.microsoft.com/office/drawing/2014/main" id="{06C17BCE-4449-887C-98BD-ED8C91384076}"/>
              </a:ext>
            </a:extLst>
          </p:cNvPr>
          <p:cNvSpPr>
            <a:spLocks noGrp="1"/>
          </p:cNvSpPr>
          <p:nvPr>
            <p:ph idx="1"/>
          </p:nvPr>
        </p:nvSpPr>
        <p:spPr/>
        <p:txBody>
          <a:bodyPr/>
          <a:lstStyle/>
          <a:p>
            <a:r>
              <a:rPr lang="en-US" altLang="zh-CN" dirty="0"/>
              <a:t>AI</a:t>
            </a:r>
            <a:r>
              <a:rPr lang="zh-CN" altLang="en-US" dirty="0"/>
              <a:t>、大数据、</a:t>
            </a:r>
            <a:r>
              <a:rPr lang="en-US" altLang="zh-CN" dirty="0"/>
              <a:t>HPC</a:t>
            </a:r>
            <a:r>
              <a:rPr lang="zh-CN" altLang="en-US" dirty="0"/>
              <a:t>对网络的带宽和时延提出了越来越高的诉求</a:t>
            </a:r>
          </a:p>
        </p:txBody>
      </p:sp>
      <p:sp>
        <p:nvSpPr>
          <p:cNvPr id="4" name="AutoShape 2" descr="&#10;A grand city in the year 2100, atmospheric, hyper realistic, 8k, epic composition, cinematic, octane render, artstation landscape vista photography by Carr Clifton &amp; Galen Rowell, 16K resolution, Landscape veduta photo by Dustin Lefevre &amp; tdraw, 8k resolution, detailed landscape painting by Ivan Shishkin, DeviantArt, Flickr, rendered in Enscape, Miyazaki, Nausicaa Ghibli, Breath of The Wild, 4k detailed post processing, artstation, rendering by octane, unreal engine —ar 16:9">
            <a:extLst>
              <a:ext uri="{FF2B5EF4-FFF2-40B4-BE49-F238E27FC236}">
                <a16:creationId xmlns:a16="http://schemas.microsoft.com/office/drawing/2014/main" id="{FCCF0D9A-74F1-5F5E-16BE-865AD8B71AFA}"/>
              </a:ext>
            </a:extLst>
          </p:cNvPr>
          <p:cNvSpPr>
            <a:spLocks noChangeAspect="1" noChangeArrowheads="1"/>
          </p:cNvSpPr>
          <p:nvPr/>
        </p:nvSpPr>
        <p:spPr bwMode="auto">
          <a:xfrm>
            <a:off x="3657600" y="990600"/>
            <a:ext cx="4876800" cy="4876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6" name="图片 5">
            <a:extLst>
              <a:ext uri="{FF2B5EF4-FFF2-40B4-BE49-F238E27FC236}">
                <a16:creationId xmlns:a16="http://schemas.microsoft.com/office/drawing/2014/main" id="{8F4D9C6C-0EF2-EBD1-5778-48FB11ADCA42}"/>
              </a:ext>
            </a:extLst>
          </p:cNvPr>
          <p:cNvPicPr>
            <a:picLocks noChangeAspect="1"/>
          </p:cNvPicPr>
          <p:nvPr/>
        </p:nvPicPr>
        <p:blipFill>
          <a:blip r:embed="rId2"/>
          <a:stretch>
            <a:fillRect/>
          </a:stretch>
        </p:blipFill>
        <p:spPr>
          <a:xfrm>
            <a:off x="3426754" y="2739775"/>
            <a:ext cx="2322573" cy="2318106"/>
          </a:xfrm>
          <a:prstGeom prst="rect">
            <a:avLst/>
          </a:prstGeom>
        </p:spPr>
      </p:pic>
      <p:pic>
        <p:nvPicPr>
          <p:cNvPr id="8" name="图片 7">
            <a:extLst>
              <a:ext uri="{FF2B5EF4-FFF2-40B4-BE49-F238E27FC236}">
                <a16:creationId xmlns:a16="http://schemas.microsoft.com/office/drawing/2014/main" id="{9F923D5F-F14E-BA88-A13B-4F3D39F06878}"/>
              </a:ext>
            </a:extLst>
          </p:cNvPr>
          <p:cNvPicPr>
            <a:picLocks noChangeAspect="1"/>
          </p:cNvPicPr>
          <p:nvPr/>
        </p:nvPicPr>
        <p:blipFill>
          <a:blip r:embed="rId3"/>
          <a:stretch>
            <a:fillRect/>
          </a:stretch>
        </p:blipFill>
        <p:spPr>
          <a:xfrm>
            <a:off x="838200" y="2739775"/>
            <a:ext cx="2340141" cy="2335659"/>
          </a:xfrm>
          <a:prstGeom prst="rect">
            <a:avLst/>
          </a:prstGeom>
        </p:spPr>
      </p:pic>
      <p:pic>
        <p:nvPicPr>
          <p:cNvPr id="10" name="图片 9">
            <a:extLst>
              <a:ext uri="{FF2B5EF4-FFF2-40B4-BE49-F238E27FC236}">
                <a16:creationId xmlns:a16="http://schemas.microsoft.com/office/drawing/2014/main" id="{3E91DD8E-21F3-70E8-2FC3-ABD7CE7606DA}"/>
              </a:ext>
            </a:extLst>
          </p:cNvPr>
          <p:cNvPicPr>
            <a:picLocks noChangeAspect="1"/>
          </p:cNvPicPr>
          <p:nvPr/>
        </p:nvPicPr>
        <p:blipFill>
          <a:blip r:embed="rId4"/>
          <a:stretch>
            <a:fillRect/>
          </a:stretch>
        </p:blipFill>
        <p:spPr>
          <a:xfrm>
            <a:off x="5916416" y="2730998"/>
            <a:ext cx="2351260" cy="2335659"/>
          </a:xfrm>
          <a:prstGeom prst="rect">
            <a:avLst/>
          </a:prstGeom>
        </p:spPr>
      </p:pic>
      <p:pic>
        <p:nvPicPr>
          <p:cNvPr id="12" name="图片 11">
            <a:extLst>
              <a:ext uri="{FF2B5EF4-FFF2-40B4-BE49-F238E27FC236}">
                <a16:creationId xmlns:a16="http://schemas.microsoft.com/office/drawing/2014/main" id="{A810F549-451B-2B40-285C-FF57C9D12CC9}"/>
              </a:ext>
            </a:extLst>
          </p:cNvPr>
          <p:cNvPicPr>
            <a:picLocks noChangeAspect="1"/>
          </p:cNvPicPr>
          <p:nvPr/>
        </p:nvPicPr>
        <p:blipFill>
          <a:blip r:embed="rId5"/>
          <a:stretch>
            <a:fillRect/>
          </a:stretch>
        </p:blipFill>
        <p:spPr>
          <a:xfrm>
            <a:off x="8434765" y="2744055"/>
            <a:ext cx="2296592" cy="2314309"/>
          </a:xfrm>
          <a:prstGeom prst="rect">
            <a:avLst/>
          </a:prstGeom>
        </p:spPr>
      </p:pic>
      <p:sp>
        <p:nvSpPr>
          <p:cNvPr id="13" name="文本框 12">
            <a:extLst>
              <a:ext uri="{FF2B5EF4-FFF2-40B4-BE49-F238E27FC236}">
                <a16:creationId xmlns:a16="http://schemas.microsoft.com/office/drawing/2014/main" id="{ED382F61-E903-7D28-65C4-A42078694569}"/>
              </a:ext>
            </a:extLst>
          </p:cNvPr>
          <p:cNvSpPr txBox="1"/>
          <p:nvPr/>
        </p:nvSpPr>
        <p:spPr>
          <a:xfrm>
            <a:off x="838200" y="5311739"/>
            <a:ext cx="9893157" cy="646331"/>
          </a:xfrm>
          <a:prstGeom prst="rect">
            <a:avLst/>
          </a:prstGeom>
          <a:noFill/>
        </p:spPr>
        <p:txBody>
          <a:bodyPr wrap="square" rtlCol="0">
            <a:spAutoFit/>
          </a:bodyPr>
          <a:lstStyle/>
          <a:p>
            <a:r>
              <a:rPr lang="en-US" altLang="zh-CN" dirty="0"/>
              <a:t>CV</a:t>
            </a:r>
            <a:r>
              <a:rPr lang="zh-CN" altLang="en-US" dirty="0"/>
              <a:t>生成模型：</a:t>
            </a:r>
            <a:r>
              <a:rPr lang="en-US" altLang="zh-CN" b="1" dirty="0"/>
              <a:t>Stable Diffusion</a:t>
            </a:r>
            <a:r>
              <a:rPr lang="zh-CN" altLang="en-US" dirty="0"/>
              <a:t>，</a:t>
            </a:r>
            <a:r>
              <a:rPr lang="en-US" altLang="zh-CN" dirty="0"/>
              <a:t>2022</a:t>
            </a:r>
            <a:r>
              <a:rPr lang="zh-CN" altLang="en-US" dirty="0"/>
              <a:t>，以上图片为根据提示词生成</a:t>
            </a:r>
            <a:endParaRPr lang="en-US" altLang="zh-CN" dirty="0"/>
          </a:p>
          <a:p>
            <a:r>
              <a:rPr lang="zh-CN" altLang="en-US" dirty="0"/>
              <a:t>训练使用</a:t>
            </a:r>
            <a:r>
              <a:rPr lang="en-US" altLang="zh-CN" b="1" dirty="0"/>
              <a:t>256</a:t>
            </a:r>
            <a:r>
              <a:rPr lang="zh-CN" altLang="en-US" b="1" dirty="0"/>
              <a:t>个</a:t>
            </a:r>
            <a:r>
              <a:rPr lang="en-US" altLang="zh-CN" b="1" dirty="0"/>
              <a:t>NVIDIA A100 GPU</a:t>
            </a:r>
            <a:r>
              <a:rPr lang="zh-CN" altLang="en-US" dirty="0"/>
              <a:t>，</a:t>
            </a:r>
            <a:r>
              <a:rPr lang="en-US" altLang="zh-CN" dirty="0"/>
              <a:t>150,000 GPU</a:t>
            </a:r>
            <a:r>
              <a:rPr lang="zh-CN" altLang="en-US" dirty="0"/>
              <a:t>小时，耗资</a:t>
            </a:r>
            <a:r>
              <a:rPr lang="en-US" altLang="zh-CN" dirty="0"/>
              <a:t>60</a:t>
            </a:r>
            <a:r>
              <a:rPr lang="zh-CN" altLang="en-US" dirty="0"/>
              <a:t>万美元</a:t>
            </a:r>
          </a:p>
        </p:txBody>
      </p:sp>
    </p:spTree>
    <p:extLst>
      <p:ext uri="{BB962C8B-B14F-4D97-AF65-F5344CB8AC3E}">
        <p14:creationId xmlns:p14="http://schemas.microsoft.com/office/powerpoint/2010/main" val="907868927"/>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3166</TotalTime>
  <Words>6047</Words>
  <Application>Microsoft Office PowerPoint</Application>
  <PresentationFormat>宽屏</PresentationFormat>
  <Paragraphs>657</Paragraphs>
  <Slides>70</Slides>
  <Notes>2</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70</vt:i4>
      </vt:variant>
    </vt:vector>
  </HeadingPairs>
  <TitlesOfParts>
    <vt:vector size="80" baseType="lpstr">
      <vt:lpstr>-apple-system</vt:lpstr>
      <vt:lpstr>HarmonyOSHans-Regular</vt:lpstr>
      <vt:lpstr>PingFang SC</vt:lpstr>
      <vt:lpstr>PingFangSC-Regular</vt:lpstr>
      <vt:lpstr>等线</vt:lpstr>
      <vt:lpstr>等线 Light</vt:lpstr>
      <vt:lpstr>Arial</vt:lpstr>
      <vt:lpstr>Arial</vt:lpstr>
      <vt:lpstr>Segoe UI</vt:lpstr>
      <vt:lpstr>Office 主题​​</vt:lpstr>
      <vt:lpstr>计算机网络的新黄金时代 </vt:lpstr>
      <vt:lpstr>计算机网络的架构</vt:lpstr>
      <vt:lpstr>目录</vt:lpstr>
      <vt:lpstr>传统数据中心网络：为容易并行的Web服务设计</vt:lpstr>
      <vt:lpstr>传统Web服务对数据中心网络的时延不太敏感</vt:lpstr>
      <vt:lpstr>PowerPoint 演示文稿</vt:lpstr>
      <vt:lpstr>PowerPoint 演示文稿</vt:lpstr>
      <vt:lpstr>传统Web服务容易扩容</vt:lpstr>
      <vt:lpstr>数据中心网络需求的新变化</vt:lpstr>
      <vt:lpstr>数据中心网络需求的新变化</vt:lpstr>
      <vt:lpstr>PowerPoint 演示文稿</vt:lpstr>
      <vt:lpstr>AI算力和内存需求远超摩尔定律 分布式异构并行计算是必由之路</vt:lpstr>
      <vt:lpstr>传统数据中心网络软件栈厚重，开销巨大</vt:lpstr>
      <vt:lpstr>微秒级时延如何隐藏也是数据中心的难题</vt:lpstr>
      <vt:lpstr>目录</vt:lpstr>
      <vt:lpstr>字节流 vs. 内存语义</vt:lpstr>
      <vt:lpstr>为什么是内存语义而非字节流？</vt:lpstr>
      <vt:lpstr>软硬结合，RDMA高效实现异步内存语义</vt:lpstr>
      <vt:lpstr>RDMA的使用</vt:lpstr>
      <vt:lpstr>CXL Load/Store：同步远端内存访问</vt:lpstr>
      <vt:lpstr>同步和异步远端内存访问的比较</vt:lpstr>
      <vt:lpstr>RPC：跨主机、跨进程、跨语言的函数调用</vt:lpstr>
      <vt:lpstr>连马斯克都关心起RPC了：RPC是微服务间的通信方式</vt:lpstr>
      <vt:lpstr>业界的高性能内存语义RPC</vt:lpstr>
      <vt:lpstr>目录</vt:lpstr>
      <vt:lpstr>把数据中心作为一台计算机</vt:lpstr>
      <vt:lpstr>从以CPU为中心的体系结构到异构对等互联</vt:lpstr>
      <vt:lpstr>从以CPU为中心的体系结构到异构对等互联</vt:lpstr>
      <vt:lpstr>分离式内存（Disaggregated Memory）</vt:lpstr>
      <vt:lpstr>分级内存（Tiered Memory）</vt:lpstr>
      <vt:lpstr>分离式/分级内存会对应用性能造成多少影响？</vt:lpstr>
      <vt:lpstr>内存语义原生支持虚拟化</vt:lpstr>
      <vt:lpstr>Serverless：让分布式系统编程像单机一样便捷</vt:lpstr>
      <vt:lpstr>Serverless：让分布式系统编程像单机一样便捷</vt:lpstr>
      <vt:lpstr>Serverless云的架构</vt:lpstr>
      <vt:lpstr>Serverless适合的应用类型和目前的局限</vt:lpstr>
      <vt:lpstr>目录</vt:lpstr>
      <vt:lpstr>实时互动广域网应用对时延和带宽的需求</vt:lpstr>
      <vt:lpstr>PowerPoint 演示文稿</vt:lpstr>
      <vt:lpstr>QUIC改进通信协议栈，提升性能 (1)</vt:lpstr>
      <vt:lpstr>QUIC改进通信协议栈，提升性能 (2)</vt:lpstr>
      <vt:lpstr>QUIC改进通信协议栈，提升性能 (3)</vt:lpstr>
      <vt:lpstr>QUIC改进通信协议栈，提升性能 (4)</vt:lpstr>
      <vt:lpstr>QUIC可改进的空间</vt:lpstr>
      <vt:lpstr>目录</vt:lpstr>
      <vt:lpstr>东数西算：国家战略</vt:lpstr>
      <vt:lpstr>云原生应用传送网络（ADN）：应用驱动、软件定义、敏捷智能</vt:lpstr>
      <vt:lpstr>Regionless云计算：跨Region的全球部署、自动调度</vt:lpstr>
      <vt:lpstr>全球加速网络（Overlay network）</vt:lpstr>
      <vt:lpstr>SD-WAN：软件定义广域网</vt:lpstr>
      <vt:lpstr>目录</vt:lpstr>
      <vt:lpstr>PowerPoint 演示文稿</vt:lpstr>
      <vt:lpstr>5G在港口行业中的应用</vt:lpstr>
      <vt:lpstr>5G在矿山行业中的应用</vt:lpstr>
      <vt:lpstr>5G在铁路行业中的应用</vt:lpstr>
      <vt:lpstr>优化无线网络 (1): TACK</vt:lpstr>
      <vt:lpstr>优化无线网络 (2): Link Turbo</vt:lpstr>
      <vt:lpstr>无线网络性能达到甚至超越有线网络</vt:lpstr>
      <vt:lpstr>无线内存语义：将内存语义从数据中心扩展到终端</vt:lpstr>
      <vt:lpstr>目录</vt:lpstr>
      <vt:lpstr>鸿蒙分布式软总线</vt:lpstr>
      <vt:lpstr>鸿蒙分布式软总线</vt:lpstr>
      <vt:lpstr>鸿蒙分布式软总线的通信原语</vt:lpstr>
      <vt:lpstr>鸿蒙分布式软总线的应用场景示例</vt:lpstr>
      <vt:lpstr>分布式对象：鸿蒙分布式超级终端的“全局变量”</vt:lpstr>
      <vt:lpstr>鸿蒙分布式超级虚拟终端 (1)</vt:lpstr>
      <vt:lpstr>鸿蒙分布式超级虚拟终端 (2)</vt:lpstr>
      <vt:lpstr>总结</vt:lpstr>
      <vt:lpstr>PowerPoint 演示文稿</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计算机网络的新黄金时代</dc:title>
  <dc:creator>Li Bojie</dc:creator>
  <cp:lastModifiedBy>Li Bojie</cp:lastModifiedBy>
  <cp:revision>1416</cp:revision>
  <dcterms:created xsi:type="dcterms:W3CDTF">2022-12-09T13:34:17Z</dcterms:created>
  <dcterms:modified xsi:type="dcterms:W3CDTF">2022-12-15T00:38:22Z</dcterms:modified>
</cp:coreProperties>
</file>