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9" r:id="rId4"/>
    <p:sldId id="261" r:id="rId5"/>
    <p:sldId id="260" r:id="rId6"/>
    <p:sldId id="262" r:id="rId7"/>
    <p:sldId id="269" r:id="rId8"/>
    <p:sldId id="271" r:id="rId9"/>
    <p:sldId id="263" r:id="rId10"/>
    <p:sldId id="272" r:id="rId11"/>
    <p:sldId id="274" r:id="rId12"/>
    <p:sldId id="275" r:id="rId13"/>
    <p:sldId id="270" r:id="rId14"/>
    <p:sldId id="273" r:id="rId15"/>
    <p:sldId id="264" r:id="rId16"/>
    <p:sldId id="265" r:id="rId17"/>
    <p:sldId id="267" r:id="rId18"/>
    <p:sldId id="266" r:id="rId19"/>
    <p:sldId id="268" r:id="rId20"/>
    <p:sldId id="277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6" d="100"/>
          <a:sy n="96" d="100"/>
        </p:scale>
        <p:origin x="60" y="1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Context switch</c:v>
                </c:pt>
                <c:pt idx="1">
                  <c:v>Semaphore IPC (same core)</c:v>
                </c:pt>
                <c:pt idx="2">
                  <c:v>Pipe IPC (same core)</c:v>
                </c:pt>
                <c:pt idx="3">
                  <c:v>Semaphore IPC (other core)</c:v>
                </c:pt>
                <c:pt idx="4">
                  <c:v>Pipe IPC (other core)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0.32</c:v>
                </c:pt>
                <c:pt idx="1">
                  <c:v>3.29</c:v>
                </c:pt>
                <c:pt idx="2">
                  <c:v>3.96</c:v>
                </c:pt>
                <c:pt idx="3">
                  <c:v>7.39</c:v>
                </c:pt>
                <c:pt idx="4">
                  <c:v>7.82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0E-4FB8-9AFB-359EB37C8D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63766783"/>
        <c:axId val="1562641727"/>
      </c:barChart>
      <c:catAx>
        <c:axId val="16637667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562641727"/>
        <c:crosses val="autoZero"/>
        <c:auto val="1"/>
        <c:lblAlgn val="ctr"/>
        <c:lblOffset val="100"/>
        <c:noMultiLvlLbl val="0"/>
      </c:catAx>
      <c:valAx>
        <c:axId val="15626417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6637667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8C825-FC3B-4373-8E6E-462BE7A463CB}" type="datetimeFigureOut">
              <a:rPr lang="zh-CN" altLang="en-US" smtClean="0"/>
              <a:t>2023/6/26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9C5FB2-1A7B-4BC5-84A9-0C87DD7AC7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0028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9C5FB2-1A7B-4BC5-84A9-0C87DD7AC73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5389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9C5FB2-1A7B-4BC5-84A9-0C87DD7AC730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336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9031DB-0FBC-4A48-5459-46740304B4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57806F0-9D48-AF47-C0B3-973ECC99A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4049C2-C22E-2C6B-39C8-06C45BCA5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3A64-F57C-4AD4-A356-879C9CD572BF}" type="datetimeFigureOut">
              <a:rPr lang="zh-CN" altLang="en-US" smtClean="0"/>
              <a:t>2023/6/22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393D5D-DC5D-0324-4CB7-734B5D44E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639863-39F8-C07C-5359-C17107BED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CBDA-9BB0-435F-ABC6-E16C0222E4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9076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B3E4F9-DF8C-E0E1-BC0D-AA6D7BECE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FFEB6F6-2285-85FC-BEF5-FC5A8637A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37392A8-D1DE-3347-8699-6C3CEF2CF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3A64-F57C-4AD4-A356-879C9CD572BF}" type="datetimeFigureOut">
              <a:rPr lang="zh-CN" altLang="en-US" smtClean="0"/>
              <a:t>2023/6/22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32FD3B-944D-AC9D-40EB-0D6E5B9D9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60559D-7FA5-DCC6-375E-53B47C3BF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CBDA-9BB0-435F-ABC6-E16C0222E4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552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8352536-2524-1823-3145-B7C2FE651B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1803E1C-3676-BA68-67F2-9643AFC7E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B335E8-0380-0A7F-5FE1-9DCC58683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3A64-F57C-4AD4-A356-879C9CD572BF}" type="datetimeFigureOut">
              <a:rPr lang="zh-CN" altLang="en-US" smtClean="0"/>
              <a:t>2023/6/22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A7E810-3BD9-6552-C5AB-915089AAD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5E5EE3-1F4F-26FB-FB64-533E2062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CBDA-9BB0-435F-ABC6-E16C0222E4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6955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3516E0-7305-EE64-8E65-23FEB8EE6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82C811-3E8E-541B-ED8A-CEDD526BA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772CA2-5FA7-A9F5-0822-EBE35E9A4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3A64-F57C-4AD4-A356-879C9CD572BF}" type="datetimeFigureOut">
              <a:rPr lang="zh-CN" altLang="en-US" smtClean="0"/>
              <a:t>2023/6/22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B20F9CB-8910-7516-38FD-1A231B815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47973F-15F1-121D-A684-9CEFA2F2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CBDA-9BB0-435F-ABC6-E16C0222E4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1107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EDE205-28DE-977C-8AB3-E5CDFF8BA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11C8D6F-254C-AB32-6812-D22391FA9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ECF2C6-A6ED-E008-3DA9-0CFA03F61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3A64-F57C-4AD4-A356-879C9CD572BF}" type="datetimeFigureOut">
              <a:rPr lang="zh-CN" altLang="en-US" smtClean="0"/>
              <a:t>2023/6/22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722C92-2953-93F3-BC56-2163E176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9B7ED5B-38EC-63FB-5173-03A29DAFA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CBDA-9BB0-435F-ABC6-E16C0222E4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7976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C6491F-3A5B-212F-E447-63765C777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6AFB415-3E86-DCC2-83C4-36067DFA1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E8F2377-CC19-240A-2A95-475DD6C82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C48F542-E035-34DA-0A83-0B90C66B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3A64-F57C-4AD4-A356-879C9CD572BF}" type="datetimeFigureOut">
              <a:rPr lang="zh-CN" altLang="en-US" smtClean="0"/>
              <a:t>2023/6/22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12BCD87-5A0B-ACB3-B929-862D146A0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4580772-6277-4282-BDA3-7D8EE3E30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CBDA-9BB0-435F-ABC6-E16C0222E4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651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9DB513-88CB-A009-B6A5-913EEBCF3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DDBB806-8265-2CF1-B598-DC642838E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7E91EE9-1DC5-1D34-75CE-0104AD54E2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18292F8-AF1B-1D3F-71B9-16296D651F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FE13996-7A13-7F64-6845-BFDB914C52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9157976-33AE-8F7C-258E-E2423A8DC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3A64-F57C-4AD4-A356-879C9CD572BF}" type="datetimeFigureOut">
              <a:rPr lang="zh-CN" altLang="en-US" smtClean="0"/>
              <a:t>2023/6/22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5F744EF-8E94-2313-C8B1-EB62AF3DD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9A64B4D-6E4D-A370-9A62-DB879F7DD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CBDA-9BB0-435F-ABC6-E16C0222E4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612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424AE4-8083-F2AF-BD8D-226B3493F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3FC387E-3FA9-FC0A-7EDD-6B5B077C0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3A64-F57C-4AD4-A356-879C9CD572BF}" type="datetimeFigureOut">
              <a:rPr lang="zh-CN" altLang="en-US" smtClean="0"/>
              <a:t>2023/6/22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558D736-539A-F431-CD22-9FC0BD3E0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E8EC884-9BCB-3A15-3235-5E38397B0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CBDA-9BB0-435F-ABC6-E16C0222E4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636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F9F8D7B-A911-C9F8-0FA4-335BC4AEF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3A64-F57C-4AD4-A356-879C9CD572BF}" type="datetimeFigureOut">
              <a:rPr lang="zh-CN" altLang="en-US" smtClean="0"/>
              <a:t>2023/6/22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41168FC-DB4B-916C-37D8-FE04FAEF0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4B002EE-1216-F5D1-9C0E-856498CE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CBDA-9BB0-435F-ABC6-E16C0222E4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25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B95F3F-7CE5-FCEA-C16D-F1C8DFFB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F45773-BA59-7E6C-D5E7-21567E2B1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A51D048-147D-2DC7-CB0A-20F1FC513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3F8C53E-F0E7-D1BC-7B09-05A4327C7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3A64-F57C-4AD4-A356-879C9CD572BF}" type="datetimeFigureOut">
              <a:rPr lang="zh-CN" altLang="en-US" smtClean="0"/>
              <a:t>2023/6/22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E1DF26E-7291-C8B7-2509-6CF8BAE16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CC1CB69-8B88-B466-39C6-CF96A5E80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CBDA-9BB0-435F-ABC6-E16C0222E4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037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07AF6D-374B-6700-3412-8ED0F51FD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6C0132C-6C7B-5554-82E2-2CB11B00AE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BE666CE-3A1C-0C66-13B2-D4F2A4461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812C559-C5B0-6FDB-1F83-238B999F8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3A64-F57C-4AD4-A356-879C9CD572BF}" type="datetimeFigureOut">
              <a:rPr lang="zh-CN" altLang="en-US" smtClean="0"/>
              <a:t>2023/6/22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6A47DA6-BD5B-E5C6-8599-B4C027438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4204979-490C-D031-5116-ACBF26122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CBDA-9BB0-435F-ABC6-E16C0222E4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652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CFEDB0D-ABA8-80EE-ABAF-534429DDD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B563E5E-FE80-8A33-CE7C-367C4095D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365384-C17E-78D0-16B3-71CD1E16B9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93A64-F57C-4AD4-A356-879C9CD572BF}" type="datetimeFigureOut">
              <a:rPr lang="zh-CN" altLang="en-US" smtClean="0"/>
              <a:t>2023/6/22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093B906-84DC-F0FD-1A04-D3B73DEB43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367200A-FE61-4E04-EFD4-C08C6718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9CBDA-9BB0-435F-ABC6-E16C0222E4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415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1EE7E5-2CD9-4BDF-8295-0E557EEA5E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 err="1"/>
              <a:t>FastWake</a:t>
            </a:r>
            <a:r>
              <a:rPr lang="en-US" altLang="zh-CN" sz="4400" dirty="0"/>
              <a:t>: Revisiting Host Network Stack for Interrupt-mode RDMA</a:t>
            </a:r>
            <a:endParaRPr lang="zh-CN" altLang="en-US" sz="4400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711D7E1-CC08-D9A4-E980-E32BF83224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43722"/>
            <a:ext cx="9144000" cy="2301804"/>
          </a:xfrm>
        </p:spPr>
        <p:txBody>
          <a:bodyPr>
            <a:normAutofit/>
          </a:bodyPr>
          <a:lstStyle/>
          <a:p>
            <a:r>
              <a:rPr lang="en-US" altLang="zh-CN" dirty="0"/>
              <a:t>Bojie Li</a:t>
            </a:r>
            <a:r>
              <a:rPr lang="en-US" altLang="zh-CN" baseline="30000" dirty="0"/>
              <a:t>1</a:t>
            </a:r>
            <a:r>
              <a:rPr lang="en-US" altLang="zh-CN" dirty="0"/>
              <a:t>         </a:t>
            </a:r>
            <a:r>
              <a:rPr lang="en-US" altLang="zh-CN" dirty="0" err="1"/>
              <a:t>Zihao</a:t>
            </a:r>
            <a:r>
              <a:rPr lang="en-US" altLang="zh-CN" dirty="0"/>
              <a:t> Xiang</a:t>
            </a:r>
            <a:r>
              <a:rPr lang="en-US" altLang="zh-CN" baseline="30000" dirty="0"/>
              <a:t>1</a:t>
            </a:r>
            <a:r>
              <a:rPr lang="en-US" altLang="zh-CN" dirty="0"/>
              <a:t>       </a:t>
            </a:r>
            <a:r>
              <a:rPr lang="en-US" altLang="zh-CN" dirty="0" err="1"/>
              <a:t>Xiaoliang</a:t>
            </a:r>
            <a:r>
              <a:rPr lang="en-US" altLang="zh-CN" dirty="0"/>
              <a:t> Wang</a:t>
            </a:r>
            <a:r>
              <a:rPr lang="en-US" altLang="zh-CN" baseline="30000" dirty="0"/>
              <a:t>2</a:t>
            </a:r>
            <a:br>
              <a:rPr lang="en-US" altLang="zh-CN" baseline="30000" dirty="0"/>
            </a:br>
            <a:r>
              <a:rPr lang="en-US" altLang="zh-CN" dirty="0"/>
              <a:t>Han Ruan</a:t>
            </a:r>
            <a:r>
              <a:rPr lang="en-US" altLang="zh-CN" baseline="30000" dirty="0"/>
              <a:t>1        </a:t>
            </a:r>
            <a:r>
              <a:rPr lang="en-US" altLang="zh-CN" dirty="0" err="1"/>
              <a:t>Jingbin</a:t>
            </a:r>
            <a:r>
              <a:rPr lang="en-US" altLang="zh-CN" dirty="0"/>
              <a:t> Zhou</a:t>
            </a:r>
            <a:r>
              <a:rPr lang="en-US" altLang="zh-CN" baseline="30000" dirty="0"/>
              <a:t>1            </a:t>
            </a:r>
            <a:r>
              <a:rPr lang="en-US" altLang="zh-CN" dirty="0"/>
              <a:t>Kun Tan</a:t>
            </a:r>
            <a:r>
              <a:rPr lang="en-US" altLang="zh-CN" baseline="30000" dirty="0"/>
              <a:t>1</a:t>
            </a:r>
            <a:r>
              <a:rPr lang="en-US" altLang="zh-CN" dirty="0"/>
              <a:t> </a:t>
            </a:r>
          </a:p>
          <a:p>
            <a:r>
              <a:rPr lang="en-US" altLang="zh-CN" baseline="30000" dirty="0"/>
              <a:t>1</a:t>
            </a:r>
            <a:r>
              <a:rPr lang="en-US" altLang="zh-CN" dirty="0"/>
              <a:t>Huawei   </a:t>
            </a:r>
            <a:r>
              <a:rPr lang="en-US" altLang="zh-CN" baseline="30000" dirty="0"/>
              <a:t>2</a:t>
            </a:r>
            <a:r>
              <a:rPr lang="en-US" altLang="zh-CN" dirty="0"/>
              <a:t>Nanjing University</a:t>
            </a:r>
          </a:p>
          <a:p>
            <a:endParaRPr lang="en-US" altLang="zh-CN" dirty="0"/>
          </a:p>
          <a:p>
            <a:r>
              <a:rPr lang="en-US" altLang="zh-CN" dirty="0"/>
              <a:t>Presenter: Bojie Li, Computer Network and Protocol Lab,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49894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4EE4E6-13B0-F7D4-8E03-38117488A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Approach 2: </a:t>
            </a:r>
            <a:r>
              <a:rPr lang="en-US" altLang="zh-CN" b="1" dirty="0"/>
              <a:t>interrupt core affinity </a:t>
            </a:r>
            <a:r>
              <a:rPr lang="en-US" altLang="zh-CN" dirty="0"/>
              <a:t>&amp; shorten kernel path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BBF539-54F1-C7DD-9404-BA470E085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23762"/>
          </a:xfrm>
        </p:spPr>
        <p:txBody>
          <a:bodyPr/>
          <a:lstStyle/>
          <a:p>
            <a:r>
              <a:rPr lang="en-US" altLang="zh-CN" dirty="0"/>
              <a:t>How to make sure interrupts and the thread are on the same core?</a:t>
            </a:r>
          </a:p>
          <a:p>
            <a:pPr lvl="1"/>
            <a:endParaRPr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CF9DD7D-C39B-8A93-BC7A-FB97061621BC}"/>
              </a:ext>
            </a:extLst>
          </p:cNvPr>
          <p:cNvSpPr/>
          <p:nvPr/>
        </p:nvSpPr>
        <p:spPr>
          <a:xfrm>
            <a:off x="2623933" y="3155674"/>
            <a:ext cx="1654865" cy="3180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CQ1</a:t>
            </a:r>
            <a:endParaRPr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3108BCA-C2F4-9A3C-5EDE-9473FA026402}"/>
              </a:ext>
            </a:extLst>
          </p:cNvPr>
          <p:cNvSpPr/>
          <p:nvPr/>
        </p:nvSpPr>
        <p:spPr>
          <a:xfrm>
            <a:off x="2623932" y="5017602"/>
            <a:ext cx="1654865" cy="3180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CQ3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E5EF6F6-1A34-1909-ED5D-2BE64D86F644}"/>
              </a:ext>
            </a:extLst>
          </p:cNvPr>
          <p:cNvSpPr txBox="1"/>
          <p:nvPr/>
        </p:nvSpPr>
        <p:spPr>
          <a:xfrm>
            <a:off x="1406388" y="3105834"/>
            <a:ext cx="1217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Thread 1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5A7679E-E2ED-EA73-E22E-D7B31C3ED128}"/>
              </a:ext>
            </a:extLst>
          </p:cNvPr>
          <p:cNvSpPr txBox="1"/>
          <p:nvPr/>
        </p:nvSpPr>
        <p:spPr>
          <a:xfrm>
            <a:off x="1406389" y="4973912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Thread 3</a:t>
            </a:r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8D7C3A8-CCA7-99A9-B130-10F90E4AC2F9}"/>
              </a:ext>
            </a:extLst>
          </p:cNvPr>
          <p:cNvSpPr/>
          <p:nvPr/>
        </p:nvSpPr>
        <p:spPr>
          <a:xfrm>
            <a:off x="5981702" y="3650013"/>
            <a:ext cx="1654865" cy="3180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EQ1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E9938BD-4B54-04A9-647E-9C288ECE5DFB}"/>
              </a:ext>
            </a:extLst>
          </p:cNvPr>
          <p:cNvSpPr txBox="1"/>
          <p:nvPr/>
        </p:nvSpPr>
        <p:spPr>
          <a:xfrm>
            <a:off x="2623932" y="3491155"/>
            <a:ext cx="3235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create_cq</a:t>
            </a:r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(..., </a:t>
            </a:r>
            <a:r>
              <a:rPr lang="en-US" altLang="zh-CN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comp_vector</a:t>
            </a:r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=1)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463EE83-DC85-EDA3-4E56-51BD60EA92A5}"/>
              </a:ext>
            </a:extLst>
          </p:cNvPr>
          <p:cNvSpPr txBox="1"/>
          <p:nvPr/>
        </p:nvSpPr>
        <p:spPr>
          <a:xfrm>
            <a:off x="2623932" y="5411378"/>
            <a:ext cx="3235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create_cq</a:t>
            </a:r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(..., </a:t>
            </a:r>
            <a:r>
              <a:rPr lang="en-US" altLang="zh-CN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comp_vector</a:t>
            </a:r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=2)</a:t>
            </a: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CE638A20-D963-EC2E-DCE5-1465F49CCE5C}"/>
              </a:ext>
            </a:extLst>
          </p:cNvPr>
          <p:cNvCxnSpPr>
            <a:cxnSpLocks/>
          </p:cNvCxnSpPr>
          <p:nvPr/>
        </p:nvCxnSpPr>
        <p:spPr>
          <a:xfrm>
            <a:off x="313083" y="4731023"/>
            <a:ext cx="739471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E7F1BD42-3317-7F40-683D-9288FAAFEADC}"/>
              </a:ext>
            </a:extLst>
          </p:cNvPr>
          <p:cNvSpPr txBox="1"/>
          <p:nvPr/>
        </p:nvSpPr>
        <p:spPr>
          <a:xfrm>
            <a:off x="1406388" y="4004605"/>
            <a:ext cx="1217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Thread 2</a:t>
            </a:r>
            <a:endParaRPr lang="zh-CN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99377416-2973-EC13-E081-5ED19F6A9A88}"/>
              </a:ext>
            </a:extLst>
          </p:cNvPr>
          <p:cNvSpPr/>
          <p:nvPr/>
        </p:nvSpPr>
        <p:spPr>
          <a:xfrm>
            <a:off x="2623932" y="4022757"/>
            <a:ext cx="1654865" cy="3180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CQ2</a:t>
            </a: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DF73A68F-AE59-F178-283E-F627ED8494C9}"/>
              </a:ext>
            </a:extLst>
          </p:cNvPr>
          <p:cNvSpPr txBox="1"/>
          <p:nvPr/>
        </p:nvSpPr>
        <p:spPr>
          <a:xfrm>
            <a:off x="313083" y="4308614"/>
            <a:ext cx="1227482" cy="37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Core 1</a:t>
            </a:r>
            <a:endParaRPr lang="zh-CN" altLang="en-US" b="1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8F8E0C7-2957-1C0C-4067-9E2A80108ABA}"/>
              </a:ext>
            </a:extLst>
          </p:cNvPr>
          <p:cNvSpPr txBox="1"/>
          <p:nvPr/>
        </p:nvSpPr>
        <p:spPr>
          <a:xfrm>
            <a:off x="313083" y="4785862"/>
            <a:ext cx="1227482" cy="37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Core 2</a:t>
            </a:r>
            <a:endParaRPr lang="zh-CN" altLang="en-US" b="1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82ABFDE-AD3B-B56A-D515-279EF72ACE1C}"/>
              </a:ext>
            </a:extLst>
          </p:cNvPr>
          <p:cNvSpPr txBox="1"/>
          <p:nvPr/>
        </p:nvSpPr>
        <p:spPr>
          <a:xfrm>
            <a:off x="2587489" y="4351245"/>
            <a:ext cx="3235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create_cq</a:t>
            </a:r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(..., </a:t>
            </a:r>
            <a:r>
              <a:rPr lang="en-US" altLang="zh-CN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comp_vector</a:t>
            </a:r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=1)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B0FFD7C4-8599-5416-4656-68B6CAB1E23F}"/>
              </a:ext>
            </a:extLst>
          </p:cNvPr>
          <p:cNvSpPr/>
          <p:nvPr/>
        </p:nvSpPr>
        <p:spPr>
          <a:xfrm>
            <a:off x="2622274" y="5900531"/>
            <a:ext cx="1654865" cy="3180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CQ4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7F066108-DF6E-A198-6062-A4309D73AF49}"/>
              </a:ext>
            </a:extLst>
          </p:cNvPr>
          <p:cNvSpPr txBox="1"/>
          <p:nvPr/>
        </p:nvSpPr>
        <p:spPr>
          <a:xfrm>
            <a:off x="1404731" y="5856841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Thread 4</a:t>
            </a:r>
            <a:endParaRPr lang="zh-CN" altLang="en-US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D61FC361-C361-59CD-BE80-39B5F97F76C0}"/>
              </a:ext>
            </a:extLst>
          </p:cNvPr>
          <p:cNvSpPr txBox="1"/>
          <p:nvPr/>
        </p:nvSpPr>
        <p:spPr>
          <a:xfrm>
            <a:off x="2619686" y="6289169"/>
            <a:ext cx="3235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create_cq</a:t>
            </a:r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(..., </a:t>
            </a:r>
            <a:r>
              <a:rPr lang="en-US" altLang="zh-CN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comp_vector</a:t>
            </a:r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=2)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06F33940-9222-B3E6-6633-1EF4E2C0D696}"/>
              </a:ext>
            </a:extLst>
          </p:cNvPr>
          <p:cNvSpPr/>
          <p:nvPr/>
        </p:nvSpPr>
        <p:spPr>
          <a:xfrm>
            <a:off x="5981701" y="5479547"/>
            <a:ext cx="1654865" cy="3180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EQ2</a:t>
            </a:r>
            <a:endParaRPr lang="zh-CN" altLang="en-US" dirty="0"/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AF33AEF5-8C66-F6F1-3505-A650605EA4A5}"/>
              </a:ext>
            </a:extLst>
          </p:cNvPr>
          <p:cNvCxnSpPr>
            <a:stCxn id="4" idx="3"/>
            <a:endCxn id="8" idx="1"/>
          </p:cNvCxnSpPr>
          <p:nvPr/>
        </p:nvCxnSpPr>
        <p:spPr>
          <a:xfrm>
            <a:off x="4278798" y="3314700"/>
            <a:ext cx="1702904" cy="49433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C1974A45-E07C-FB5D-30F1-A45B61381067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4278797" y="3821897"/>
            <a:ext cx="1649894" cy="35988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E250AC12-1B0D-D2EF-BF80-445B55381147}"/>
              </a:ext>
            </a:extLst>
          </p:cNvPr>
          <p:cNvCxnSpPr>
            <a:cxnSpLocks/>
            <a:stCxn id="18" idx="3"/>
            <a:endCxn id="21" idx="1"/>
          </p:cNvCxnSpPr>
          <p:nvPr/>
        </p:nvCxnSpPr>
        <p:spPr>
          <a:xfrm flipV="1">
            <a:off x="4277139" y="5638573"/>
            <a:ext cx="1704562" cy="42098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942A7A09-48F9-E12F-5971-A77BC37BB0B6}"/>
              </a:ext>
            </a:extLst>
          </p:cNvPr>
          <p:cNvCxnSpPr>
            <a:cxnSpLocks/>
            <a:stCxn id="5" idx="3"/>
            <a:endCxn id="21" idx="1"/>
          </p:cNvCxnSpPr>
          <p:nvPr/>
        </p:nvCxnSpPr>
        <p:spPr>
          <a:xfrm>
            <a:off x="4278797" y="5176628"/>
            <a:ext cx="1702904" cy="4619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>
            <a:extLst>
              <a:ext uri="{FF2B5EF4-FFF2-40B4-BE49-F238E27FC236}">
                <a16:creationId xmlns:a16="http://schemas.microsoft.com/office/drawing/2014/main" id="{6549362D-DED0-2BB0-705F-76501D917533}"/>
              </a:ext>
            </a:extLst>
          </p:cNvPr>
          <p:cNvSpPr/>
          <p:nvPr/>
        </p:nvSpPr>
        <p:spPr>
          <a:xfrm>
            <a:off x="8697569" y="4351245"/>
            <a:ext cx="1041950" cy="7464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RDMA</a:t>
            </a:r>
          </a:p>
          <a:p>
            <a:pPr algn="ctr"/>
            <a:r>
              <a:rPr lang="en-US" altLang="zh-CN" dirty="0"/>
              <a:t>NIC</a:t>
            </a:r>
            <a:endParaRPr lang="zh-CN" altLang="en-US" dirty="0"/>
          </a:p>
        </p:txBody>
      </p: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F31E1B27-D36E-AE16-11F3-5A4518417581}"/>
              </a:ext>
            </a:extLst>
          </p:cNvPr>
          <p:cNvCxnSpPr>
            <a:stCxn id="36" idx="1"/>
            <a:endCxn id="8" idx="3"/>
          </p:cNvCxnSpPr>
          <p:nvPr/>
        </p:nvCxnSpPr>
        <p:spPr>
          <a:xfrm flipH="1" flipV="1">
            <a:off x="7636567" y="3809039"/>
            <a:ext cx="1061002" cy="9154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>
            <a:extLst>
              <a:ext uri="{FF2B5EF4-FFF2-40B4-BE49-F238E27FC236}">
                <a16:creationId xmlns:a16="http://schemas.microsoft.com/office/drawing/2014/main" id="{CB9A733E-3994-38D6-5027-B5B8E2CCB843}"/>
              </a:ext>
            </a:extLst>
          </p:cNvPr>
          <p:cNvCxnSpPr>
            <a:stCxn id="36" idx="1"/>
            <a:endCxn id="21" idx="3"/>
          </p:cNvCxnSpPr>
          <p:nvPr/>
        </p:nvCxnSpPr>
        <p:spPr>
          <a:xfrm flipH="1">
            <a:off x="7636566" y="4724467"/>
            <a:ext cx="1061003" cy="91410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D7A31658-1643-ED3C-05C5-43FAA0665174}"/>
              </a:ext>
            </a:extLst>
          </p:cNvPr>
          <p:cNvSpPr txBox="1"/>
          <p:nvPr/>
        </p:nvSpPr>
        <p:spPr>
          <a:xfrm>
            <a:off x="7446481" y="3976999"/>
            <a:ext cx="15289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EQEs including CQ numbers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78301413-55CC-481B-9C64-CD21E6CB47F0}"/>
              </a:ext>
            </a:extLst>
          </p:cNvPr>
          <p:cNvSpPr txBox="1"/>
          <p:nvPr/>
        </p:nvSpPr>
        <p:spPr>
          <a:xfrm>
            <a:off x="7469671" y="5012097"/>
            <a:ext cx="1466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EQEs including CQ numbers</a:t>
            </a: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E61A9FF1-BE79-2E93-6ED4-C333A1EB10A9}"/>
              </a:ext>
            </a:extLst>
          </p:cNvPr>
          <p:cNvSpPr/>
          <p:nvPr/>
        </p:nvSpPr>
        <p:spPr>
          <a:xfrm>
            <a:off x="8604803" y="2892229"/>
            <a:ext cx="1227482" cy="746444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C00000"/>
                </a:solidFill>
              </a:rPr>
              <a:t>MSIX interrupt</a:t>
            </a:r>
            <a:endParaRPr lang="zh-CN" altLang="en-US" dirty="0">
              <a:solidFill>
                <a:srgbClr val="C00000"/>
              </a:solidFill>
            </a:endParaRPr>
          </a:p>
        </p:txBody>
      </p:sp>
      <p:cxnSp>
        <p:nvCxnSpPr>
          <p:cNvPr id="49" name="直接箭头连接符 48">
            <a:extLst>
              <a:ext uri="{FF2B5EF4-FFF2-40B4-BE49-F238E27FC236}">
                <a16:creationId xmlns:a16="http://schemas.microsoft.com/office/drawing/2014/main" id="{1579826D-9A9E-D572-4188-1B844DADC887}"/>
              </a:ext>
            </a:extLst>
          </p:cNvPr>
          <p:cNvCxnSpPr>
            <a:cxnSpLocks/>
            <a:stCxn id="36" idx="0"/>
            <a:endCxn id="47" idx="2"/>
          </p:cNvCxnSpPr>
          <p:nvPr/>
        </p:nvCxnSpPr>
        <p:spPr>
          <a:xfrm flipV="1">
            <a:off x="9218544" y="3638673"/>
            <a:ext cx="0" cy="712572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文本框 60">
            <a:extLst>
              <a:ext uri="{FF2B5EF4-FFF2-40B4-BE49-F238E27FC236}">
                <a16:creationId xmlns:a16="http://schemas.microsoft.com/office/drawing/2014/main" id="{6262F676-E2DF-1C60-304F-B7FB7B966064}"/>
              </a:ext>
            </a:extLst>
          </p:cNvPr>
          <p:cNvSpPr txBox="1"/>
          <p:nvPr/>
        </p:nvSpPr>
        <p:spPr>
          <a:xfrm>
            <a:off x="8410782" y="3669222"/>
            <a:ext cx="1761300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C00000"/>
                </a:solidFill>
              </a:rPr>
              <a:t>Completion vectors</a:t>
            </a: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7A4FF428-EBBE-7277-E71C-6DE9EEC65A6A}"/>
              </a:ext>
            </a:extLst>
          </p:cNvPr>
          <p:cNvSpPr/>
          <p:nvPr/>
        </p:nvSpPr>
        <p:spPr>
          <a:xfrm>
            <a:off x="6901899" y="2422828"/>
            <a:ext cx="1005094" cy="746444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C00000"/>
                </a:solidFill>
              </a:rPr>
              <a:t>Core 1</a:t>
            </a:r>
          </a:p>
          <a:p>
            <a:pPr algn="ctr"/>
            <a:r>
              <a:rPr lang="en-US" altLang="zh-CN" dirty="0">
                <a:solidFill>
                  <a:srgbClr val="C00000"/>
                </a:solidFill>
              </a:rPr>
              <a:t>ISR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8992BECF-0640-BE31-5C9C-812FC99C8931}"/>
              </a:ext>
            </a:extLst>
          </p:cNvPr>
          <p:cNvSpPr/>
          <p:nvPr/>
        </p:nvSpPr>
        <p:spPr>
          <a:xfrm>
            <a:off x="6901899" y="5938308"/>
            <a:ext cx="1005094" cy="746444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C00000"/>
                </a:solidFill>
              </a:rPr>
              <a:t>Core 2</a:t>
            </a:r>
          </a:p>
          <a:p>
            <a:pPr algn="ctr"/>
            <a:r>
              <a:rPr lang="en-US" altLang="zh-CN" dirty="0">
                <a:solidFill>
                  <a:srgbClr val="C00000"/>
                </a:solidFill>
              </a:rPr>
              <a:t>ISR</a:t>
            </a:r>
            <a:endParaRPr lang="zh-CN" altLang="en-US" dirty="0">
              <a:solidFill>
                <a:srgbClr val="C00000"/>
              </a:solidFill>
            </a:endParaRPr>
          </a:p>
        </p:txBody>
      </p:sp>
      <p:cxnSp>
        <p:nvCxnSpPr>
          <p:cNvPr id="66" name="直接箭头连接符 65">
            <a:extLst>
              <a:ext uri="{FF2B5EF4-FFF2-40B4-BE49-F238E27FC236}">
                <a16:creationId xmlns:a16="http://schemas.microsoft.com/office/drawing/2014/main" id="{B3FC67F8-3409-2E5F-11C1-3E6F7583FB0A}"/>
              </a:ext>
            </a:extLst>
          </p:cNvPr>
          <p:cNvCxnSpPr>
            <a:stCxn id="47" idx="1"/>
            <a:endCxn id="63" idx="3"/>
          </p:cNvCxnSpPr>
          <p:nvPr/>
        </p:nvCxnSpPr>
        <p:spPr>
          <a:xfrm flipH="1" flipV="1">
            <a:off x="7906993" y="2796050"/>
            <a:ext cx="697810" cy="46940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箭头连接符 66">
            <a:extLst>
              <a:ext uri="{FF2B5EF4-FFF2-40B4-BE49-F238E27FC236}">
                <a16:creationId xmlns:a16="http://schemas.microsoft.com/office/drawing/2014/main" id="{7EB9227D-3C1D-58AE-C26F-2D7676B6DC8B}"/>
              </a:ext>
            </a:extLst>
          </p:cNvPr>
          <p:cNvCxnSpPr>
            <a:cxnSpLocks/>
            <a:stCxn id="47" idx="1"/>
            <a:endCxn id="64" idx="3"/>
          </p:cNvCxnSpPr>
          <p:nvPr/>
        </p:nvCxnSpPr>
        <p:spPr>
          <a:xfrm flipH="1">
            <a:off x="7906993" y="3265451"/>
            <a:ext cx="697810" cy="3046079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文本框 75">
            <a:extLst>
              <a:ext uri="{FF2B5EF4-FFF2-40B4-BE49-F238E27FC236}">
                <a16:creationId xmlns:a16="http://schemas.microsoft.com/office/drawing/2014/main" id="{081D35EF-6120-71EC-9A3A-B4387A60DA0B}"/>
              </a:ext>
            </a:extLst>
          </p:cNvPr>
          <p:cNvSpPr txBox="1"/>
          <p:nvPr/>
        </p:nvSpPr>
        <p:spPr>
          <a:xfrm>
            <a:off x="4392269" y="2467499"/>
            <a:ext cx="2343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C00000"/>
                </a:solidFill>
              </a:rPr>
              <a:t>Wake up threads</a:t>
            </a:r>
            <a:endParaRPr lang="zh-CN" altLang="en-US" sz="1400" dirty="0">
              <a:solidFill>
                <a:srgbClr val="C00000"/>
              </a:solidFill>
            </a:endParaRPr>
          </a:p>
        </p:txBody>
      </p:sp>
      <p:cxnSp>
        <p:nvCxnSpPr>
          <p:cNvPr id="85" name="连接符: 肘形 84">
            <a:extLst>
              <a:ext uri="{FF2B5EF4-FFF2-40B4-BE49-F238E27FC236}">
                <a16:creationId xmlns:a16="http://schemas.microsoft.com/office/drawing/2014/main" id="{A8372F87-1B49-F8A1-9640-26B26ED92212}"/>
              </a:ext>
            </a:extLst>
          </p:cNvPr>
          <p:cNvCxnSpPr>
            <a:cxnSpLocks/>
            <a:stCxn id="63" idx="1"/>
            <a:endCxn id="6" idx="1"/>
          </p:cNvCxnSpPr>
          <p:nvPr/>
        </p:nvCxnSpPr>
        <p:spPr>
          <a:xfrm rot="10800000" flipV="1">
            <a:off x="1406389" y="2796050"/>
            <a:ext cx="5495511" cy="494450"/>
          </a:xfrm>
          <a:prstGeom prst="bentConnector3">
            <a:avLst>
              <a:gd name="adj1" fmla="val 104160"/>
            </a:avLst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连接符: 肘形 89">
            <a:extLst>
              <a:ext uri="{FF2B5EF4-FFF2-40B4-BE49-F238E27FC236}">
                <a16:creationId xmlns:a16="http://schemas.microsoft.com/office/drawing/2014/main" id="{07F894A3-24BA-2EE3-C44F-575D279DA5BE}"/>
              </a:ext>
            </a:extLst>
          </p:cNvPr>
          <p:cNvCxnSpPr>
            <a:cxnSpLocks/>
            <a:stCxn id="63" idx="1"/>
            <a:endCxn id="13" idx="1"/>
          </p:cNvCxnSpPr>
          <p:nvPr/>
        </p:nvCxnSpPr>
        <p:spPr>
          <a:xfrm rot="10800000" flipV="1">
            <a:off x="1406389" y="2796049"/>
            <a:ext cx="5495511" cy="1393221"/>
          </a:xfrm>
          <a:prstGeom prst="bentConnector3">
            <a:avLst>
              <a:gd name="adj1" fmla="val 104160"/>
            </a:avLst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文本框 90">
            <a:extLst>
              <a:ext uri="{FF2B5EF4-FFF2-40B4-BE49-F238E27FC236}">
                <a16:creationId xmlns:a16="http://schemas.microsoft.com/office/drawing/2014/main" id="{63AE1B9F-5097-19ED-0200-C43C09B30065}"/>
              </a:ext>
            </a:extLst>
          </p:cNvPr>
          <p:cNvSpPr txBox="1"/>
          <p:nvPr/>
        </p:nvSpPr>
        <p:spPr>
          <a:xfrm>
            <a:off x="5428630" y="6030915"/>
            <a:ext cx="2343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C00000"/>
                </a:solidFill>
              </a:rPr>
              <a:t>Wake up threads</a:t>
            </a:r>
            <a:endParaRPr lang="zh-CN" altLang="en-US" sz="1400" dirty="0">
              <a:solidFill>
                <a:srgbClr val="C00000"/>
              </a:solidFill>
            </a:endParaRPr>
          </a:p>
        </p:txBody>
      </p:sp>
      <p:cxnSp>
        <p:nvCxnSpPr>
          <p:cNvPr id="93" name="连接符: 肘形 92">
            <a:extLst>
              <a:ext uri="{FF2B5EF4-FFF2-40B4-BE49-F238E27FC236}">
                <a16:creationId xmlns:a16="http://schemas.microsoft.com/office/drawing/2014/main" id="{FCE2783E-9A46-2AA5-DBB9-C7AB0C3654D6}"/>
              </a:ext>
            </a:extLst>
          </p:cNvPr>
          <p:cNvCxnSpPr>
            <a:cxnSpLocks/>
            <a:stCxn id="64" idx="1"/>
            <a:endCxn id="19" idx="1"/>
          </p:cNvCxnSpPr>
          <p:nvPr/>
        </p:nvCxnSpPr>
        <p:spPr>
          <a:xfrm rot="10800000">
            <a:off x="1404731" y="6041508"/>
            <a:ext cx="5497168" cy="270023"/>
          </a:xfrm>
          <a:prstGeom prst="bentConnector3">
            <a:avLst>
              <a:gd name="adj1" fmla="val 104159"/>
            </a:avLst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连接符: 肘形 97">
            <a:extLst>
              <a:ext uri="{FF2B5EF4-FFF2-40B4-BE49-F238E27FC236}">
                <a16:creationId xmlns:a16="http://schemas.microsoft.com/office/drawing/2014/main" id="{F62C01BC-CEA6-C705-6894-4BB905B432FF}"/>
              </a:ext>
            </a:extLst>
          </p:cNvPr>
          <p:cNvCxnSpPr>
            <a:stCxn id="64" idx="1"/>
            <a:endCxn id="7" idx="1"/>
          </p:cNvCxnSpPr>
          <p:nvPr/>
        </p:nvCxnSpPr>
        <p:spPr>
          <a:xfrm rot="10800000">
            <a:off x="1406389" y="5158578"/>
            <a:ext cx="5495510" cy="1152952"/>
          </a:xfrm>
          <a:prstGeom prst="bentConnector3">
            <a:avLst>
              <a:gd name="adj1" fmla="val 104160"/>
            </a:avLst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44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2" grpId="0"/>
      <p:bldP spid="44" grpId="0"/>
      <p:bldP spid="47" grpId="0" animBg="1"/>
      <p:bldP spid="61" grpId="0"/>
      <p:bldP spid="63" grpId="0" animBg="1"/>
      <p:bldP spid="64" grpId="0" animBg="1"/>
      <p:bldP spid="76" grpId="0"/>
      <p:bldP spid="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3F5E51-B491-AFB3-6AB5-FB0135985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Approach 2: </a:t>
            </a:r>
            <a:r>
              <a:rPr lang="en-US" altLang="zh-CN" b="1" dirty="0"/>
              <a:t>interrupt core affinity </a:t>
            </a:r>
            <a:r>
              <a:rPr lang="en-US" altLang="zh-CN" dirty="0"/>
              <a:t>&amp; shorten kernel path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CAE1F6-FD7D-3588-D843-C7D511E6F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What if the creator of the CQ and the user of the CQ are in different threads and on different cores?</a:t>
            </a:r>
          </a:p>
          <a:p>
            <a:r>
              <a:rPr lang="en-US" altLang="zh-CN" dirty="0"/>
              <a:t>What if a thread migrates to another core?</a:t>
            </a:r>
          </a:p>
          <a:p>
            <a:r>
              <a:rPr lang="en-US" altLang="zh-CN" dirty="0"/>
              <a:t>We need to dynamically update the affinity between CQs and EQs.</a:t>
            </a:r>
          </a:p>
          <a:p>
            <a:endParaRPr lang="en-US" altLang="zh-CN" dirty="0"/>
          </a:p>
          <a:p>
            <a:r>
              <a:rPr lang="en-US" altLang="zh-CN" dirty="0"/>
              <a:t>We leverage a feature in Mellanox NICs: </a:t>
            </a:r>
            <a:r>
              <a:rPr lang="en-US" altLang="zh-CN" b="1" dirty="0"/>
              <a:t>CQ-to-EQ remapping</a:t>
            </a:r>
            <a:r>
              <a:rPr lang="en-US" altLang="zh-CN" dirty="0"/>
              <a:t>.</a:t>
            </a:r>
          </a:p>
          <a:p>
            <a:r>
              <a:rPr lang="en-US" altLang="zh-CN" dirty="0"/>
              <a:t>The remapping is done lazily when the interrupt handler finds the thread to wake up is not on the same core.</a:t>
            </a:r>
          </a:p>
        </p:txBody>
      </p:sp>
    </p:spTree>
    <p:extLst>
      <p:ext uri="{BB962C8B-B14F-4D97-AF65-F5344CB8AC3E}">
        <p14:creationId xmlns:p14="http://schemas.microsoft.com/office/powerpoint/2010/main" val="518059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F2A12F-0E6A-9C29-0F96-56848D490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Approach 2: </a:t>
            </a:r>
            <a:r>
              <a:rPr lang="en-US" altLang="zh-CN" b="1" dirty="0"/>
              <a:t>interrupt core affinity </a:t>
            </a:r>
            <a:r>
              <a:rPr lang="en-US" altLang="zh-CN" dirty="0"/>
              <a:t>&amp; shorten kernel path</a:t>
            </a:r>
            <a:endParaRPr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B03576F-BF37-A923-8BFF-CFD84016A941}"/>
              </a:ext>
            </a:extLst>
          </p:cNvPr>
          <p:cNvSpPr/>
          <p:nvPr/>
        </p:nvSpPr>
        <p:spPr>
          <a:xfrm>
            <a:off x="2611820" y="3644776"/>
            <a:ext cx="1654865" cy="3180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CQ1</a:t>
            </a:r>
            <a:endParaRPr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6AC24BA-1989-2A9C-5CC8-A02D793C52F1}"/>
              </a:ext>
            </a:extLst>
          </p:cNvPr>
          <p:cNvSpPr/>
          <p:nvPr/>
        </p:nvSpPr>
        <p:spPr>
          <a:xfrm>
            <a:off x="2623932" y="5017602"/>
            <a:ext cx="1654865" cy="3180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CQ1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F25AC7E-3154-B20D-FD1F-1B97995E2A2F}"/>
              </a:ext>
            </a:extLst>
          </p:cNvPr>
          <p:cNvSpPr txBox="1"/>
          <p:nvPr/>
        </p:nvSpPr>
        <p:spPr>
          <a:xfrm>
            <a:off x="1402142" y="3586366"/>
            <a:ext cx="1217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Thread 1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C9B5245-461D-50BF-AA70-967FCA594C32}"/>
              </a:ext>
            </a:extLst>
          </p:cNvPr>
          <p:cNvSpPr txBox="1"/>
          <p:nvPr/>
        </p:nvSpPr>
        <p:spPr>
          <a:xfrm>
            <a:off x="1406389" y="4973912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Thread 1’</a:t>
            </a:r>
            <a:endParaRPr lang="zh-CN" altLang="en-US" b="1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A6C2935-7952-3326-7AA3-75424153FE9E}"/>
              </a:ext>
            </a:extLst>
          </p:cNvPr>
          <p:cNvSpPr/>
          <p:nvPr/>
        </p:nvSpPr>
        <p:spPr>
          <a:xfrm>
            <a:off x="5981702" y="3650013"/>
            <a:ext cx="1654865" cy="3180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EQ1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49388E2-EF29-3C51-1DDF-0CA9C9D2DAAD}"/>
              </a:ext>
            </a:extLst>
          </p:cNvPr>
          <p:cNvSpPr txBox="1"/>
          <p:nvPr/>
        </p:nvSpPr>
        <p:spPr>
          <a:xfrm>
            <a:off x="2527234" y="3958976"/>
            <a:ext cx="3235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create_cq</a:t>
            </a:r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(..., </a:t>
            </a:r>
            <a:r>
              <a:rPr lang="en-US" altLang="zh-CN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comp_vector</a:t>
            </a:r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=1)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2437E74-6226-F377-D309-40F9EFF60FCF}"/>
              </a:ext>
            </a:extLst>
          </p:cNvPr>
          <p:cNvSpPr txBox="1"/>
          <p:nvPr/>
        </p:nvSpPr>
        <p:spPr>
          <a:xfrm>
            <a:off x="2527234" y="5415458"/>
            <a:ext cx="3235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modify_cq</a:t>
            </a:r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(..., </a:t>
            </a:r>
            <a:r>
              <a:rPr lang="en-US" altLang="zh-CN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comp_vector</a:t>
            </a:r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=2)</a:t>
            </a: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7470827F-C73A-D03A-5797-0D8CEFBC1077}"/>
              </a:ext>
            </a:extLst>
          </p:cNvPr>
          <p:cNvCxnSpPr>
            <a:cxnSpLocks/>
          </p:cNvCxnSpPr>
          <p:nvPr/>
        </p:nvCxnSpPr>
        <p:spPr>
          <a:xfrm>
            <a:off x="313083" y="4731023"/>
            <a:ext cx="739471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F4292CFB-23D0-6808-D0AE-618EBB2AE675}"/>
              </a:ext>
            </a:extLst>
          </p:cNvPr>
          <p:cNvSpPr txBox="1"/>
          <p:nvPr/>
        </p:nvSpPr>
        <p:spPr>
          <a:xfrm>
            <a:off x="313083" y="4308614"/>
            <a:ext cx="1227482" cy="37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Core 1</a:t>
            </a:r>
            <a:endParaRPr lang="zh-CN" altLang="en-US" b="1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B76A24B9-F117-EEF4-42B7-19F12559B3EB}"/>
              </a:ext>
            </a:extLst>
          </p:cNvPr>
          <p:cNvSpPr txBox="1"/>
          <p:nvPr/>
        </p:nvSpPr>
        <p:spPr>
          <a:xfrm>
            <a:off x="313083" y="4785862"/>
            <a:ext cx="1227482" cy="37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Core 2</a:t>
            </a:r>
            <a:endParaRPr lang="zh-CN" altLang="en-US" b="1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FC83D978-4D19-1E0E-8F0A-4D49A80831C3}"/>
              </a:ext>
            </a:extLst>
          </p:cNvPr>
          <p:cNvSpPr/>
          <p:nvPr/>
        </p:nvSpPr>
        <p:spPr>
          <a:xfrm>
            <a:off x="5981701" y="5479547"/>
            <a:ext cx="1654865" cy="3180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EQ2</a:t>
            </a:r>
            <a:endParaRPr lang="zh-CN" altLang="en-US" dirty="0"/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A8555978-D971-F89A-D905-A0BAB82E0849}"/>
              </a:ext>
            </a:extLst>
          </p:cNvPr>
          <p:cNvCxnSpPr>
            <a:cxnSpLocks/>
            <a:stCxn id="4" idx="3"/>
            <a:endCxn id="8" idx="1"/>
          </p:cNvCxnSpPr>
          <p:nvPr/>
        </p:nvCxnSpPr>
        <p:spPr>
          <a:xfrm>
            <a:off x="4266685" y="3803802"/>
            <a:ext cx="1715017" cy="523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55239C09-221A-E257-B013-9AC4266FE3F0}"/>
              </a:ext>
            </a:extLst>
          </p:cNvPr>
          <p:cNvCxnSpPr>
            <a:cxnSpLocks/>
            <a:stCxn id="5" idx="3"/>
            <a:endCxn id="20" idx="1"/>
          </p:cNvCxnSpPr>
          <p:nvPr/>
        </p:nvCxnSpPr>
        <p:spPr>
          <a:xfrm>
            <a:off x="4278797" y="5176628"/>
            <a:ext cx="1702904" cy="4619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>
            <a:extLst>
              <a:ext uri="{FF2B5EF4-FFF2-40B4-BE49-F238E27FC236}">
                <a16:creationId xmlns:a16="http://schemas.microsoft.com/office/drawing/2014/main" id="{DD970426-EEF7-7356-797D-53EEDB76530E}"/>
              </a:ext>
            </a:extLst>
          </p:cNvPr>
          <p:cNvSpPr/>
          <p:nvPr/>
        </p:nvSpPr>
        <p:spPr>
          <a:xfrm>
            <a:off x="8697569" y="4351245"/>
            <a:ext cx="1041950" cy="7464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RDMA</a:t>
            </a:r>
          </a:p>
          <a:p>
            <a:pPr algn="ctr"/>
            <a:r>
              <a:rPr lang="en-US" altLang="zh-CN" dirty="0"/>
              <a:t>NIC</a:t>
            </a:r>
            <a:endParaRPr lang="zh-CN" altLang="en-US" dirty="0"/>
          </a:p>
        </p:txBody>
      </p: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C0497645-17A4-F9AB-F580-C09300BA0A53}"/>
              </a:ext>
            </a:extLst>
          </p:cNvPr>
          <p:cNvCxnSpPr>
            <a:cxnSpLocks/>
            <a:stCxn id="25" idx="1"/>
            <a:endCxn id="8" idx="3"/>
          </p:cNvCxnSpPr>
          <p:nvPr/>
        </p:nvCxnSpPr>
        <p:spPr>
          <a:xfrm flipH="1" flipV="1">
            <a:off x="7636567" y="3809039"/>
            <a:ext cx="1061002" cy="9154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4C623898-0433-E9A1-6B9E-C0C341D3BE52}"/>
              </a:ext>
            </a:extLst>
          </p:cNvPr>
          <p:cNvCxnSpPr>
            <a:cxnSpLocks/>
            <a:stCxn id="25" idx="1"/>
            <a:endCxn id="20" idx="3"/>
          </p:cNvCxnSpPr>
          <p:nvPr/>
        </p:nvCxnSpPr>
        <p:spPr>
          <a:xfrm flipH="1">
            <a:off x="7636566" y="4724467"/>
            <a:ext cx="1061003" cy="91410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>
            <a:extLst>
              <a:ext uri="{FF2B5EF4-FFF2-40B4-BE49-F238E27FC236}">
                <a16:creationId xmlns:a16="http://schemas.microsoft.com/office/drawing/2014/main" id="{2D62CE3A-1686-1718-AB40-1E93CF79070D}"/>
              </a:ext>
            </a:extLst>
          </p:cNvPr>
          <p:cNvSpPr txBox="1"/>
          <p:nvPr/>
        </p:nvSpPr>
        <p:spPr>
          <a:xfrm>
            <a:off x="7446481" y="3976999"/>
            <a:ext cx="15289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EQEs including CQ numbers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7CF9CFC8-C1BC-CF69-48D6-FA8887877D14}"/>
              </a:ext>
            </a:extLst>
          </p:cNvPr>
          <p:cNvSpPr txBox="1"/>
          <p:nvPr/>
        </p:nvSpPr>
        <p:spPr>
          <a:xfrm>
            <a:off x="7469671" y="5012097"/>
            <a:ext cx="1466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EQEs including CQ numbers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2CB45D3B-8980-E884-5A38-A1E1C8D44386}"/>
              </a:ext>
            </a:extLst>
          </p:cNvPr>
          <p:cNvSpPr/>
          <p:nvPr/>
        </p:nvSpPr>
        <p:spPr>
          <a:xfrm>
            <a:off x="8604803" y="2892229"/>
            <a:ext cx="1227482" cy="746444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C00000"/>
                </a:solidFill>
              </a:rPr>
              <a:t>MSIX interrupt</a:t>
            </a:r>
            <a:endParaRPr lang="zh-CN" altLang="en-US" dirty="0">
              <a:solidFill>
                <a:srgbClr val="C00000"/>
              </a:solidFill>
            </a:endParaRPr>
          </a:p>
        </p:txBody>
      </p: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24B11372-7BB0-1AF2-4270-A115A2E89E2A}"/>
              </a:ext>
            </a:extLst>
          </p:cNvPr>
          <p:cNvCxnSpPr>
            <a:cxnSpLocks/>
            <a:stCxn id="25" idx="0"/>
            <a:endCxn id="30" idx="2"/>
          </p:cNvCxnSpPr>
          <p:nvPr/>
        </p:nvCxnSpPr>
        <p:spPr>
          <a:xfrm flipV="1">
            <a:off x="9218544" y="3638673"/>
            <a:ext cx="0" cy="712572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>
            <a:extLst>
              <a:ext uri="{FF2B5EF4-FFF2-40B4-BE49-F238E27FC236}">
                <a16:creationId xmlns:a16="http://schemas.microsoft.com/office/drawing/2014/main" id="{C8DB72E4-86EF-CFB5-819A-8D51B8B62E83}"/>
              </a:ext>
            </a:extLst>
          </p:cNvPr>
          <p:cNvSpPr txBox="1"/>
          <p:nvPr/>
        </p:nvSpPr>
        <p:spPr>
          <a:xfrm>
            <a:off x="8410782" y="3669222"/>
            <a:ext cx="1761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C00000"/>
                </a:solidFill>
              </a:rPr>
              <a:t>Completion vectors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C05DE431-45CF-88B2-4F85-A7F3E1CE56B5}"/>
              </a:ext>
            </a:extLst>
          </p:cNvPr>
          <p:cNvSpPr/>
          <p:nvPr/>
        </p:nvSpPr>
        <p:spPr>
          <a:xfrm>
            <a:off x="6901899" y="2422828"/>
            <a:ext cx="1005094" cy="746444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C00000"/>
                </a:solidFill>
              </a:rPr>
              <a:t>Core 1</a:t>
            </a:r>
          </a:p>
          <a:p>
            <a:pPr algn="ctr"/>
            <a:r>
              <a:rPr lang="en-US" altLang="zh-CN" dirty="0">
                <a:solidFill>
                  <a:srgbClr val="C00000"/>
                </a:solidFill>
              </a:rPr>
              <a:t>ISR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F4204DCF-D0CC-FDF5-063E-1C0F05358F49}"/>
              </a:ext>
            </a:extLst>
          </p:cNvPr>
          <p:cNvSpPr/>
          <p:nvPr/>
        </p:nvSpPr>
        <p:spPr>
          <a:xfrm>
            <a:off x="6901899" y="5938308"/>
            <a:ext cx="1005094" cy="746444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C00000"/>
                </a:solidFill>
              </a:rPr>
              <a:t>Core 2</a:t>
            </a:r>
          </a:p>
          <a:p>
            <a:pPr algn="ctr"/>
            <a:r>
              <a:rPr lang="en-US" altLang="zh-CN" dirty="0">
                <a:solidFill>
                  <a:srgbClr val="C00000"/>
                </a:solidFill>
              </a:rPr>
              <a:t>ISR</a:t>
            </a:r>
            <a:endParaRPr lang="zh-CN" altLang="en-US" dirty="0">
              <a:solidFill>
                <a:srgbClr val="C00000"/>
              </a:solidFill>
            </a:endParaRPr>
          </a:p>
        </p:txBody>
      </p: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CE4CFD52-AA7F-2775-D2A3-201342B5F148}"/>
              </a:ext>
            </a:extLst>
          </p:cNvPr>
          <p:cNvCxnSpPr>
            <a:cxnSpLocks/>
            <a:stCxn id="30" idx="1"/>
            <a:endCxn id="33" idx="3"/>
          </p:cNvCxnSpPr>
          <p:nvPr/>
        </p:nvCxnSpPr>
        <p:spPr>
          <a:xfrm flipH="1" flipV="1">
            <a:off x="7906993" y="2796050"/>
            <a:ext cx="697810" cy="46940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>
            <a:extLst>
              <a:ext uri="{FF2B5EF4-FFF2-40B4-BE49-F238E27FC236}">
                <a16:creationId xmlns:a16="http://schemas.microsoft.com/office/drawing/2014/main" id="{552FB3C9-B1AF-E65E-28C4-88F1112E9C41}"/>
              </a:ext>
            </a:extLst>
          </p:cNvPr>
          <p:cNvSpPr txBox="1"/>
          <p:nvPr/>
        </p:nvSpPr>
        <p:spPr>
          <a:xfrm>
            <a:off x="6232627" y="4259432"/>
            <a:ext cx="1485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C00000"/>
                </a:solidFill>
              </a:rPr>
              <a:t>Inter-processor interrupt</a:t>
            </a:r>
            <a:r>
              <a:rPr lang="zh-CN" altLang="en-US" sz="1400" dirty="0">
                <a:solidFill>
                  <a:srgbClr val="C00000"/>
                </a:solidFill>
              </a:rPr>
              <a:t> </a:t>
            </a:r>
            <a:r>
              <a:rPr lang="en-US" altLang="zh-CN" sz="1400" dirty="0">
                <a:solidFill>
                  <a:srgbClr val="C00000"/>
                </a:solidFill>
              </a:rPr>
              <a:t>(IPI)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367D5578-3C04-6D8E-7DAE-B54950EA1C8B}"/>
              </a:ext>
            </a:extLst>
          </p:cNvPr>
          <p:cNvSpPr txBox="1"/>
          <p:nvPr/>
        </p:nvSpPr>
        <p:spPr>
          <a:xfrm>
            <a:off x="5428630" y="6030915"/>
            <a:ext cx="2343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C00000"/>
                </a:solidFill>
              </a:rPr>
              <a:t>Wake up thread</a:t>
            </a:r>
            <a:endParaRPr lang="zh-CN" altLang="en-US" sz="1400" dirty="0">
              <a:solidFill>
                <a:srgbClr val="C00000"/>
              </a:solidFill>
            </a:endParaRPr>
          </a:p>
        </p:txBody>
      </p:sp>
      <p:cxnSp>
        <p:nvCxnSpPr>
          <p:cNvPr id="42" name="连接符: 肘形 41">
            <a:extLst>
              <a:ext uri="{FF2B5EF4-FFF2-40B4-BE49-F238E27FC236}">
                <a16:creationId xmlns:a16="http://schemas.microsoft.com/office/drawing/2014/main" id="{36494A4E-542A-13C2-B0AF-6D10679FD8E3}"/>
              </a:ext>
            </a:extLst>
          </p:cNvPr>
          <p:cNvCxnSpPr>
            <a:cxnSpLocks/>
            <a:stCxn id="34" idx="1"/>
            <a:endCxn id="7" idx="1"/>
          </p:cNvCxnSpPr>
          <p:nvPr/>
        </p:nvCxnSpPr>
        <p:spPr>
          <a:xfrm rot="10800000">
            <a:off x="1406389" y="5158578"/>
            <a:ext cx="5495510" cy="1152952"/>
          </a:xfrm>
          <a:prstGeom prst="bentConnector3">
            <a:avLst>
              <a:gd name="adj1" fmla="val 104160"/>
            </a:avLst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内容占位符 2">
            <a:extLst>
              <a:ext uri="{FF2B5EF4-FFF2-40B4-BE49-F238E27FC236}">
                <a16:creationId xmlns:a16="http://schemas.microsoft.com/office/drawing/2014/main" id="{F615E7D9-59B9-1153-291B-A1CC643BA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0668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Do CQ-to-EQ remapping when interrupt and thread are on different cores.</a:t>
            </a:r>
          </a:p>
        </p:txBody>
      </p:sp>
      <p:sp>
        <p:nvSpPr>
          <p:cNvPr id="49" name="箭头: 下 48">
            <a:extLst>
              <a:ext uri="{FF2B5EF4-FFF2-40B4-BE49-F238E27FC236}">
                <a16:creationId xmlns:a16="http://schemas.microsoft.com/office/drawing/2014/main" id="{0D803BC8-A7E2-70CD-1933-140B18D8C2FC}"/>
              </a:ext>
            </a:extLst>
          </p:cNvPr>
          <p:cNvSpPr/>
          <p:nvPr/>
        </p:nvSpPr>
        <p:spPr>
          <a:xfrm>
            <a:off x="3051732" y="4476753"/>
            <a:ext cx="488672" cy="36932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8DBFC71B-0A75-6D4B-0DDF-FBB35D445AFC}"/>
              </a:ext>
            </a:extLst>
          </p:cNvPr>
          <p:cNvSpPr txBox="1"/>
          <p:nvPr/>
        </p:nvSpPr>
        <p:spPr>
          <a:xfrm>
            <a:off x="3511210" y="4407305"/>
            <a:ext cx="2251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Thread migration</a:t>
            </a:r>
            <a:endParaRPr lang="zh-CN" altLang="en-US" dirty="0"/>
          </a:p>
        </p:txBody>
      </p:sp>
      <p:cxnSp>
        <p:nvCxnSpPr>
          <p:cNvPr id="55" name="直接箭头连接符 54">
            <a:extLst>
              <a:ext uri="{FF2B5EF4-FFF2-40B4-BE49-F238E27FC236}">
                <a16:creationId xmlns:a16="http://schemas.microsoft.com/office/drawing/2014/main" id="{100B9155-BE93-73CB-A37D-A177D5F96206}"/>
              </a:ext>
            </a:extLst>
          </p:cNvPr>
          <p:cNvCxnSpPr>
            <a:stCxn id="33" idx="2"/>
            <a:endCxn id="34" idx="0"/>
          </p:cNvCxnSpPr>
          <p:nvPr/>
        </p:nvCxnSpPr>
        <p:spPr>
          <a:xfrm>
            <a:off x="7404446" y="3169272"/>
            <a:ext cx="0" cy="2769036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>
            <a:extLst>
              <a:ext uri="{FF2B5EF4-FFF2-40B4-BE49-F238E27FC236}">
                <a16:creationId xmlns:a16="http://schemas.microsoft.com/office/drawing/2014/main" id="{7B95AF71-62F3-10AE-2557-2294880D8676}"/>
              </a:ext>
            </a:extLst>
          </p:cNvPr>
          <p:cNvCxnSpPr>
            <a:stCxn id="30" idx="1"/>
            <a:endCxn id="34" idx="3"/>
          </p:cNvCxnSpPr>
          <p:nvPr/>
        </p:nvCxnSpPr>
        <p:spPr>
          <a:xfrm flipH="1">
            <a:off x="7906993" y="3265451"/>
            <a:ext cx="697810" cy="3046079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箭头连接符 61">
            <a:extLst>
              <a:ext uri="{FF2B5EF4-FFF2-40B4-BE49-F238E27FC236}">
                <a16:creationId xmlns:a16="http://schemas.microsoft.com/office/drawing/2014/main" id="{318E487F-8556-4663-446D-754ECAD8FD02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4278797" y="3809039"/>
            <a:ext cx="1702905" cy="136758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52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8" grpId="0"/>
      <p:bldP spid="28" grpId="1"/>
      <p:bldP spid="29" grpId="0"/>
      <p:bldP spid="33" grpId="0" animBg="1"/>
      <p:bldP spid="37" grpId="0"/>
      <p:bldP spid="37" grpId="1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47CDE9-2B9A-7380-D693-5C603EC67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Approach 2: interrupt core affinity &amp; </a:t>
            </a:r>
            <a:r>
              <a:rPr lang="en-US" altLang="zh-CN" b="1" dirty="0"/>
              <a:t>shorten kernel path</a:t>
            </a:r>
            <a:endParaRPr lang="zh-CN" altLang="en-US" b="1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776B1E8-7722-D3BD-F98D-929D4B3FA55B}"/>
              </a:ext>
            </a:extLst>
          </p:cNvPr>
          <p:cNvSpPr/>
          <p:nvPr/>
        </p:nvSpPr>
        <p:spPr>
          <a:xfrm>
            <a:off x="838201" y="1990618"/>
            <a:ext cx="4240696" cy="5364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/>
              <a:t>RDMA NIC</a:t>
            </a:r>
            <a:endParaRPr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87E7C7B-83EF-D824-8B42-ED0CB6DFE286}"/>
              </a:ext>
            </a:extLst>
          </p:cNvPr>
          <p:cNvSpPr/>
          <p:nvPr/>
        </p:nvSpPr>
        <p:spPr>
          <a:xfrm>
            <a:off x="838202" y="3315745"/>
            <a:ext cx="1498195" cy="6866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/>
              <a:t>App Thread</a:t>
            </a:r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53EDF60-6DBC-F000-6765-2301FBDDCBC4}"/>
              </a:ext>
            </a:extLst>
          </p:cNvPr>
          <p:cNvSpPr/>
          <p:nvPr/>
        </p:nvSpPr>
        <p:spPr>
          <a:xfrm>
            <a:off x="939414" y="2448559"/>
            <a:ext cx="271624" cy="10001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600" dirty="0"/>
              <a:t>CQ1</a:t>
            </a:r>
            <a:endParaRPr lang="zh-CN" altLang="en-US" sz="1600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7D3EEED-F5B1-2263-E3B1-F01E0A8CCA58}"/>
              </a:ext>
            </a:extLst>
          </p:cNvPr>
          <p:cNvSpPr/>
          <p:nvPr/>
        </p:nvSpPr>
        <p:spPr>
          <a:xfrm>
            <a:off x="838201" y="4102111"/>
            <a:ext cx="4240695" cy="143398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Kernel</a:t>
            </a:r>
            <a:endParaRPr lang="zh-CN" altLang="en-US" dirty="0"/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D6AEA8DB-BCCE-C769-44FA-18A5819B3CDC}"/>
              </a:ext>
            </a:extLst>
          </p:cNvPr>
          <p:cNvCxnSpPr/>
          <p:nvPr/>
        </p:nvCxnSpPr>
        <p:spPr>
          <a:xfrm>
            <a:off x="1049778" y="2286362"/>
            <a:ext cx="0" cy="40578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32D8B710-2591-91B3-4DE6-9D81F428157D}"/>
              </a:ext>
            </a:extLst>
          </p:cNvPr>
          <p:cNvCxnSpPr/>
          <p:nvPr/>
        </p:nvCxnSpPr>
        <p:spPr>
          <a:xfrm>
            <a:off x="1049778" y="3197675"/>
            <a:ext cx="0" cy="40578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01F0FE21-0A05-C0E4-1E5B-E8BFAF50FBED}"/>
              </a:ext>
            </a:extLst>
          </p:cNvPr>
          <p:cNvSpPr/>
          <p:nvPr/>
        </p:nvSpPr>
        <p:spPr>
          <a:xfrm>
            <a:off x="2984278" y="2438538"/>
            <a:ext cx="271585" cy="17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600" dirty="0"/>
              <a:t>EQ</a:t>
            </a:r>
            <a:endParaRPr lang="zh-CN" altLang="en-US" sz="1600" dirty="0"/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597F9DA8-29BB-8D2B-BB93-558EBA54F2A4}"/>
              </a:ext>
            </a:extLst>
          </p:cNvPr>
          <p:cNvCxnSpPr/>
          <p:nvPr/>
        </p:nvCxnSpPr>
        <p:spPr>
          <a:xfrm>
            <a:off x="3112944" y="2336223"/>
            <a:ext cx="0" cy="40578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0E83CA55-6092-6974-FCEA-0AD6C1EC3330}"/>
              </a:ext>
            </a:extLst>
          </p:cNvPr>
          <p:cNvCxnSpPr/>
          <p:nvPr/>
        </p:nvCxnSpPr>
        <p:spPr>
          <a:xfrm>
            <a:off x="3112944" y="3995480"/>
            <a:ext cx="0" cy="40578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470DE98B-FDC9-A069-9A85-C9C5A567A4FD}"/>
              </a:ext>
            </a:extLst>
          </p:cNvPr>
          <p:cNvCxnSpPr>
            <a:cxnSpLocks/>
          </p:cNvCxnSpPr>
          <p:nvPr/>
        </p:nvCxnSpPr>
        <p:spPr>
          <a:xfrm>
            <a:off x="2698938" y="2336223"/>
            <a:ext cx="0" cy="206504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文本框 27">
            <a:extLst>
              <a:ext uri="{FF2B5EF4-FFF2-40B4-BE49-F238E27FC236}">
                <a16:creationId xmlns:a16="http://schemas.microsoft.com/office/drawing/2014/main" id="{A5B53F6D-A085-6556-385D-5FCCC36B08E1}"/>
              </a:ext>
            </a:extLst>
          </p:cNvPr>
          <p:cNvSpPr txBox="1"/>
          <p:nvPr/>
        </p:nvSpPr>
        <p:spPr>
          <a:xfrm>
            <a:off x="1696825" y="2689673"/>
            <a:ext cx="1406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interrupt</a:t>
            </a:r>
            <a:endParaRPr lang="zh-CN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6216DEC4-04F8-DAE6-FC9A-E72BF98CF4E8}"/>
              </a:ext>
            </a:extLst>
          </p:cNvPr>
          <p:cNvSpPr/>
          <p:nvPr/>
        </p:nvSpPr>
        <p:spPr>
          <a:xfrm>
            <a:off x="1696825" y="4424769"/>
            <a:ext cx="2669299" cy="3656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/>
              <a:t>Interrupt handler</a:t>
            </a:r>
            <a:endParaRPr lang="zh-CN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E1562780-6AA2-01C2-13DC-4201D22C5748}"/>
              </a:ext>
            </a:extLst>
          </p:cNvPr>
          <p:cNvSpPr/>
          <p:nvPr/>
        </p:nvSpPr>
        <p:spPr>
          <a:xfrm>
            <a:off x="1696826" y="5027726"/>
            <a:ext cx="2669298" cy="3656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/>
              <a:t>Context switch</a:t>
            </a:r>
            <a:endParaRPr lang="zh-CN" altLang="en-US" dirty="0"/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FF416B06-09A0-8831-2B3A-51E0547F5698}"/>
              </a:ext>
            </a:extLst>
          </p:cNvPr>
          <p:cNvCxnSpPr>
            <a:cxnSpLocks/>
            <a:stCxn id="19" idx="2"/>
            <a:endCxn id="20" idx="0"/>
          </p:cNvCxnSpPr>
          <p:nvPr/>
        </p:nvCxnSpPr>
        <p:spPr>
          <a:xfrm>
            <a:off x="3031475" y="4790439"/>
            <a:ext cx="0" cy="23728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连接符: 肘形 22">
            <a:extLst>
              <a:ext uri="{FF2B5EF4-FFF2-40B4-BE49-F238E27FC236}">
                <a16:creationId xmlns:a16="http://schemas.microsoft.com/office/drawing/2014/main" id="{8F2468C8-772B-F29D-E091-CB108DC510D6}"/>
              </a:ext>
            </a:extLst>
          </p:cNvPr>
          <p:cNvCxnSpPr>
            <a:stCxn id="20" idx="1"/>
            <a:endCxn id="5" idx="2"/>
          </p:cNvCxnSpPr>
          <p:nvPr/>
        </p:nvCxnSpPr>
        <p:spPr>
          <a:xfrm rot="10800000">
            <a:off x="1587301" y="4002381"/>
            <a:ext cx="109525" cy="1208182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38">
            <a:extLst>
              <a:ext uri="{FF2B5EF4-FFF2-40B4-BE49-F238E27FC236}">
                <a16:creationId xmlns:a16="http://schemas.microsoft.com/office/drawing/2014/main" id="{82321103-DA88-8A2C-E32E-5D0E27946124}"/>
              </a:ext>
            </a:extLst>
          </p:cNvPr>
          <p:cNvSpPr txBox="1"/>
          <p:nvPr/>
        </p:nvSpPr>
        <p:spPr>
          <a:xfrm>
            <a:off x="965147" y="2100931"/>
            <a:ext cx="713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/>
              <a:t>①</a:t>
            </a:r>
          </a:p>
        </p:txBody>
      </p:sp>
      <p:sp>
        <p:nvSpPr>
          <p:cNvPr id="25" name="文本框 39">
            <a:extLst>
              <a:ext uri="{FF2B5EF4-FFF2-40B4-BE49-F238E27FC236}">
                <a16:creationId xmlns:a16="http://schemas.microsoft.com/office/drawing/2014/main" id="{D2767065-DE26-CF5B-2591-C79FB755B4FD}"/>
              </a:ext>
            </a:extLst>
          </p:cNvPr>
          <p:cNvSpPr txBox="1"/>
          <p:nvPr/>
        </p:nvSpPr>
        <p:spPr>
          <a:xfrm>
            <a:off x="3143001" y="2489823"/>
            <a:ext cx="713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/>
              <a:t>②</a:t>
            </a:r>
          </a:p>
        </p:txBody>
      </p:sp>
      <p:sp>
        <p:nvSpPr>
          <p:cNvPr id="26" name="文本框 40">
            <a:extLst>
              <a:ext uri="{FF2B5EF4-FFF2-40B4-BE49-F238E27FC236}">
                <a16:creationId xmlns:a16="http://schemas.microsoft.com/office/drawing/2014/main" id="{B4A647F0-812E-A825-0592-0810388034B1}"/>
              </a:ext>
            </a:extLst>
          </p:cNvPr>
          <p:cNvSpPr txBox="1"/>
          <p:nvPr/>
        </p:nvSpPr>
        <p:spPr>
          <a:xfrm>
            <a:off x="2347712" y="2504243"/>
            <a:ext cx="713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/>
              <a:t>③</a:t>
            </a:r>
          </a:p>
        </p:txBody>
      </p:sp>
      <p:sp>
        <p:nvSpPr>
          <p:cNvPr id="27" name="文本框 41">
            <a:extLst>
              <a:ext uri="{FF2B5EF4-FFF2-40B4-BE49-F238E27FC236}">
                <a16:creationId xmlns:a16="http://schemas.microsoft.com/office/drawing/2014/main" id="{FF127C50-A86F-EF65-9A7B-6739BF191D57}"/>
              </a:ext>
            </a:extLst>
          </p:cNvPr>
          <p:cNvSpPr txBox="1"/>
          <p:nvPr/>
        </p:nvSpPr>
        <p:spPr>
          <a:xfrm>
            <a:off x="1678792" y="4404133"/>
            <a:ext cx="713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/>
              <a:t>④</a:t>
            </a:r>
          </a:p>
        </p:txBody>
      </p:sp>
      <p:sp>
        <p:nvSpPr>
          <p:cNvPr id="28" name="文本框 42">
            <a:extLst>
              <a:ext uri="{FF2B5EF4-FFF2-40B4-BE49-F238E27FC236}">
                <a16:creationId xmlns:a16="http://schemas.microsoft.com/office/drawing/2014/main" id="{B3F3ACBD-B5D8-3CDB-F440-44113C3A45CB}"/>
              </a:ext>
            </a:extLst>
          </p:cNvPr>
          <p:cNvSpPr txBox="1"/>
          <p:nvPr/>
        </p:nvSpPr>
        <p:spPr>
          <a:xfrm>
            <a:off x="1694132" y="5046015"/>
            <a:ext cx="713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/>
              <a:t>⑤</a:t>
            </a:r>
          </a:p>
        </p:txBody>
      </p:sp>
      <p:sp>
        <p:nvSpPr>
          <p:cNvPr id="29" name="文本框 43">
            <a:extLst>
              <a:ext uri="{FF2B5EF4-FFF2-40B4-BE49-F238E27FC236}">
                <a16:creationId xmlns:a16="http://schemas.microsoft.com/office/drawing/2014/main" id="{C0CBE3AF-518A-5F05-9FD8-2FCD34F82B59}"/>
              </a:ext>
            </a:extLst>
          </p:cNvPr>
          <p:cNvSpPr txBox="1"/>
          <p:nvPr/>
        </p:nvSpPr>
        <p:spPr>
          <a:xfrm>
            <a:off x="1139492" y="3296643"/>
            <a:ext cx="713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/>
              <a:t>⑥</a:t>
            </a:r>
          </a:p>
        </p:txBody>
      </p:sp>
      <p:grpSp>
        <p:nvGrpSpPr>
          <p:cNvPr id="83" name="组合 82">
            <a:extLst>
              <a:ext uri="{FF2B5EF4-FFF2-40B4-BE49-F238E27FC236}">
                <a16:creationId xmlns:a16="http://schemas.microsoft.com/office/drawing/2014/main" id="{685C5A29-0453-0508-387A-C8A04A33D9E3}"/>
              </a:ext>
            </a:extLst>
          </p:cNvPr>
          <p:cNvGrpSpPr/>
          <p:nvPr/>
        </p:nvGrpSpPr>
        <p:grpSpPr>
          <a:xfrm>
            <a:off x="6847270" y="1707890"/>
            <a:ext cx="3647905" cy="2745601"/>
            <a:chOff x="6579460" y="1831369"/>
            <a:chExt cx="5162130" cy="4246390"/>
          </a:xfrm>
        </p:grpSpPr>
        <p:sp>
          <p:nvSpPr>
            <p:cNvPr id="53" name="矩形 52">
              <a:extLst>
                <a:ext uri="{FF2B5EF4-FFF2-40B4-BE49-F238E27FC236}">
                  <a16:creationId xmlns:a16="http://schemas.microsoft.com/office/drawing/2014/main" id="{8557541B-5D70-BA7B-DAC2-8555DFA6AC10}"/>
                </a:ext>
              </a:extLst>
            </p:cNvPr>
            <p:cNvSpPr/>
            <p:nvPr/>
          </p:nvSpPr>
          <p:spPr>
            <a:xfrm>
              <a:off x="6579460" y="1831369"/>
              <a:ext cx="5162130" cy="6424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400" dirty="0"/>
                <a:t>RDMA NIC</a:t>
              </a:r>
              <a:endParaRPr lang="zh-CN" altLang="en-US" sz="1400" dirty="0"/>
            </a:p>
          </p:txBody>
        </p:sp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E8226ACD-72E2-68F6-0EED-FE2898EC6F30}"/>
                </a:ext>
              </a:extLst>
            </p:cNvPr>
            <p:cNvSpPr/>
            <p:nvPr/>
          </p:nvSpPr>
          <p:spPr>
            <a:xfrm>
              <a:off x="6579462" y="3418219"/>
              <a:ext cx="1745089" cy="46462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altLang="zh-CN" sz="1200" dirty="0"/>
                <a:t>App Thread</a:t>
              </a:r>
              <a:endParaRPr lang="zh-CN" altLang="en-US" sz="1200" dirty="0"/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888AC6D4-FD37-069E-DE0C-31C2AF671BFF}"/>
                </a:ext>
              </a:extLst>
            </p:cNvPr>
            <p:cNvSpPr/>
            <p:nvPr/>
          </p:nvSpPr>
          <p:spPr>
            <a:xfrm>
              <a:off x="6702665" y="2379758"/>
              <a:ext cx="317775" cy="109884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dirty="0"/>
                <a:t>CQ1</a:t>
              </a:r>
              <a:endParaRPr lang="zh-CN" altLang="en-US" sz="1200" dirty="0"/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E08B98-876D-703E-B850-4B2E4C9CBC9E}"/>
                </a:ext>
              </a:extLst>
            </p:cNvPr>
            <p:cNvSpPr/>
            <p:nvPr/>
          </p:nvSpPr>
          <p:spPr>
            <a:xfrm>
              <a:off x="6579460" y="3995480"/>
              <a:ext cx="5162129" cy="2082279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1200" dirty="0"/>
                <a:t>Kernel</a:t>
              </a:r>
              <a:endParaRPr lang="zh-CN" altLang="en-US" sz="1200" dirty="0"/>
            </a:p>
          </p:txBody>
        </p:sp>
        <p:cxnSp>
          <p:nvCxnSpPr>
            <p:cNvPr id="57" name="直接箭头连接符 56">
              <a:extLst>
                <a:ext uri="{FF2B5EF4-FFF2-40B4-BE49-F238E27FC236}">
                  <a16:creationId xmlns:a16="http://schemas.microsoft.com/office/drawing/2014/main" id="{02A43E13-89BE-9F12-FA7F-B7601A35D66E}"/>
                </a:ext>
              </a:extLst>
            </p:cNvPr>
            <p:cNvCxnSpPr>
              <a:cxnSpLocks/>
              <a:endCxn id="55" idx="0"/>
            </p:cNvCxnSpPr>
            <p:nvPr/>
          </p:nvCxnSpPr>
          <p:spPr>
            <a:xfrm>
              <a:off x="6861552" y="1963469"/>
              <a:ext cx="0" cy="4162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接箭头连接符 57">
              <a:extLst>
                <a:ext uri="{FF2B5EF4-FFF2-40B4-BE49-F238E27FC236}">
                  <a16:creationId xmlns:a16="http://schemas.microsoft.com/office/drawing/2014/main" id="{49189F30-61F5-A380-605A-84E29F74DA51}"/>
                </a:ext>
              </a:extLst>
            </p:cNvPr>
            <p:cNvCxnSpPr>
              <a:cxnSpLocks/>
            </p:cNvCxnSpPr>
            <p:nvPr/>
          </p:nvCxnSpPr>
          <p:spPr>
            <a:xfrm>
              <a:off x="6837009" y="3276829"/>
              <a:ext cx="0" cy="3737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矩形 58">
              <a:extLst>
                <a:ext uri="{FF2B5EF4-FFF2-40B4-BE49-F238E27FC236}">
                  <a16:creationId xmlns:a16="http://schemas.microsoft.com/office/drawing/2014/main" id="{9639F5BB-DE55-9E24-D410-4129FAA9D7AA}"/>
                </a:ext>
              </a:extLst>
            </p:cNvPr>
            <p:cNvSpPr/>
            <p:nvPr/>
          </p:nvSpPr>
          <p:spPr>
            <a:xfrm>
              <a:off x="8858444" y="2356273"/>
              <a:ext cx="283287" cy="170304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dirty="0"/>
                <a:t>EQ</a:t>
              </a:r>
              <a:endParaRPr lang="zh-CN" altLang="en-US" sz="1200" dirty="0"/>
            </a:p>
          </p:txBody>
        </p:sp>
        <p:cxnSp>
          <p:nvCxnSpPr>
            <p:cNvPr id="60" name="直接箭头连接符 59">
              <a:extLst>
                <a:ext uri="{FF2B5EF4-FFF2-40B4-BE49-F238E27FC236}">
                  <a16:creationId xmlns:a16="http://schemas.microsoft.com/office/drawing/2014/main" id="{20D4F395-F6B2-1464-AD39-472ADA0EF6DF}"/>
                </a:ext>
              </a:extLst>
            </p:cNvPr>
            <p:cNvCxnSpPr>
              <a:cxnSpLocks/>
            </p:cNvCxnSpPr>
            <p:nvPr/>
          </p:nvCxnSpPr>
          <p:spPr>
            <a:xfrm>
              <a:off x="9025129" y="2204049"/>
              <a:ext cx="0" cy="4859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接箭头连接符 60">
              <a:extLst>
                <a:ext uri="{FF2B5EF4-FFF2-40B4-BE49-F238E27FC236}">
                  <a16:creationId xmlns:a16="http://schemas.microsoft.com/office/drawing/2014/main" id="{5ED22655-5CA1-ECD2-232B-8D41046F3552}"/>
                </a:ext>
              </a:extLst>
            </p:cNvPr>
            <p:cNvCxnSpPr/>
            <p:nvPr/>
          </p:nvCxnSpPr>
          <p:spPr>
            <a:xfrm>
              <a:off x="9000087" y="3721807"/>
              <a:ext cx="0" cy="4859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接箭头连接符 61">
              <a:extLst>
                <a:ext uri="{FF2B5EF4-FFF2-40B4-BE49-F238E27FC236}">
                  <a16:creationId xmlns:a16="http://schemas.microsoft.com/office/drawing/2014/main" id="{F4BE893A-A193-C077-696A-F6C68197C90F}"/>
                </a:ext>
              </a:extLst>
            </p:cNvPr>
            <p:cNvCxnSpPr>
              <a:cxnSpLocks/>
              <a:endCxn id="64" idx="0"/>
            </p:cNvCxnSpPr>
            <p:nvPr/>
          </p:nvCxnSpPr>
          <p:spPr>
            <a:xfrm>
              <a:off x="8401543" y="2356273"/>
              <a:ext cx="4302" cy="18514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文本框 27">
              <a:extLst>
                <a:ext uri="{FF2B5EF4-FFF2-40B4-BE49-F238E27FC236}">
                  <a16:creationId xmlns:a16="http://schemas.microsoft.com/office/drawing/2014/main" id="{E827AB1E-3112-2D14-B3A8-78225F1809E4}"/>
                </a:ext>
              </a:extLst>
            </p:cNvPr>
            <p:cNvSpPr txBox="1"/>
            <p:nvPr/>
          </p:nvSpPr>
          <p:spPr>
            <a:xfrm>
              <a:off x="7415828" y="2667940"/>
              <a:ext cx="1712357" cy="476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1400" dirty="0"/>
                <a:t>interrupt</a:t>
              </a:r>
              <a:endParaRPr lang="zh-CN" altLang="en-US" sz="1400" dirty="0"/>
            </a:p>
          </p:txBody>
        </p:sp>
        <p:sp>
          <p:nvSpPr>
            <p:cNvPr id="64" name="矩形 63">
              <a:extLst>
                <a:ext uri="{FF2B5EF4-FFF2-40B4-BE49-F238E27FC236}">
                  <a16:creationId xmlns:a16="http://schemas.microsoft.com/office/drawing/2014/main" id="{4290C410-DAF7-A3BC-F521-37B896204A4C}"/>
                </a:ext>
              </a:extLst>
            </p:cNvPr>
            <p:cNvSpPr/>
            <p:nvPr/>
          </p:nvSpPr>
          <p:spPr>
            <a:xfrm>
              <a:off x="7661257" y="4207739"/>
              <a:ext cx="1489178" cy="65847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dirty="0"/>
                <a:t>Interrupt handler</a:t>
              </a:r>
              <a:endParaRPr lang="zh-CN" altLang="en-US" sz="1200" dirty="0"/>
            </a:p>
          </p:txBody>
        </p:sp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24C8666D-B668-6EC6-AC88-CA607CAA4283}"/>
                </a:ext>
              </a:extLst>
            </p:cNvPr>
            <p:cNvSpPr/>
            <p:nvPr/>
          </p:nvSpPr>
          <p:spPr>
            <a:xfrm>
              <a:off x="7652553" y="5543695"/>
              <a:ext cx="3239823" cy="4378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dirty="0"/>
                <a:t>Context switch</a:t>
              </a:r>
              <a:endParaRPr lang="zh-CN" altLang="en-US" sz="1200" dirty="0"/>
            </a:p>
          </p:txBody>
        </p:sp>
        <p:cxnSp>
          <p:nvCxnSpPr>
            <p:cNvPr id="66" name="直接箭头连接符 65">
              <a:extLst>
                <a:ext uri="{FF2B5EF4-FFF2-40B4-BE49-F238E27FC236}">
                  <a16:creationId xmlns:a16="http://schemas.microsoft.com/office/drawing/2014/main" id="{D66EB913-6261-94F2-9ECF-669590CF84B2}"/>
                </a:ext>
              </a:extLst>
            </p:cNvPr>
            <p:cNvCxnSpPr>
              <a:cxnSpLocks/>
              <a:stCxn id="64" idx="2"/>
              <a:endCxn id="73" idx="0"/>
            </p:cNvCxnSpPr>
            <p:nvPr/>
          </p:nvCxnSpPr>
          <p:spPr>
            <a:xfrm>
              <a:off x="8405846" y="4866210"/>
              <a:ext cx="2187" cy="1788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连接符: 肘形 66">
              <a:extLst>
                <a:ext uri="{FF2B5EF4-FFF2-40B4-BE49-F238E27FC236}">
                  <a16:creationId xmlns:a16="http://schemas.microsoft.com/office/drawing/2014/main" id="{9C3555B2-0371-449D-D8AB-F0C6DBD0EF4B}"/>
                </a:ext>
              </a:extLst>
            </p:cNvPr>
            <p:cNvCxnSpPr>
              <a:cxnSpLocks/>
              <a:stCxn id="65" idx="1"/>
            </p:cNvCxnSpPr>
            <p:nvPr/>
          </p:nvCxnSpPr>
          <p:spPr>
            <a:xfrm rot="10800000">
              <a:off x="7023968" y="3828575"/>
              <a:ext cx="628586" cy="1934068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文本框 38">
              <a:extLst>
                <a:ext uri="{FF2B5EF4-FFF2-40B4-BE49-F238E27FC236}">
                  <a16:creationId xmlns:a16="http://schemas.microsoft.com/office/drawing/2014/main" id="{45E2CA5A-5948-FA09-9C3A-B830EDE95020}"/>
                </a:ext>
              </a:extLst>
            </p:cNvPr>
            <p:cNvSpPr txBox="1"/>
            <p:nvPr/>
          </p:nvSpPr>
          <p:spPr>
            <a:xfrm>
              <a:off x="6818588" y="1921399"/>
              <a:ext cx="868708" cy="404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100" b="1" dirty="0"/>
                <a:t>①</a:t>
              </a:r>
            </a:p>
          </p:txBody>
        </p:sp>
        <p:sp>
          <p:nvSpPr>
            <p:cNvPr id="69" name="文本框 39">
              <a:extLst>
                <a:ext uri="{FF2B5EF4-FFF2-40B4-BE49-F238E27FC236}">
                  <a16:creationId xmlns:a16="http://schemas.microsoft.com/office/drawing/2014/main" id="{01505385-72B0-0D7B-8356-78E66E302259}"/>
                </a:ext>
              </a:extLst>
            </p:cNvPr>
            <p:cNvSpPr txBox="1"/>
            <p:nvPr/>
          </p:nvSpPr>
          <p:spPr>
            <a:xfrm>
              <a:off x="9022042" y="2454562"/>
              <a:ext cx="868708" cy="404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100" b="1" dirty="0"/>
                <a:t>②</a:t>
              </a:r>
            </a:p>
          </p:txBody>
        </p:sp>
        <p:sp>
          <p:nvSpPr>
            <p:cNvPr id="70" name="文本框 40">
              <a:extLst>
                <a:ext uri="{FF2B5EF4-FFF2-40B4-BE49-F238E27FC236}">
                  <a16:creationId xmlns:a16="http://schemas.microsoft.com/office/drawing/2014/main" id="{DDDA3223-1684-8BCF-CE6A-67096E2C4C86}"/>
                </a:ext>
              </a:extLst>
            </p:cNvPr>
            <p:cNvSpPr txBox="1"/>
            <p:nvPr/>
          </p:nvSpPr>
          <p:spPr>
            <a:xfrm>
              <a:off x="7933669" y="2455348"/>
              <a:ext cx="868708" cy="404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100" b="1" dirty="0"/>
                <a:t>③</a:t>
              </a:r>
            </a:p>
          </p:txBody>
        </p:sp>
        <p:sp>
          <p:nvSpPr>
            <p:cNvPr id="71" name="文本框 41">
              <a:extLst>
                <a:ext uri="{FF2B5EF4-FFF2-40B4-BE49-F238E27FC236}">
                  <a16:creationId xmlns:a16="http://schemas.microsoft.com/office/drawing/2014/main" id="{0DFF5575-7FA3-CD1F-BDBB-BAAC9B6ECABA}"/>
                </a:ext>
              </a:extLst>
            </p:cNvPr>
            <p:cNvSpPr txBox="1"/>
            <p:nvPr/>
          </p:nvSpPr>
          <p:spPr>
            <a:xfrm>
              <a:off x="7612732" y="4451189"/>
              <a:ext cx="868708" cy="404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100" b="1" dirty="0"/>
                <a:t>④</a:t>
              </a:r>
            </a:p>
          </p:txBody>
        </p:sp>
        <p:sp>
          <p:nvSpPr>
            <p:cNvPr id="72" name="文本框 43">
              <a:extLst>
                <a:ext uri="{FF2B5EF4-FFF2-40B4-BE49-F238E27FC236}">
                  <a16:creationId xmlns:a16="http://schemas.microsoft.com/office/drawing/2014/main" id="{7A23A3F7-F5E0-1AEB-A75D-8711B60FCA06}"/>
                </a:ext>
              </a:extLst>
            </p:cNvPr>
            <p:cNvSpPr txBox="1"/>
            <p:nvPr/>
          </p:nvSpPr>
          <p:spPr>
            <a:xfrm>
              <a:off x="6917609" y="3033829"/>
              <a:ext cx="868708" cy="404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100" b="1" dirty="0"/>
                <a:t>⑨</a:t>
              </a:r>
            </a:p>
          </p:txBody>
        </p:sp>
        <p:sp>
          <p:nvSpPr>
            <p:cNvPr id="73" name="矩形 72">
              <a:extLst>
                <a:ext uri="{FF2B5EF4-FFF2-40B4-BE49-F238E27FC236}">
                  <a16:creationId xmlns:a16="http://schemas.microsoft.com/office/drawing/2014/main" id="{0A55F82B-162D-B509-6B51-7687A29AB8C7}"/>
                </a:ext>
              </a:extLst>
            </p:cNvPr>
            <p:cNvSpPr/>
            <p:nvPr/>
          </p:nvSpPr>
          <p:spPr>
            <a:xfrm>
              <a:off x="7663442" y="5045097"/>
              <a:ext cx="1489180" cy="4072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dirty="0" err="1"/>
                <a:t>Tasklet</a:t>
              </a:r>
              <a:endParaRPr lang="zh-CN" altLang="en-US" sz="1200" dirty="0"/>
            </a:p>
          </p:txBody>
        </p:sp>
        <p:sp>
          <p:nvSpPr>
            <p:cNvPr id="74" name="矩形 73">
              <a:extLst>
                <a:ext uri="{FF2B5EF4-FFF2-40B4-BE49-F238E27FC236}">
                  <a16:creationId xmlns:a16="http://schemas.microsoft.com/office/drawing/2014/main" id="{AF48703D-9024-A016-EC39-5E0CE500F70E}"/>
                </a:ext>
              </a:extLst>
            </p:cNvPr>
            <p:cNvSpPr/>
            <p:nvPr/>
          </p:nvSpPr>
          <p:spPr>
            <a:xfrm>
              <a:off x="9514799" y="5018109"/>
              <a:ext cx="1845007" cy="4072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dirty="0"/>
                <a:t>Scheduler</a:t>
              </a:r>
              <a:endParaRPr lang="zh-CN" altLang="en-US" sz="1200" dirty="0"/>
            </a:p>
          </p:txBody>
        </p:sp>
        <p:cxnSp>
          <p:nvCxnSpPr>
            <p:cNvPr id="75" name="直接箭头连接符 74">
              <a:extLst>
                <a:ext uri="{FF2B5EF4-FFF2-40B4-BE49-F238E27FC236}">
                  <a16:creationId xmlns:a16="http://schemas.microsoft.com/office/drawing/2014/main" id="{8CA0ECC9-7C41-2918-B2C1-0EB1C4C81D4F}"/>
                </a:ext>
              </a:extLst>
            </p:cNvPr>
            <p:cNvCxnSpPr>
              <a:cxnSpLocks/>
              <a:stCxn id="73" idx="3"/>
              <a:endCxn id="79" idx="1"/>
            </p:cNvCxnSpPr>
            <p:nvPr/>
          </p:nvCxnSpPr>
          <p:spPr>
            <a:xfrm flipV="1">
              <a:off x="9152622" y="4532247"/>
              <a:ext cx="343484" cy="71646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箭头连接符 75">
              <a:extLst>
                <a:ext uri="{FF2B5EF4-FFF2-40B4-BE49-F238E27FC236}">
                  <a16:creationId xmlns:a16="http://schemas.microsoft.com/office/drawing/2014/main" id="{2530B3DB-05E6-77DA-F506-DBA2EC0DA224}"/>
                </a:ext>
              </a:extLst>
            </p:cNvPr>
            <p:cNvCxnSpPr>
              <a:cxnSpLocks/>
              <a:stCxn id="74" idx="1"/>
              <a:endCxn id="65" idx="0"/>
            </p:cNvCxnSpPr>
            <p:nvPr/>
          </p:nvCxnSpPr>
          <p:spPr>
            <a:xfrm flipH="1">
              <a:off x="9272464" y="5221721"/>
              <a:ext cx="242335" cy="3219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文本框 42">
              <a:extLst>
                <a:ext uri="{FF2B5EF4-FFF2-40B4-BE49-F238E27FC236}">
                  <a16:creationId xmlns:a16="http://schemas.microsoft.com/office/drawing/2014/main" id="{5A729FF0-5380-C1F0-E6F5-61ED5992C61F}"/>
                </a:ext>
              </a:extLst>
            </p:cNvPr>
            <p:cNvSpPr txBox="1"/>
            <p:nvPr/>
          </p:nvSpPr>
          <p:spPr>
            <a:xfrm>
              <a:off x="7598270" y="5038865"/>
              <a:ext cx="868708" cy="404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100" b="1" dirty="0"/>
                <a:t>⑤</a:t>
              </a:r>
            </a:p>
          </p:txBody>
        </p:sp>
        <p:sp>
          <p:nvSpPr>
            <p:cNvPr id="78" name="文本框 101">
              <a:extLst>
                <a:ext uri="{FF2B5EF4-FFF2-40B4-BE49-F238E27FC236}">
                  <a16:creationId xmlns:a16="http://schemas.microsoft.com/office/drawing/2014/main" id="{08F43045-D206-9AEA-6375-7456B6DEA9C2}"/>
                </a:ext>
              </a:extLst>
            </p:cNvPr>
            <p:cNvSpPr txBox="1"/>
            <p:nvPr/>
          </p:nvSpPr>
          <p:spPr>
            <a:xfrm>
              <a:off x="7805018" y="5537481"/>
              <a:ext cx="920629" cy="404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100" b="1" dirty="0"/>
                <a:t>⑧</a:t>
              </a:r>
            </a:p>
          </p:txBody>
        </p:sp>
        <p:sp>
          <p:nvSpPr>
            <p:cNvPr id="79" name="矩形 78">
              <a:extLst>
                <a:ext uri="{FF2B5EF4-FFF2-40B4-BE49-F238E27FC236}">
                  <a16:creationId xmlns:a16="http://schemas.microsoft.com/office/drawing/2014/main" id="{C4E6F696-C835-85BD-DC31-F1EB3D310F3E}"/>
                </a:ext>
              </a:extLst>
            </p:cNvPr>
            <p:cNvSpPr/>
            <p:nvPr/>
          </p:nvSpPr>
          <p:spPr>
            <a:xfrm>
              <a:off x="9496106" y="4218906"/>
              <a:ext cx="1859849" cy="62668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050" dirty="0"/>
                <a:t>Inter-Processor Interrupt</a:t>
              </a:r>
              <a:endParaRPr lang="zh-CN" altLang="en-US" sz="1050" dirty="0"/>
            </a:p>
          </p:txBody>
        </p:sp>
        <p:sp>
          <p:nvSpPr>
            <p:cNvPr id="80" name="文本框 90">
              <a:extLst>
                <a:ext uri="{FF2B5EF4-FFF2-40B4-BE49-F238E27FC236}">
                  <a16:creationId xmlns:a16="http://schemas.microsoft.com/office/drawing/2014/main" id="{E37AD94F-9C9B-2DDB-A4FC-ECAF8C796B20}"/>
                </a:ext>
              </a:extLst>
            </p:cNvPr>
            <p:cNvSpPr txBox="1"/>
            <p:nvPr/>
          </p:nvSpPr>
          <p:spPr>
            <a:xfrm>
              <a:off x="9430435" y="4436063"/>
              <a:ext cx="920629" cy="404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100" b="1" dirty="0"/>
                <a:t>⑥</a:t>
              </a:r>
            </a:p>
          </p:txBody>
        </p:sp>
        <p:sp>
          <p:nvSpPr>
            <p:cNvPr id="81" name="文本框 46">
              <a:extLst>
                <a:ext uri="{FF2B5EF4-FFF2-40B4-BE49-F238E27FC236}">
                  <a16:creationId xmlns:a16="http://schemas.microsoft.com/office/drawing/2014/main" id="{72346B28-B84D-82B8-2BE4-046086730FF9}"/>
                </a:ext>
              </a:extLst>
            </p:cNvPr>
            <p:cNvSpPr txBox="1"/>
            <p:nvPr/>
          </p:nvSpPr>
          <p:spPr>
            <a:xfrm>
              <a:off x="9416661" y="5010023"/>
              <a:ext cx="920629" cy="404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100" b="1" dirty="0"/>
                <a:t>⑦</a:t>
              </a:r>
            </a:p>
          </p:txBody>
        </p:sp>
        <p:cxnSp>
          <p:nvCxnSpPr>
            <p:cNvPr id="82" name="直接箭头连接符 81">
              <a:extLst>
                <a:ext uri="{FF2B5EF4-FFF2-40B4-BE49-F238E27FC236}">
                  <a16:creationId xmlns:a16="http://schemas.microsoft.com/office/drawing/2014/main" id="{62A6DEE3-26E5-99DE-1006-0B36254942C1}"/>
                </a:ext>
              </a:extLst>
            </p:cNvPr>
            <p:cNvCxnSpPr>
              <a:stCxn id="79" idx="2"/>
              <a:endCxn id="74" idx="0"/>
            </p:cNvCxnSpPr>
            <p:nvPr/>
          </p:nvCxnSpPr>
          <p:spPr>
            <a:xfrm>
              <a:off x="10426031" y="4845588"/>
              <a:ext cx="11272" cy="1725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文本框 83">
            <a:extLst>
              <a:ext uri="{FF2B5EF4-FFF2-40B4-BE49-F238E27FC236}">
                <a16:creationId xmlns:a16="http://schemas.microsoft.com/office/drawing/2014/main" id="{2ABC026F-DEDA-C711-F39F-B99AA9D720BE}"/>
              </a:ext>
            </a:extLst>
          </p:cNvPr>
          <p:cNvSpPr txBox="1"/>
          <p:nvPr/>
        </p:nvSpPr>
        <p:spPr>
          <a:xfrm>
            <a:off x="6050428" y="4562988"/>
            <a:ext cx="547314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Compared to traditional interrupt delivery path:</a:t>
            </a:r>
          </a:p>
          <a:p>
            <a:pPr marL="342900" indent="-342900">
              <a:buAutoNum type="arabicPeriod"/>
            </a:pPr>
            <a:r>
              <a:rPr lang="en-US" altLang="zh-CN" b="1" dirty="0"/>
              <a:t>Remove </a:t>
            </a:r>
            <a:r>
              <a:rPr lang="en-US" altLang="zh-CN" b="1" dirty="0" err="1"/>
              <a:t>tasklet</a:t>
            </a:r>
            <a:r>
              <a:rPr lang="en-US" altLang="zh-CN" b="1" dirty="0"/>
              <a:t> </a:t>
            </a:r>
            <a:r>
              <a:rPr lang="en-US" altLang="zh-CN" dirty="0"/>
              <a:t>and handle interrupts in top half.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Top-half cannot use locks and dynamically allocated memory that may lead to sleep, so we remove them.</a:t>
            </a:r>
          </a:p>
          <a:p>
            <a:pPr marL="342900" indent="-342900">
              <a:buAutoNum type="arabicPeriod"/>
            </a:pPr>
            <a:r>
              <a:rPr lang="en-US" altLang="zh-CN" dirty="0"/>
              <a:t>Directly put the thread to wake up at the head of the </a:t>
            </a:r>
            <a:r>
              <a:rPr lang="en-US" altLang="zh-CN" dirty="0" err="1"/>
              <a:t>runqueue</a:t>
            </a:r>
            <a:r>
              <a:rPr lang="en-US" altLang="zh-CN" dirty="0"/>
              <a:t>, </a:t>
            </a:r>
            <a:r>
              <a:rPr lang="en-US" altLang="zh-CN" b="1" dirty="0"/>
              <a:t>bypassing the kernel scheduler</a:t>
            </a:r>
            <a:r>
              <a:rPr lang="en-US" altLang="zh-CN" dirty="0"/>
              <a:t>.</a:t>
            </a:r>
          </a:p>
          <a:p>
            <a:pPr marL="342900" indent="-342900">
              <a:buAutoNum type="arabicPeriod"/>
            </a:pPr>
            <a:r>
              <a:rPr lang="en-US" altLang="zh-CN" dirty="0"/>
              <a:t>Other minor optimizations (see the paper).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021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8" grpId="0"/>
      <p:bldP spid="19" grpId="0" animBg="1"/>
      <p:bldP spid="20" grpId="0" animBg="1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692B1B-2085-51FC-D3A7-20EEEC5EF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FastWake</a:t>
            </a:r>
            <a:r>
              <a:rPr lang="en-US" altLang="zh-CN" dirty="0"/>
              <a:t> system architecture</a:t>
            </a:r>
            <a:endParaRPr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9CA3AF6-7C53-052F-F695-3EACEE8D8F42}"/>
              </a:ext>
            </a:extLst>
          </p:cNvPr>
          <p:cNvSpPr/>
          <p:nvPr/>
        </p:nvSpPr>
        <p:spPr>
          <a:xfrm>
            <a:off x="1314719" y="5134845"/>
            <a:ext cx="3768048" cy="3647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b="1" dirty="0"/>
              <a:t>RDMA NIC</a:t>
            </a:r>
            <a:endParaRPr lang="zh-CN" altLang="en-US" b="1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577A1F5-6E1F-1AF1-EFE6-B6AD1B475D37}"/>
              </a:ext>
            </a:extLst>
          </p:cNvPr>
          <p:cNvSpPr/>
          <p:nvPr/>
        </p:nvSpPr>
        <p:spPr>
          <a:xfrm>
            <a:off x="1314721" y="2024345"/>
            <a:ext cx="1679824" cy="3647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b="1" dirty="0"/>
              <a:t>Application</a:t>
            </a:r>
            <a:endParaRPr lang="zh-CN" altLang="en-US" b="1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DB6A938-72D0-60B5-3EEC-A42407EA01B3}"/>
              </a:ext>
            </a:extLst>
          </p:cNvPr>
          <p:cNvSpPr/>
          <p:nvPr/>
        </p:nvSpPr>
        <p:spPr>
          <a:xfrm>
            <a:off x="1314721" y="2389076"/>
            <a:ext cx="1679824" cy="6078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b="1" dirty="0" err="1"/>
              <a:t>FastWake</a:t>
            </a:r>
            <a:r>
              <a:rPr lang="en-US" altLang="zh-CN" b="1" dirty="0"/>
              <a:t> shim layer</a:t>
            </a:r>
            <a:endParaRPr lang="zh-CN" altLang="en-US" b="1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5939F12-E22A-95EF-B59B-5E456B3F1D92}"/>
              </a:ext>
            </a:extLst>
          </p:cNvPr>
          <p:cNvSpPr/>
          <p:nvPr/>
        </p:nvSpPr>
        <p:spPr>
          <a:xfrm>
            <a:off x="1314721" y="2991828"/>
            <a:ext cx="1679824" cy="3647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b="1" dirty="0" err="1"/>
              <a:t>libibverbs</a:t>
            </a:r>
            <a:endParaRPr lang="zh-CN" altLang="en-US" b="1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FB57578-59F9-E2D2-E9A8-249C06DC6059}"/>
              </a:ext>
            </a:extLst>
          </p:cNvPr>
          <p:cNvSpPr/>
          <p:nvPr/>
        </p:nvSpPr>
        <p:spPr>
          <a:xfrm>
            <a:off x="3126183" y="2024346"/>
            <a:ext cx="1956584" cy="13339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b="1" dirty="0" err="1"/>
              <a:t>FastWake</a:t>
            </a:r>
            <a:r>
              <a:rPr lang="en-US" altLang="zh-CN" b="1" dirty="0"/>
              <a:t> daemon</a:t>
            </a:r>
            <a:endParaRPr lang="zh-CN" altLang="en-US" b="1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6087C6F-CBC5-1A68-093A-288021E187CF}"/>
              </a:ext>
            </a:extLst>
          </p:cNvPr>
          <p:cNvSpPr/>
          <p:nvPr/>
        </p:nvSpPr>
        <p:spPr>
          <a:xfrm>
            <a:off x="1314719" y="3456738"/>
            <a:ext cx="3768048" cy="15899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/>
              <a:t>Kernel</a:t>
            </a:r>
            <a:endParaRPr lang="zh-CN" altLang="en-US" b="1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17432622-52E2-B6AE-2BFC-CED83346AA36}"/>
              </a:ext>
            </a:extLst>
          </p:cNvPr>
          <p:cNvSpPr/>
          <p:nvPr/>
        </p:nvSpPr>
        <p:spPr>
          <a:xfrm>
            <a:off x="2926476" y="3586013"/>
            <a:ext cx="2050126" cy="13733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b="1" dirty="0" err="1"/>
              <a:t>ib_uverbs</a:t>
            </a:r>
            <a:r>
              <a:rPr lang="en-US" altLang="zh-CN" b="1" dirty="0"/>
              <a:t>/core</a:t>
            </a:r>
            <a:endParaRPr lang="zh-CN" altLang="en-US" b="1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B9DFDC9-8E6F-984F-2586-B26D2BAB9BD2}"/>
              </a:ext>
            </a:extLst>
          </p:cNvPr>
          <p:cNvSpPr/>
          <p:nvPr/>
        </p:nvSpPr>
        <p:spPr>
          <a:xfrm>
            <a:off x="1398626" y="3859986"/>
            <a:ext cx="1357046" cy="6729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b="1" dirty="0" err="1"/>
              <a:t>switch_to</a:t>
            </a:r>
            <a:r>
              <a:rPr lang="en-US" altLang="zh-CN" b="1" dirty="0"/>
              <a:t>() </a:t>
            </a:r>
            <a:r>
              <a:rPr lang="en-US" altLang="zh-CN" b="1" dirty="0" err="1"/>
              <a:t>syscall</a:t>
            </a:r>
            <a:endParaRPr lang="zh-CN" altLang="en-US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BD95D26-6C88-188C-119B-9E0645D5CB18}"/>
              </a:ext>
            </a:extLst>
          </p:cNvPr>
          <p:cNvSpPr/>
          <p:nvPr/>
        </p:nvSpPr>
        <p:spPr>
          <a:xfrm>
            <a:off x="3126183" y="4005547"/>
            <a:ext cx="1725415" cy="3647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b="1" dirty="0"/>
              <a:t>CQ-EQ remap</a:t>
            </a:r>
            <a:endParaRPr lang="zh-CN" altLang="en-US" b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455F4FFE-FDAF-1CEF-8324-80A87C38636B}"/>
              </a:ext>
            </a:extLst>
          </p:cNvPr>
          <p:cNvSpPr/>
          <p:nvPr/>
        </p:nvSpPr>
        <p:spPr>
          <a:xfrm>
            <a:off x="3126183" y="4458465"/>
            <a:ext cx="1725415" cy="3647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b="1" dirty="0"/>
              <a:t>Comp channel</a:t>
            </a:r>
            <a:endParaRPr lang="zh-CN" altLang="en-US" b="1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9D263EC-2A02-0374-8C77-55BCE04006AB}"/>
              </a:ext>
            </a:extLst>
          </p:cNvPr>
          <p:cNvSpPr/>
          <p:nvPr/>
        </p:nvSpPr>
        <p:spPr>
          <a:xfrm>
            <a:off x="3238557" y="2649354"/>
            <a:ext cx="1738046" cy="6044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600" b="1" dirty="0"/>
              <a:t>Per-core</a:t>
            </a:r>
          </a:p>
          <a:p>
            <a:pPr algn="ctr"/>
            <a:r>
              <a:rPr lang="en-US" altLang="zh-CN" sz="1600" b="1" dirty="0"/>
              <a:t>polling threads</a:t>
            </a:r>
            <a:endParaRPr lang="zh-CN" altLang="en-US" sz="1600" b="1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CED90888-9D99-7263-BF40-D4F834922499}"/>
              </a:ext>
            </a:extLst>
          </p:cNvPr>
          <p:cNvSpPr txBox="1"/>
          <p:nvPr/>
        </p:nvSpPr>
        <p:spPr>
          <a:xfrm>
            <a:off x="5903843" y="1987826"/>
            <a:ext cx="47856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Compatible with </a:t>
            </a:r>
            <a:r>
              <a:rPr lang="en-US" altLang="zh-CN" sz="2000" b="1" dirty="0"/>
              <a:t>existing RDMA applications.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Only need an LD_PRELOAD library as a shim layer.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Compatible with </a:t>
            </a:r>
            <a:r>
              <a:rPr lang="en-US" altLang="zh-CN" sz="2000" b="1" dirty="0"/>
              <a:t>existing OS.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Update OFED kernel modules to shorten thread wake-up path and implement CQ-to-EQ remapping.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Add a </a:t>
            </a:r>
            <a:r>
              <a:rPr lang="en-US" altLang="zh-CN" sz="2000" dirty="0" err="1"/>
              <a:t>switch_to</a:t>
            </a:r>
            <a:r>
              <a:rPr lang="en-US" altLang="zh-CN" sz="2000" dirty="0"/>
              <a:t>(</a:t>
            </a:r>
            <a:r>
              <a:rPr lang="en-US" altLang="zh-CN" sz="2000" dirty="0" err="1"/>
              <a:t>pid</a:t>
            </a:r>
            <a:r>
              <a:rPr lang="en-US" altLang="zh-CN" sz="2000" dirty="0"/>
              <a:t>) system call for direct context switch.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Compatible with </a:t>
            </a:r>
            <a:r>
              <a:rPr lang="en-US" altLang="zh-CN" sz="2000" b="1" dirty="0"/>
              <a:t>existing RDMA NIC hardware.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09869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DA4396-F57B-CE52-BAD4-20E323358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Evaluation – Latency (x86)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3BFFB9A-4C2A-6915-1CB9-B476BA8072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103" y="1825625"/>
            <a:ext cx="7767432" cy="3625534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4CD76B46-D435-32CA-94CF-042E0879E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7461" y="5488827"/>
            <a:ext cx="7031935" cy="325233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41D2A57D-F20E-D5E4-6ADF-617DB3D2C85D}"/>
              </a:ext>
            </a:extLst>
          </p:cNvPr>
          <p:cNvSpPr txBox="1"/>
          <p:nvPr/>
        </p:nvSpPr>
        <p:spPr>
          <a:xfrm>
            <a:off x="838200" y="5973086"/>
            <a:ext cx="102708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Dispatcher approach</a:t>
            </a:r>
            <a:r>
              <a:rPr lang="en-US" altLang="zh-CN" dirty="0"/>
              <a:t>: reduce RDMA latency by 65%~83% on x86 at the cost of high power utilization.</a:t>
            </a:r>
          </a:p>
          <a:p>
            <a:r>
              <a:rPr lang="en-US" altLang="zh-CN" b="1" dirty="0"/>
              <a:t>Interrupt approach</a:t>
            </a:r>
            <a:r>
              <a:rPr lang="en-US" altLang="zh-CN" dirty="0"/>
              <a:t>: reduce RDMA latency by 26%~64% on x86.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4322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9DA74B-CBBF-18F3-2FC1-20B2FBD9E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Evaluation – Latency (ARM)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D796E4C-7217-6457-49A3-A99829073E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690" y="1825625"/>
            <a:ext cx="8199784" cy="3650152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9C42C323-4D21-4303-AAE3-F473CE441A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678" y="5552324"/>
            <a:ext cx="7031935" cy="325233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F6EB05D9-F554-C225-C97D-83CE3B948B49}"/>
              </a:ext>
            </a:extLst>
          </p:cNvPr>
          <p:cNvSpPr txBox="1"/>
          <p:nvPr/>
        </p:nvSpPr>
        <p:spPr>
          <a:xfrm>
            <a:off x="838200" y="5973086"/>
            <a:ext cx="102708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Dispatcher approach</a:t>
            </a:r>
            <a:r>
              <a:rPr lang="en-US" altLang="zh-CN" dirty="0"/>
              <a:t>: reduce RDMA latency by 64%~78% on ARM at the cost of high power utilization.</a:t>
            </a:r>
          </a:p>
          <a:p>
            <a:r>
              <a:rPr lang="en-US" altLang="zh-CN" b="1" dirty="0"/>
              <a:t>Interrupt approach</a:t>
            </a:r>
            <a:r>
              <a:rPr lang="en-US" altLang="zh-CN" dirty="0"/>
              <a:t>: reduce RDMA latency by 25%~54% on ARM.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73577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0297CF-315B-7358-05DB-A42521645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Comparing dispatcher and interrupt approaches of </a:t>
            </a:r>
            <a:r>
              <a:rPr lang="en-US" altLang="zh-CN" sz="4000" dirty="0" err="1"/>
              <a:t>FastWake</a:t>
            </a:r>
            <a:endParaRPr lang="zh-CN" altLang="en-US" sz="40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1E34D28-8B09-353D-085E-74EDC4ED8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6635" y="1825625"/>
            <a:ext cx="634968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9777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7704D3-4105-271B-6A98-3C00845D2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FastWake</a:t>
            </a:r>
            <a:r>
              <a:rPr lang="en-US" altLang="zh-CN" dirty="0"/>
              <a:t> can also reduce IPC latency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76E81CA-FEF4-A248-35DE-A426833A7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1887" y="1400635"/>
            <a:ext cx="5847470" cy="5457365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48CF1F15-F098-C3E6-93C7-A154CB57DC06}"/>
              </a:ext>
            </a:extLst>
          </p:cNvPr>
          <p:cNvSpPr txBox="1"/>
          <p:nvPr/>
        </p:nvSpPr>
        <p:spPr>
          <a:xfrm>
            <a:off x="8726556" y="6038022"/>
            <a:ext cx="2469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IPC = Inter-Process Communication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49068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3ACA1C-9372-260F-F8F8-6DEC17B0C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0B8011-FDE4-B7A2-B967-E20DE9956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5352"/>
            <a:ext cx="10515600" cy="491752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Data center networking and storage hardware are entering an age of microsecond-scale latency.</a:t>
            </a:r>
          </a:p>
          <a:p>
            <a:pPr lvl="1"/>
            <a:r>
              <a:rPr lang="en-US" altLang="zh-CN" dirty="0"/>
              <a:t>Current CPU hardware and OS cannot hide this latency.</a:t>
            </a:r>
          </a:p>
          <a:p>
            <a:r>
              <a:rPr lang="en-US" altLang="zh-CN" dirty="0" err="1"/>
              <a:t>FastWake</a:t>
            </a:r>
            <a:r>
              <a:rPr lang="en-US" altLang="zh-CN" dirty="0"/>
              <a:t> proposes two approaches with commodity NIC, OS and applications:</a:t>
            </a:r>
          </a:p>
          <a:p>
            <a:pPr lvl="1"/>
            <a:r>
              <a:rPr lang="en-US" altLang="zh-CN" dirty="0"/>
              <a:t>Observation 1 – </a:t>
            </a:r>
            <a:r>
              <a:rPr lang="en-US" altLang="zh-CN" b="1" dirty="0"/>
              <a:t>context switch is much faster than process scheduling.</a:t>
            </a:r>
          </a:p>
          <a:p>
            <a:pPr lvl="2"/>
            <a:r>
              <a:rPr lang="en-US" altLang="zh-CN" dirty="0"/>
              <a:t>Solution 1 – build a </a:t>
            </a:r>
            <a:r>
              <a:rPr lang="en-US" altLang="zh-CN" b="1" dirty="0"/>
              <a:t>per-core dispatcher thread </a:t>
            </a:r>
            <a:r>
              <a:rPr lang="en-US" altLang="zh-CN" dirty="0"/>
              <a:t>and fast context switch to fully remove the interrupt overheads.</a:t>
            </a:r>
          </a:p>
          <a:p>
            <a:pPr lvl="3"/>
            <a:r>
              <a:rPr lang="en-US" altLang="zh-CN" dirty="0"/>
              <a:t>Reduce RDMA latency by 65%~83% on x86 and 64%~78% on ARM.</a:t>
            </a:r>
          </a:p>
          <a:p>
            <a:pPr lvl="3"/>
            <a:r>
              <a:rPr lang="en-US" altLang="zh-CN" dirty="0"/>
              <a:t>Only 0.4us (20%) higher than polling mode.</a:t>
            </a:r>
          </a:p>
          <a:p>
            <a:pPr lvl="1"/>
            <a:r>
              <a:rPr lang="en-US" altLang="zh-CN" dirty="0"/>
              <a:t>Observation 2 – </a:t>
            </a:r>
            <a:r>
              <a:rPr lang="en-US" altLang="zh-CN" b="1" dirty="0"/>
              <a:t>interrupt core affinity is crucial for performance.</a:t>
            </a:r>
          </a:p>
          <a:p>
            <a:pPr lvl="2"/>
            <a:r>
              <a:rPr lang="en-US" altLang="zh-CN" dirty="0"/>
              <a:t>Solution 2 – a power-saving approach to reduce interrupt latency by ensuring interrupt core affinity and shortening kernel path.</a:t>
            </a:r>
          </a:p>
          <a:p>
            <a:pPr lvl="3"/>
            <a:r>
              <a:rPr lang="en-US" altLang="zh-CN" dirty="0"/>
              <a:t>Reduce RDMA latency by 26%~64% on x86 and 25%~54% on ARM.</a:t>
            </a:r>
          </a:p>
          <a:p>
            <a:r>
              <a:rPr lang="en-US" altLang="zh-CN" dirty="0"/>
              <a:t>We expect future work to evaluate </a:t>
            </a:r>
            <a:r>
              <a:rPr lang="en-US" altLang="zh-CN" dirty="0" err="1"/>
              <a:t>FastWake</a:t>
            </a:r>
            <a:r>
              <a:rPr lang="en-US" altLang="zh-CN" dirty="0"/>
              <a:t> on real applications.</a:t>
            </a:r>
          </a:p>
          <a:p>
            <a:r>
              <a:rPr lang="zh-CN" altLang="en-US" dirty="0"/>
              <a:t>“</a:t>
            </a:r>
            <a:r>
              <a:rPr lang="en-US" altLang="zh-CN" dirty="0"/>
              <a:t>The Killer Microseconds</a:t>
            </a:r>
            <a:r>
              <a:rPr lang="zh-CN" altLang="en-US" dirty="0"/>
              <a:t>” </a:t>
            </a:r>
            <a:r>
              <a:rPr lang="en-US" altLang="zh-CN" dirty="0"/>
              <a:t>is still an open problem.</a:t>
            </a:r>
          </a:p>
        </p:txBody>
      </p:sp>
    </p:spTree>
    <p:extLst>
      <p:ext uri="{BB962C8B-B14F-4D97-AF65-F5344CB8AC3E}">
        <p14:creationId xmlns:p14="http://schemas.microsoft.com/office/powerpoint/2010/main" val="53846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5C4156-ECFF-BA06-02B0-11ADF55F2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Interrupt-mode RDMA wastes the low latency of NICs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D216E4-1D39-2F31-7959-0CCB944C0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760BBEC-312C-733D-7916-6127B6B974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50" y="1825625"/>
            <a:ext cx="12058650" cy="402907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4A94D09E-2F44-B6CE-A948-F88623627A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3386" y="5867401"/>
            <a:ext cx="2106475" cy="49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634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B1E165-356D-0D07-F77B-B930AF6E5D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Thanks!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EA7F633-0347-52F3-BB66-CCCDBBD70E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Q&amp;A</a:t>
            </a:r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3C9A3E7-571F-BABD-7F9B-514B0AC98D0D}"/>
              </a:ext>
            </a:extLst>
          </p:cNvPr>
          <p:cNvSpPr txBox="1"/>
          <p:nvPr/>
        </p:nvSpPr>
        <p:spPr>
          <a:xfrm>
            <a:off x="740464" y="5029200"/>
            <a:ext cx="11037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Welcome to join/collaborate with Computer and Network Protocol Lab, Huawei.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3875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E1C9A9-5BC6-0DB9-B011-F01F9C20C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Emergence of Microsecond Events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956FF8A-38EC-41BA-EDE3-C3AAFA662A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48908"/>
            <a:ext cx="12192000" cy="3895669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9E1986D8-5ADE-7F2F-79BC-80DFD1999AA7}"/>
              </a:ext>
            </a:extLst>
          </p:cNvPr>
          <p:cNvSpPr txBox="1"/>
          <p:nvPr/>
        </p:nvSpPr>
        <p:spPr>
          <a:xfrm>
            <a:off x="838200" y="5804860"/>
            <a:ext cx="95353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LUIZ BARROSO, MIKE MARTY, DAVID PATTERSON, AND PARTHASARATHY RANGANATHAN</a:t>
            </a:r>
            <a:r>
              <a:rPr lang="en-US" altLang="zh-CN" dirty="0"/>
              <a:t>, Attack of the Killer Microseconds, Communications of the ACM, 2017.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99174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74980B-6EB3-06CC-A94F-36D169F40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432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Why microsecond-scale latencies are hard to hide</a:t>
            </a:r>
            <a:endParaRPr lang="zh-CN" altLang="en-US" sz="36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BE6A34E-D293-E473-C086-8667FE727367}"/>
              </a:ext>
            </a:extLst>
          </p:cNvPr>
          <p:cNvSpPr/>
          <p:nvPr/>
        </p:nvSpPr>
        <p:spPr>
          <a:xfrm>
            <a:off x="619303" y="1177043"/>
            <a:ext cx="4703097" cy="412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CPU Instruction Pipeline</a:t>
            </a:r>
            <a:endParaRPr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99366406-0BF6-757C-F593-645D17809D1A}"/>
              </a:ext>
            </a:extLst>
          </p:cNvPr>
          <p:cNvSpPr/>
          <p:nvPr/>
        </p:nvSpPr>
        <p:spPr>
          <a:xfrm>
            <a:off x="6136188" y="1175054"/>
            <a:ext cx="5537320" cy="412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OS Process Scheduling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BDA7EBE-C61D-4162-4D73-74C30A9F0AA5}"/>
              </a:ext>
            </a:extLst>
          </p:cNvPr>
          <p:cNvSpPr txBox="1"/>
          <p:nvPr/>
        </p:nvSpPr>
        <p:spPr>
          <a:xfrm>
            <a:off x="619303" y="1638506"/>
            <a:ext cx="47030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Nanosecond-scale latencies can be hidden by CPU out-of-order execution pipeline.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Example: DRAM access takes 50~100 ns, where the CPU core can execute independent instructions after the DRAM access.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CPU out-of-order pipeline only supports hundreds of instructions, so microsecond-scale latencies would stall the pipeline and decrease the efficiency of CPU.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28B83EC-3E97-C45E-1BF1-49CEC9D9F9FB}"/>
              </a:ext>
            </a:extLst>
          </p:cNvPr>
          <p:cNvSpPr txBox="1"/>
          <p:nvPr/>
        </p:nvSpPr>
        <p:spPr>
          <a:xfrm>
            <a:off x="6136187" y="1640368"/>
            <a:ext cx="55373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OS process scheduling is designed to hide millisecond-scale latencies.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Context switching to another process takes 3~5us.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RDMA Read takes only 2~3us.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If we context switch to another process after sending the RDMA Read request, and switch back after receiving the RDMA response, then the CPU is wasted on process scheduling.</a:t>
            </a:r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7117C768-4ACE-5D33-5685-260703EE69D1}"/>
              </a:ext>
            </a:extLst>
          </p:cNvPr>
          <p:cNvCxnSpPr/>
          <p:nvPr/>
        </p:nvCxnSpPr>
        <p:spPr>
          <a:xfrm>
            <a:off x="6162261" y="4562064"/>
            <a:ext cx="0" cy="187968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385A086B-B6C5-90FF-8188-C847AA4FC854}"/>
              </a:ext>
            </a:extLst>
          </p:cNvPr>
          <p:cNvCxnSpPr/>
          <p:nvPr/>
        </p:nvCxnSpPr>
        <p:spPr>
          <a:xfrm>
            <a:off x="7164462" y="4576124"/>
            <a:ext cx="0" cy="187968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2E465A18-AA78-00E0-EF3C-A80EC258000E}"/>
              </a:ext>
            </a:extLst>
          </p:cNvPr>
          <p:cNvCxnSpPr>
            <a:cxnSpLocks/>
          </p:cNvCxnSpPr>
          <p:nvPr/>
        </p:nvCxnSpPr>
        <p:spPr>
          <a:xfrm>
            <a:off x="6162261" y="4795633"/>
            <a:ext cx="1909560" cy="501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58773D83-3943-A897-D6EF-274F7CE4ACBE}"/>
              </a:ext>
            </a:extLst>
          </p:cNvPr>
          <p:cNvCxnSpPr>
            <a:cxnSpLocks/>
          </p:cNvCxnSpPr>
          <p:nvPr/>
        </p:nvCxnSpPr>
        <p:spPr>
          <a:xfrm flipH="1">
            <a:off x="6162261" y="5396945"/>
            <a:ext cx="1932763" cy="788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CA3880CF-30BC-B221-ED22-88E57BF5C22E}"/>
              </a:ext>
            </a:extLst>
          </p:cNvPr>
          <p:cNvSpPr txBox="1"/>
          <p:nvPr/>
        </p:nvSpPr>
        <p:spPr>
          <a:xfrm>
            <a:off x="5844208" y="4285065"/>
            <a:ext cx="775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Task 1</a:t>
            </a:r>
            <a:endParaRPr lang="zh-CN" altLang="en-US" sz="1200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2F94489-240B-EE37-3445-EBFDF3613531}"/>
              </a:ext>
            </a:extLst>
          </p:cNvPr>
          <p:cNvSpPr txBox="1"/>
          <p:nvPr/>
        </p:nvSpPr>
        <p:spPr>
          <a:xfrm>
            <a:off x="1038514" y="4844902"/>
            <a:ext cx="40922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a = *p; // memory access</a:t>
            </a:r>
          </a:p>
          <a:p>
            <a:r>
              <a:rPr lang="en-US" altLang="zh-CN" sz="1400" dirty="0">
                <a:latin typeface="Consolas" panose="020B0609020204030204" pitchFamily="49" charset="0"/>
              </a:rPr>
              <a:t>b = c + d;</a:t>
            </a:r>
          </a:p>
          <a:p>
            <a:r>
              <a:rPr lang="en-US" altLang="zh-CN" sz="1400" dirty="0">
                <a:latin typeface="Consolas" panose="020B0609020204030204" pitchFamily="49" charset="0"/>
              </a:rPr>
              <a:t>e = b + c;</a:t>
            </a:r>
          </a:p>
          <a:p>
            <a:r>
              <a:rPr lang="en-US" altLang="zh-CN" sz="1400" dirty="0">
                <a:latin typeface="Consolas" panose="020B0609020204030204" pitchFamily="49" charset="0"/>
              </a:rPr>
              <a:t>d = b + d;</a:t>
            </a:r>
          </a:p>
          <a:p>
            <a:r>
              <a:rPr lang="en-US" altLang="zh-CN" sz="1400" dirty="0">
                <a:latin typeface="Consolas" panose="020B0609020204030204" pitchFamily="49" charset="0"/>
              </a:rPr>
              <a:t>c = b + c;</a:t>
            </a:r>
          </a:p>
          <a:p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f = b + a; // stall for memory access</a:t>
            </a:r>
          </a:p>
        </p:txBody>
      </p:sp>
      <p:sp>
        <p:nvSpPr>
          <p:cNvPr id="19" name="右大括号 18">
            <a:extLst>
              <a:ext uri="{FF2B5EF4-FFF2-40B4-BE49-F238E27FC236}">
                <a16:creationId xmlns:a16="http://schemas.microsoft.com/office/drawing/2014/main" id="{F64A3B21-FA60-4EAE-F60D-D7BEC89CA66A}"/>
              </a:ext>
            </a:extLst>
          </p:cNvPr>
          <p:cNvSpPr/>
          <p:nvPr/>
        </p:nvSpPr>
        <p:spPr>
          <a:xfrm>
            <a:off x="2238664" y="5213251"/>
            <a:ext cx="186484" cy="645866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7564B067-C401-EE33-B28D-97CC20314CC0}"/>
              </a:ext>
            </a:extLst>
          </p:cNvPr>
          <p:cNvSpPr txBox="1"/>
          <p:nvPr/>
        </p:nvSpPr>
        <p:spPr>
          <a:xfrm>
            <a:off x="2399807" y="5366907"/>
            <a:ext cx="25753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Out-of-order execution</a:t>
            </a:r>
            <a:endParaRPr lang="zh-CN" altLang="en-US" sz="1600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25FE0AF2-9253-FC21-AE06-464A3A27DF7F}"/>
              </a:ext>
            </a:extLst>
          </p:cNvPr>
          <p:cNvSpPr txBox="1"/>
          <p:nvPr/>
        </p:nvSpPr>
        <p:spPr>
          <a:xfrm>
            <a:off x="6257103" y="3967211"/>
            <a:ext cx="1814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Traditional TCP </a:t>
            </a:r>
            <a:endParaRPr lang="zh-CN" altLang="en-US" sz="1600" b="1" dirty="0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427704AC-F005-005F-8C20-F6377C3B366B}"/>
              </a:ext>
            </a:extLst>
          </p:cNvPr>
          <p:cNvSpPr txBox="1"/>
          <p:nvPr/>
        </p:nvSpPr>
        <p:spPr>
          <a:xfrm>
            <a:off x="6197059" y="4953812"/>
            <a:ext cx="18147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TCP send</a:t>
            </a:r>
            <a:endParaRPr lang="zh-CN" altLang="en-US" sz="1400" dirty="0"/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496DC7E5-EA22-B584-1494-B15888403663}"/>
              </a:ext>
            </a:extLst>
          </p:cNvPr>
          <p:cNvCxnSpPr>
            <a:cxnSpLocks/>
          </p:cNvCxnSpPr>
          <p:nvPr/>
        </p:nvCxnSpPr>
        <p:spPr>
          <a:xfrm>
            <a:off x="6162260" y="4844902"/>
            <a:ext cx="1002202" cy="10891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46AD779F-4F26-22EC-276B-071C6D76D97F}"/>
              </a:ext>
            </a:extLst>
          </p:cNvPr>
          <p:cNvCxnSpPr/>
          <p:nvPr/>
        </p:nvCxnSpPr>
        <p:spPr>
          <a:xfrm>
            <a:off x="8083422" y="4562063"/>
            <a:ext cx="0" cy="187968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>
            <a:extLst>
              <a:ext uri="{FF2B5EF4-FFF2-40B4-BE49-F238E27FC236}">
                <a16:creationId xmlns:a16="http://schemas.microsoft.com/office/drawing/2014/main" id="{005122E4-B10A-BE65-3433-C28CFECE993E}"/>
              </a:ext>
            </a:extLst>
          </p:cNvPr>
          <p:cNvSpPr txBox="1"/>
          <p:nvPr/>
        </p:nvSpPr>
        <p:spPr>
          <a:xfrm>
            <a:off x="6836470" y="4281999"/>
            <a:ext cx="775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Task 2</a:t>
            </a:r>
            <a:endParaRPr lang="zh-CN" altLang="en-US" sz="1200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0091D689-3874-B074-71F5-CFBA399FF0C8}"/>
              </a:ext>
            </a:extLst>
          </p:cNvPr>
          <p:cNvSpPr txBox="1"/>
          <p:nvPr/>
        </p:nvSpPr>
        <p:spPr>
          <a:xfrm>
            <a:off x="7745904" y="4281998"/>
            <a:ext cx="775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Task 3</a:t>
            </a:r>
            <a:endParaRPr lang="zh-CN" altLang="en-US" sz="1200" dirty="0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FEC2F327-1243-E6A9-65CB-513D529DCE26}"/>
              </a:ext>
            </a:extLst>
          </p:cNvPr>
          <p:cNvSpPr txBox="1"/>
          <p:nvPr/>
        </p:nvSpPr>
        <p:spPr>
          <a:xfrm>
            <a:off x="6197059" y="5634805"/>
            <a:ext cx="18147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TCP </a:t>
            </a:r>
            <a:r>
              <a:rPr lang="en-US" altLang="zh-CN" sz="1400" dirty="0" err="1"/>
              <a:t>recv</a:t>
            </a:r>
            <a:endParaRPr lang="zh-CN" altLang="en-US" sz="1400" dirty="0"/>
          </a:p>
        </p:txBody>
      </p: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id="{BE269033-044A-0D52-5A23-0EE5D7A9B578}"/>
              </a:ext>
            </a:extLst>
          </p:cNvPr>
          <p:cNvCxnSpPr>
            <a:cxnSpLocks/>
          </p:cNvCxnSpPr>
          <p:nvPr/>
        </p:nvCxnSpPr>
        <p:spPr>
          <a:xfrm flipH="1">
            <a:off x="6162260" y="6020564"/>
            <a:ext cx="1002202" cy="759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>
            <a:extLst>
              <a:ext uri="{FF2B5EF4-FFF2-40B4-BE49-F238E27FC236}">
                <a16:creationId xmlns:a16="http://schemas.microsoft.com/office/drawing/2014/main" id="{19AAA356-C773-139D-CC9E-072DF7B1E684}"/>
              </a:ext>
            </a:extLst>
          </p:cNvPr>
          <p:cNvSpPr txBox="1"/>
          <p:nvPr/>
        </p:nvSpPr>
        <p:spPr>
          <a:xfrm>
            <a:off x="6280306" y="4582251"/>
            <a:ext cx="18147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C00000"/>
                </a:solidFill>
              </a:rPr>
              <a:t>context switch</a:t>
            </a:r>
            <a:endParaRPr lang="zh-CN" altLang="en-US" sz="1400" dirty="0">
              <a:solidFill>
                <a:srgbClr val="C00000"/>
              </a:solidFill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D7B61695-53E8-ACFB-8A3F-39C4BF2490AA}"/>
              </a:ext>
            </a:extLst>
          </p:cNvPr>
          <p:cNvSpPr txBox="1"/>
          <p:nvPr/>
        </p:nvSpPr>
        <p:spPr>
          <a:xfrm>
            <a:off x="6221283" y="6033658"/>
            <a:ext cx="18147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C00000"/>
                </a:solidFill>
              </a:rPr>
              <a:t>context switch</a:t>
            </a:r>
            <a:endParaRPr lang="zh-CN" altLang="en-US" sz="1400" dirty="0">
              <a:solidFill>
                <a:srgbClr val="C00000"/>
              </a:solidFill>
            </a:endParaRPr>
          </a:p>
        </p:txBody>
      </p:sp>
      <p:cxnSp>
        <p:nvCxnSpPr>
          <p:cNvPr id="42" name="直接连接符 41">
            <a:extLst>
              <a:ext uri="{FF2B5EF4-FFF2-40B4-BE49-F238E27FC236}">
                <a16:creationId xmlns:a16="http://schemas.microsoft.com/office/drawing/2014/main" id="{649C4213-EB01-38AA-7B26-A6FD8828BC2A}"/>
              </a:ext>
            </a:extLst>
          </p:cNvPr>
          <p:cNvCxnSpPr/>
          <p:nvPr/>
        </p:nvCxnSpPr>
        <p:spPr>
          <a:xfrm>
            <a:off x="9213801" y="4548970"/>
            <a:ext cx="0" cy="187968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>
            <a:extLst>
              <a:ext uri="{FF2B5EF4-FFF2-40B4-BE49-F238E27FC236}">
                <a16:creationId xmlns:a16="http://schemas.microsoft.com/office/drawing/2014/main" id="{DE86BAAF-4B3D-6150-25E0-652A5933BC23}"/>
              </a:ext>
            </a:extLst>
          </p:cNvPr>
          <p:cNvCxnSpPr/>
          <p:nvPr/>
        </p:nvCxnSpPr>
        <p:spPr>
          <a:xfrm>
            <a:off x="10216002" y="4563030"/>
            <a:ext cx="0" cy="187968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>
            <a:extLst>
              <a:ext uri="{FF2B5EF4-FFF2-40B4-BE49-F238E27FC236}">
                <a16:creationId xmlns:a16="http://schemas.microsoft.com/office/drawing/2014/main" id="{746CA0E3-B344-C7C4-371D-4994482673E3}"/>
              </a:ext>
            </a:extLst>
          </p:cNvPr>
          <p:cNvCxnSpPr>
            <a:cxnSpLocks/>
          </p:cNvCxnSpPr>
          <p:nvPr/>
        </p:nvCxnSpPr>
        <p:spPr>
          <a:xfrm>
            <a:off x="9213801" y="4782539"/>
            <a:ext cx="1908086" cy="171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20747262-37AB-B7CB-F5E3-070A67E71B2C}"/>
              </a:ext>
            </a:extLst>
          </p:cNvPr>
          <p:cNvCxnSpPr>
            <a:cxnSpLocks/>
          </p:cNvCxnSpPr>
          <p:nvPr/>
        </p:nvCxnSpPr>
        <p:spPr>
          <a:xfrm flipH="1">
            <a:off x="9205100" y="5011519"/>
            <a:ext cx="1938563" cy="118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>
            <a:extLst>
              <a:ext uri="{FF2B5EF4-FFF2-40B4-BE49-F238E27FC236}">
                <a16:creationId xmlns:a16="http://schemas.microsoft.com/office/drawing/2014/main" id="{CBBD887B-A164-A726-1DD1-182AE55E10A9}"/>
              </a:ext>
            </a:extLst>
          </p:cNvPr>
          <p:cNvSpPr txBox="1"/>
          <p:nvPr/>
        </p:nvSpPr>
        <p:spPr>
          <a:xfrm>
            <a:off x="8895748" y="4271971"/>
            <a:ext cx="775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Task 1</a:t>
            </a:r>
            <a:endParaRPr lang="zh-CN" altLang="en-US" sz="1200" dirty="0"/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387E0A6C-05A0-9FA3-93AA-6306928FCDF5}"/>
              </a:ext>
            </a:extLst>
          </p:cNvPr>
          <p:cNvSpPr txBox="1"/>
          <p:nvPr/>
        </p:nvSpPr>
        <p:spPr>
          <a:xfrm>
            <a:off x="10192836" y="4622571"/>
            <a:ext cx="1873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RDMA Read</a:t>
            </a:r>
            <a:endParaRPr lang="zh-CN" altLang="en-US" sz="1400" dirty="0"/>
          </a:p>
        </p:txBody>
      </p: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DAA45EBE-7BEE-127A-5E81-BD2674165768}"/>
              </a:ext>
            </a:extLst>
          </p:cNvPr>
          <p:cNvCxnSpPr>
            <a:cxnSpLocks/>
          </p:cNvCxnSpPr>
          <p:nvPr/>
        </p:nvCxnSpPr>
        <p:spPr>
          <a:xfrm>
            <a:off x="9213800" y="4831808"/>
            <a:ext cx="1002202" cy="59694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>
            <a:extLst>
              <a:ext uri="{FF2B5EF4-FFF2-40B4-BE49-F238E27FC236}">
                <a16:creationId xmlns:a16="http://schemas.microsoft.com/office/drawing/2014/main" id="{F8254C47-132E-4B72-8893-7F5D61AD399F}"/>
              </a:ext>
            </a:extLst>
          </p:cNvPr>
          <p:cNvCxnSpPr/>
          <p:nvPr/>
        </p:nvCxnSpPr>
        <p:spPr>
          <a:xfrm>
            <a:off x="11134962" y="4548969"/>
            <a:ext cx="0" cy="187968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本框 49">
            <a:extLst>
              <a:ext uri="{FF2B5EF4-FFF2-40B4-BE49-F238E27FC236}">
                <a16:creationId xmlns:a16="http://schemas.microsoft.com/office/drawing/2014/main" id="{51BFCB68-12F0-BF89-3801-F92FD8AF1401}"/>
              </a:ext>
            </a:extLst>
          </p:cNvPr>
          <p:cNvSpPr txBox="1"/>
          <p:nvPr/>
        </p:nvSpPr>
        <p:spPr>
          <a:xfrm>
            <a:off x="9888010" y="4268905"/>
            <a:ext cx="775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Task 2</a:t>
            </a:r>
            <a:endParaRPr lang="zh-CN" altLang="en-US" sz="1200" dirty="0"/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AB14D793-DF48-9709-96D7-B83DB3433699}"/>
              </a:ext>
            </a:extLst>
          </p:cNvPr>
          <p:cNvSpPr txBox="1"/>
          <p:nvPr/>
        </p:nvSpPr>
        <p:spPr>
          <a:xfrm>
            <a:off x="10797444" y="4268904"/>
            <a:ext cx="775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Task 3</a:t>
            </a:r>
            <a:endParaRPr lang="zh-CN" altLang="en-US" sz="1200" dirty="0"/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5F24C78A-56AC-DE49-FCE7-D731961E1C89}"/>
              </a:ext>
            </a:extLst>
          </p:cNvPr>
          <p:cNvSpPr txBox="1"/>
          <p:nvPr/>
        </p:nvSpPr>
        <p:spPr>
          <a:xfrm>
            <a:off x="9874937" y="5038365"/>
            <a:ext cx="21061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RDMA Read response</a:t>
            </a:r>
            <a:endParaRPr lang="zh-CN" altLang="en-US" sz="1400" dirty="0"/>
          </a:p>
        </p:txBody>
      </p:sp>
      <p:cxnSp>
        <p:nvCxnSpPr>
          <p:cNvPr id="53" name="直接箭头连接符 52">
            <a:extLst>
              <a:ext uri="{FF2B5EF4-FFF2-40B4-BE49-F238E27FC236}">
                <a16:creationId xmlns:a16="http://schemas.microsoft.com/office/drawing/2014/main" id="{388472E4-DA1F-145E-E95F-F07A0E4106FF}"/>
              </a:ext>
            </a:extLst>
          </p:cNvPr>
          <p:cNvCxnSpPr>
            <a:cxnSpLocks/>
          </p:cNvCxnSpPr>
          <p:nvPr/>
        </p:nvCxnSpPr>
        <p:spPr>
          <a:xfrm flipH="1">
            <a:off x="9213800" y="5450861"/>
            <a:ext cx="1025405" cy="63251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文本框 53">
            <a:extLst>
              <a:ext uri="{FF2B5EF4-FFF2-40B4-BE49-F238E27FC236}">
                <a16:creationId xmlns:a16="http://schemas.microsoft.com/office/drawing/2014/main" id="{4388C112-176E-EB23-3424-9366A4B535AD}"/>
              </a:ext>
            </a:extLst>
          </p:cNvPr>
          <p:cNvSpPr txBox="1"/>
          <p:nvPr/>
        </p:nvSpPr>
        <p:spPr>
          <a:xfrm>
            <a:off x="9425220" y="4777950"/>
            <a:ext cx="18147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C00000"/>
                </a:solidFill>
              </a:rPr>
              <a:t>context switch</a:t>
            </a:r>
            <a:endParaRPr lang="zh-CN" altLang="en-US" sz="1400" dirty="0">
              <a:solidFill>
                <a:srgbClr val="C00000"/>
              </a:solidFill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5514D80B-703A-D549-5D48-8F4DF9D95E22}"/>
              </a:ext>
            </a:extLst>
          </p:cNvPr>
          <p:cNvSpPr txBox="1"/>
          <p:nvPr/>
        </p:nvSpPr>
        <p:spPr>
          <a:xfrm>
            <a:off x="9445541" y="5783813"/>
            <a:ext cx="18147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C00000"/>
                </a:solidFill>
              </a:rPr>
              <a:t>context switch</a:t>
            </a:r>
            <a:endParaRPr lang="zh-CN" altLang="en-US" sz="1400" dirty="0">
              <a:solidFill>
                <a:srgbClr val="C00000"/>
              </a:solidFill>
            </a:endParaRPr>
          </a:p>
        </p:txBody>
      </p:sp>
      <p:sp>
        <p:nvSpPr>
          <p:cNvPr id="56" name="箭头: 右 55">
            <a:extLst>
              <a:ext uri="{FF2B5EF4-FFF2-40B4-BE49-F238E27FC236}">
                <a16:creationId xmlns:a16="http://schemas.microsoft.com/office/drawing/2014/main" id="{7902BF19-AF65-AB72-9B63-68AE311C2000}"/>
              </a:ext>
            </a:extLst>
          </p:cNvPr>
          <p:cNvSpPr/>
          <p:nvPr/>
        </p:nvSpPr>
        <p:spPr>
          <a:xfrm>
            <a:off x="8512776" y="5098961"/>
            <a:ext cx="267515" cy="57131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542A9ACB-80A0-A1AB-C4BD-BFA9F72BE815}"/>
              </a:ext>
            </a:extLst>
          </p:cNvPr>
          <p:cNvSpPr txBox="1"/>
          <p:nvPr/>
        </p:nvSpPr>
        <p:spPr>
          <a:xfrm>
            <a:off x="9694818" y="3966979"/>
            <a:ext cx="1416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RDMA</a:t>
            </a:r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564022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AE3B90-3D71-07FC-09AC-E4D79F391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Why interrupt-mode RDMA has high latency?</a:t>
            </a:r>
            <a:endParaRPr lang="zh-CN" altLang="en-US" sz="40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776B1E8-7722-D3BD-F98D-929D4B3FA55B}"/>
              </a:ext>
            </a:extLst>
          </p:cNvPr>
          <p:cNvSpPr/>
          <p:nvPr/>
        </p:nvSpPr>
        <p:spPr>
          <a:xfrm>
            <a:off x="940477" y="1825625"/>
            <a:ext cx="5162130" cy="6424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400" dirty="0"/>
              <a:t>RDMA NIC</a:t>
            </a:r>
            <a:endParaRPr lang="zh-CN" altLang="en-US" sz="2400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87E7C7B-83EF-D824-8B42-ED0CB6DFE286}"/>
              </a:ext>
            </a:extLst>
          </p:cNvPr>
          <p:cNvSpPr/>
          <p:nvPr/>
        </p:nvSpPr>
        <p:spPr>
          <a:xfrm>
            <a:off x="940479" y="3412475"/>
            <a:ext cx="1745089" cy="464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zh-CN" sz="2000" dirty="0"/>
              <a:t>App Thread</a:t>
            </a:r>
            <a:endParaRPr lang="zh-CN" altLang="en-US" sz="20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53EDF60-6DBC-F000-6765-2301FBDDCBC4}"/>
              </a:ext>
            </a:extLst>
          </p:cNvPr>
          <p:cNvSpPr/>
          <p:nvPr/>
        </p:nvSpPr>
        <p:spPr>
          <a:xfrm>
            <a:off x="1063682" y="2374014"/>
            <a:ext cx="317775" cy="10988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/>
              <a:t>CQ1</a:t>
            </a:r>
            <a:endParaRPr lang="zh-CN" altLang="en-US" sz="2000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7D3EEED-F5B1-2263-E3B1-F01E0A8CCA58}"/>
              </a:ext>
            </a:extLst>
          </p:cNvPr>
          <p:cNvSpPr/>
          <p:nvPr/>
        </p:nvSpPr>
        <p:spPr>
          <a:xfrm>
            <a:off x="940477" y="3989736"/>
            <a:ext cx="5162129" cy="2082279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/>
              <a:t>Kernel</a:t>
            </a:r>
            <a:endParaRPr lang="zh-CN" altLang="en-US" sz="2000" dirty="0"/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D6AEA8DB-BCCE-C769-44FA-18A5819B3CDC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1222569" y="1957725"/>
            <a:ext cx="0" cy="4162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32D8B710-2591-91B3-4DE6-9D81F428157D}"/>
              </a:ext>
            </a:extLst>
          </p:cNvPr>
          <p:cNvCxnSpPr>
            <a:cxnSpLocks/>
          </p:cNvCxnSpPr>
          <p:nvPr/>
        </p:nvCxnSpPr>
        <p:spPr>
          <a:xfrm>
            <a:off x="1198026" y="3271085"/>
            <a:ext cx="0" cy="373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01F0FE21-0A05-C0E4-1E5B-E8BFAF50FBED}"/>
              </a:ext>
            </a:extLst>
          </p:cNvPr>
          <p:cNvSpPr/>
          <p:nvPr/>
        </p:nvSpPr>
        <p:spPr>
          <a:xfrm>
            <a:off x="3219461" y="2350529"/>
            <a:ext cx="283287" cy="17030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/>
              <a:t>EQ</a:t>
            </a:r>
            <a:endParaRPr lang="zh-CN" altLang="en-US" sz="2000" dirty="0"/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597F9DA8-29BB-8D2B-BB93-558EBA54F2A4}"/>
              </a:ext>
            </a:extLst>
          </p:cNvPr>
          <p:cNvCxnSpPr>
            <a:cxnSpLocks/>
          </p:cNvCxnSpPr>
          <p:nvPr/>
        </p:nvCxnSpPr>
        <p:spPr>
          <a:xfrm>
            <a:off x="3386146" y="2198305"/>
            <a:ext cx="0" cy="485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0E83CA55-6092-6974-FCEA-0AD6C1EC3330}"/>
              </a:ext>
            </a:extLst>
          </p:cNvPr>
          <p:cNvCxnSpPr/>
          <p:nvPr/>
        </p:nvCxnSpPr>
        <p:spPr>
          <a:xfrm>
            <a:off x="3361104" y="3716063"/>
            <a:ext cx="0" cy="485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470DE98B-FDC9-A069-9A85-C9C5A567A4FD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2762560" y="2350529"/>
            <a:ext cx="4302" cy="1851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文本框 27">
            <a:extLst>
              <a:ext uri="{FF2B5EF4-FFF2-40B4-BE49-F238E27FC236}">
                <a16:creationId xmlns:a16="http://schemas.microsoft.com/office/drawing/2014/main" id="{A5B53F6D-A085-6556-385D-5FCCC36B08E1}"/>
              </a:ext>
            </a:extLst>
          </p:cNvPr>
          <p:cNvSpPr txBox="1"/>
          <p:nvPr/>
        </p:nvSpPr>
        <p:spPr>
          <a:xfrm>
            <a:off x="1776845" y="2662195"/>
            <a:ext cx="1712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/>
              <a:t>interrupt</a:t>
            </a:r>
            <a:endParaRPr lang="zh-CN" altLang="en-US" sz="2400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6216DEC4-04F8-DAE6-FC9A-E72BF98CF4E8}"/>
              </a:ext>
            </a:extLst>
          </p:cNvPr>
          <p:cNvSpPr/>
          <p:nvPr/>
        </p:nvSpPr>
        <p:spPr>
          <a:xfrm>
            <a:off x="2022274" y="4201995"/>
            <a:ext cx="1489178" cy="6584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/>
              <a:t>Interrupt handler</a:t>
            </a:r>
            <a:endParaRPr lang="zh-CN" altLang="en-US" sz="2000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E1562780-6AA2-01C2-13DC-4201D22C5748}"/>
              </a:ext>
            </a:extLst>
          </p:cNvPr>
          <p:cNvSpPr/>
          <p:nvPr/>
        </p:nvSpPr>
        <p:spPr>
          <a:xfrm>
            <a:off x="2013570" y="5537951"/>
            <a:ext cx="3239823" cy="4378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/>
              <a:t>Context switch</a:t>
            </a:r>
            <a:endParaRPr lang="zh-CN" altLang="en-US" sz="2000" dirty="0"/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FF416B06-09A0-8831-2B3A-51E0547F5698}"/>
              </a:ext>
            </a:extLst>
          </p:cNvPr>
          <p:cNvCxnSpPr>
            <a:cxnSpLocks/>
            <a:stCxn id="19" idx="2"/>
            <a:endCxn id="29" idx="0"/>
          </p:cNvCxnSpPr>
          <p:nvPr/>
        </p:nvCxnSpPr>
        <p:spPr>
          <a:xfrm>
            <a:off x="2766863" y="4860466"/>
            <a:ext cx="2187" cy="17888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连接符: 肘形 22">
            <a:extLst>
              <a:ext uri="{FF2B5EF4-FFF2-40B4-BE49-F238E27FC236}">
                <a16:creationId xmlns:a16="http://schemas.microsoft.com/office/drawing/2014/main" id="{8F2468C8-772B-F29D-E091-CB108DC510D6}"/>
              </a:ext>
            </a:extLst>
          </p:cNvPr>
          <p:cNvCxnSpPr>
            <a:cxnSpLocks/>
            <a:stCxn id="20" idx="1"/>
          </p:cNvCxnSpPr>
          <p:nvPr/>
        </p:nvCxnSpPr>
        <p:spPr>
          <a:xfrm rot="10800000">
            <a:off x="1384985" y="3822831"/>
            <a:ext cx="628586" cy="193406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38">
            <a:extLst>
              <a:ext uri="{FF2B5EF4-FFF2-40B4-BE49-F238E27FC236}">
                <a16:creationId xmlns:a16="http://schemas.microsoft.com/office/drawing/2014/main" id="{82321103-DA88-8A2C-E32E-5D0E27946124}"/>
              </a:ext>
            </a:extLst>
          </p:cNvPr>
          <p:cNvSpPr txBox="1"/>
          <p:nvPr/>
        </p:nvSpPr>
        <p:spPr>
          <a:xfrm>
            <a:off x="1179605" y="1915655"/>
            <a:ext cx="868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/>
              <a:t>①</a:t>
            </a:r>
          </a:p>
        </p:txBody>
      </p:sp>
      <p:sp>
        <p:nvSpPr>
          <p:cNvPr id="25" name="文本框 39">
            <a:extLst>
              <a:ext uri="{FF2B5EF4-FFF2-40B4-BE49-F238E27FC236}">
                <a16:creationId xmlns:a16="http://schemas.microsoft.com/office/drawing/2014/main" id="{D2767065-DE26-CF5B-2591-C79FB755B4FD}"/>
              </a:ext>
            </a:extLst>
          </p:cNvPr>
          <p:cNvSpPr txBox="1"/>
          <p:nvPr/>
        </p:nvSpPr>
        <p:spPr>
          <a:xfrm>
            <a:off x="3383059" y="2448818"/>
            <a:ext cx="868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/>
              <a:t>②</a:t>
            </a:r>
          </a:p>
        </p:txBody>
      </p:sp>
      <p:sp>
        <p:nvSpPr>
          <p:cNvPr id="26" name="文本框 40">
            <a:extLst>
              <a:ext uri="{FF2B5EF4-FFF2-40B4-BE49-F238E27FC236}">
                <a16:creationId xmlns:a16="http://schemas.microsoft.com/office/drawing/2014/main" id="{B4A647F0-812E-A825-0592-0810388034B1}"/>
              </a:ext>
            </a:extLst>
          </p:cNvPr>
          <p:cNvSpPr txBox="1"/>
          <p:nvPr/>
        </p:nvSpPr>
        <p:spPr>
          <a:xfrm>
            <a:off x="2294686" y="2449604"/>
            <a:ext cx="868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/>
              <a:t>③</a:t>
            </a:r>
          </a:p>
        </p:txBody>
      </p:sp>
      <p:sp>
        <p:nvSpPr>
          <p:cNvPr id="27" name="文本框 41">
            <a:extLst>
              <a:ext uri="{FF2B5EF4-FFF2-40B4-BE49-F238E27FC236}">
                <a16:creationId xmlns:a16="http://schemas.microsoft.com/office/drawing/2014/main" id="{FF127C50-A86F-EF65-9A7B-6739BF191D57}"/>
              </a:ext>
            </a:extLst>
          </p:cNvPr>
          <p:cNvSpPr txBox="1"/>
          <p:nvPr/>
        </p:nvSpPr>
        <p:spPr>
          <a:xfrm>
            <a:off x="1973749" y="4445446"/>
            <a:ext cx="868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/>
              <a:t>④</a:t>
            </a:r>
          </a:p>
        </p:txBody>
      </p:sp>
      <p:sp>
        <p:nvSpPr>
          <p:cNvPr id="28" name="文本框 43">
            <a:extLst>
              <a:ext uri="{FF2B5EF4-FFF2-40B4-BE49-F238E27FC236}">
                <a16:creationId xmlns:a16="http://schemas.microsoft.com/office/drawing/2014/main" id="{C0CBE3AF-518A-5F05-9FD8-2FCD34F82B59}"/>
              </a:ext>
            </a:extLst>
          </p:cNvPr>
          <p:cNvSpPr txBox="1"/>
          <p:nvPr/>
        </p:nvSpPr>
        <p:spPr>
          <a:xfrm>
            <a:off x="1318385" y="3028085"/>
            <a:ext cx="868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/>
              <a:t>⑨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BB3BE6B5-B6B4-16C4-1B38-124B43F06544}"/>
              </a:ext>
            </a:extLst>
          </p:cNvPr>
          <p:cNvSpPr/>
          <p:nvPr/>
        </p:nvSpPr>
        <p:spPr>
          <a:xfrm>
            <a:off x="2024459" y="5039353"/>
            <a:ext cx="1489180" cy="4072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 err="1"/>
              <a:t>Tasklet</a:t>
            </a:r>
            <a:endParaRPr lang="zh-CN" altLang="en-US" sz="2000" dirty="0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8AC305EC-BACD-9A73-46E0-D15433F94576}"/>
              </a:ext>
            </a:extLst>
          </p:cNvPr>
          <p:cNvSpPr/>
          <p:nvPr/>
        </p:nvSpPr>
        <p:spPr>
          <a:xfrm>
            <a:off x="3875816" y="5012365"/>
            <a:ext cx="1845007" cy="4072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/>
              <a:t>Scheduler</a:t>
            </a:r>
            <a:endParaRPr lang="zh-CN" altLang="en-US" sz="2000" dirty="0"/>
          </a:p>
        </p:txBody>
      </p: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C6E99FE7-74CC-789A-AB9E-342C9D44190E}"/>
              </a:ext>
            </a:extLst>
          </p:cNvPr>
          <p:cNvCxnSpPr>
            <a:cxnSpLocks/>
            <a:stCxn id="29" idx="3"/>
            <a:endCxn id="35" idx="1"/>
          </p:cNvCxnSpPr>
          <p:nvPr/>
        </p:nvCxnSpPr>
        <p:spPr>
          <a:xfrm flipV="1">
            <a:off x="3513639" y="4495624"/>
            <a:ext cx="343484" cy="74734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E8CF4EF3-9911-60CD-CD43-CB4DBB3F0953}"/>
              </a:ext>
            </a:extLst>
          </p:cNvPr>
          <p:cNvCxnSpPr>
            <a:cxnSpLocks/>
            <a:stCxn id="30" idx="1"/>
            <a:endCxn id="20" idx="0"/>
          </p:cNvCxnSpPr>
          <p:nvPr/>
        </p:nvCxnSpPr>
        <p:spPr>
          <a:xfrm flipH="1">
            <a:off x="3633481" y="5215977"/>
            <a:ext cx="242335" cy="32197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文本框 42">
            <a:extLst>
              <a:ext uri="{FF2B5EF4-FFF2-40B4-BE49-F238E27FC236}">
                <a16:creationId xmlns:a16="http://schemas.microsoft.com/office/drawing/2014/main" id="{B3F3ACBD-B5D8-3CDB-F440-44113C3A45CB}"/>
              </a:ext>
            </a:extLst>
          </p:cNvPr>
          <p:cNvSpPr txBox="1"/>
          <p:nvPr/>
        </p:nvSpPr>
        <p:spPr>
          <a:xfrm>
            <a:off x="1959287" y="5033120"/>
            <a:ext cx="868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/>
              <a:t>⑤</a:t>
            </a:r>
          </a:p>
        </p:txBody>
      </p:sp>
      <p:sp>
        <p:nvSpPr>
          <p:cNvPr id="34" name="文本框 101">
            <a:extLst>
              <a:ext uri="{FF2B5EF4-FFF2-40B4-BE49-F238E27FC236}">
                <a16:creationId xmlns:a16="http://schemas.microsoft.com/office/drawing/2014/main" id="{942AFA78-C073-9205-627E-B6DFFF1F49B6}"/>
              </a:ext>
            </a:extLst>
          </p:cNvPr>
          <p:cNvSpPr txBox="1"/>
          <p:nvPr/>
        </p:nvSpPr>
        <p:spPr>
          <a:xfrm>
            <a:off x="2166034" y="5531738"/>
            <a:ext cx="920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/>
              <a:t>⑧</a:t>
            </a: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8442B441-D688-1F21-3647-F89BFE674CED}"/>
              </a:ext>
            </a:extLst>
          </p:cNvPr>
          <p:cNvSpPr/>
          <p:nvPr/>
        </p:nvSpPr>
        <p:spPr>
          <a:xfrm>
            <a:off x="3857123" y="4213162"/>
            <a:ext cx="1859849" cy="5649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600" dirty="0"/>
              <a:t>Inter-Processor Interrupt</a:t>
            </a:r>
            <a:endParaRPr lang="zh-CN" altLang="en-US" sz="1600" dirty="0"/>
          </a:p>
        </p:txBody>
      </p:sp>
      <p:sp>
        <p:nvSpPr>
          <p:cNvPr id="36" name="文本框 90">
            <a:extLst>
              <a:ext uri="{FF2B5EF4-FFF2-40B4-BE49-F238E27FC236}">
                <a16:creationId xmlns:a16="http://schemas.microsoft.com/office/drawing/2014/main" id="{C9D73536-907E-C8CC-CB59-A20E62136C94}"/>
              </a:ext>
            </a:extLst>
          </p:cNvPr>
          <p:cNvSpPr txBox="1"/>
          <p:nvPr/>
        </p:nvSpPr>
        <p:spPr>
          <a:xfrm>
            <a:off x="3791452" y="4430319"/>
            <a:ext cx="920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/>
              <a:t>⑥</a:t>
            </a:r>
          </a:p>
        </p:txBody>
      </p:sp>
      <p:sp>
        <p:nvSpPr>
          <p:cNvPr id="37" name="文本框 46">
            <a:extLst>
              <a:ext uri="{FF2B5EF4-FFF2-40B4-BE49-F238E27FC236}">
                <a16:creationId xmlns:a16="http://schemas.microsoft.com/office/drawing/2014/main" id="{BA2862BC-358D-BF87-3FA7-C7A12E1FE1DC}"/>
              </a:ext>
            </a:extLst>
          </p:cNvPr>
          <p:cNvSpPr txBox="1"/>
          <p:nvPr/>
        </p:nvSpPr>
        <p:spPr>
          <a:xfrm>
            <a:off x="3817438" y="5004279"/>
            <a:ext cx="920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/>
              <a:t>⑦</a:t>
            </a:r>
          </a:p>
        </p:txBody>
      </p:sp>
      <p:pic>
        <p:nvPicPr>
          <p:cNvPr id="39" name="图片 38">
            <a:extLst>
              <a:ext uri="{FF2B5EF4-FFF2-40B4-BE49-F238E27FC236}">
                <a16:creationId xmlns:a16="http://schemas.microsoft.com/office/drawing/2014/main" id="{E2F3C62B-17DE-BE85-DA5F-A382ACAE1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7588" y="1465531"/>
            <a:ext cx="5260722" cy="1757729"/>
          </a:xfrm>
          <a:prstGeom prst="rect">
            <a:avLst/>
          </a:prstGeom>
        </p:spPr>
      </p:pic>
      <p:pic>
        <p:nvPicPr>
          <p:cNvPr id="40" name="图片 39">
            <a:extLst>
              <a:ext uri="{FF2B5EF4-FFF2-40B4-BE49-F238E27FC236}">
                <a16:creationId xmlns:a16="http://schemas.microsoft.com/office/drawing/2014/main" id="{0A10F216-FC09-A2F2-6649-769588230C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7763" y="3269818"/>
            <a:ext cx="1125194" cy="265954"/>
          </a:xfrm>
          <a:prstGeom prst="rect">
            <a:avLst/>
          </a:prstGeom>
        </p:spPr>
      </p:pic>
      <p:cxnSp>
        <p:nvCxnSpPr>
          <p:cNvPr id="52" name="直接箭头连接符 51">
            <a:extLst>
              <a:ext uri="{FF2B5EF4-FFF2-40B4-BE49-F238E27FC236}">
                <a16:creationId xmlns:a16="http://schemas.microsoft.com/office/drawing/2014/main" id="{D728064C-FC5B-9A56-5C64-CF1B257225E7}"/>
              </a:ext>
            </a:extLst>
          </p:cNvPr>
          <p:cNvCxnSpPr>
            <a:cxnSpLocks/>
            <a:stCxn id="35" idx="2"/>
            <a:endCxn id="30" idx="0"/>
          </p:cNvCxnSpPr>
          <p:nvPr/>
        </p:nvCxnSpPr>
        <p:spPr>
          <a:xfrm>
            <a:off x="4787048" y="4778085"/>
            <a:ext cx="11272" cy="23428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文本框 55">
            <a:extLst>
              <a:ext uri="{FF2B5EF4-FFF2-40B4-BE49-F238E27FC236}">
                <a16:creationId xmlns:a16="http://schemas.microsoft.com/office/drawing/2014/main" id="{4B2D8655-D748-921A-4E7D-8D61CD130917}"/>
              </a:ext>
            </a:extLst>
          </p:cNvPr>
          <p:cNvSpPr txBox="1"/>
          <p:nvPr/>
        </p:nvSpPr>
        <p:spPr>
          <a:xfrm>
            <a:off x="6467588" y="3460801"/>
            <a:ext cx="49993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/>
              <a:t>CQ: Completion Queue.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Each CQ has a completion vector, which determines the CPU cores to deliver interrupts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/>
              <a:t>EQ: Event Queue for interrupt notification.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 completion vector corresponds to an EQ in kernel-mode host memory.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EQ entries contain CQ numbers to notify.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b="1" dirty="0"/>
              <a:t>①②③ </a:t>
            </a:r>
            <a:r>
              <a:rPr lang="en-US" altLang="zh-CN" sz="1600" b="1" dirty="0"/>
              <a:t>NIC: 1.5 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b="1" dirty="0"/>
              <a:t>④⑤⑦ </a:t>
            </a:r>
            <a:r>
              <a:rPr lang="en-US" altLang="zh-CN" sz="1600" b="1" dirty="0"/>
              <a:t>kernel (same core): 2.2 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b="1" dirty="0"/>
              <a:t>④⑤⑥⑦ </a:t>
            </a:r>
            <a:r>
              <a:rPr lang="en-US" altLang="zh-CN" sz="1600" b="1" dirty="0"/>
              <a:t>kernel (different cores): 6.9 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b="1" dirty="0"/>
              <a:t>⑧</a:t>
            </a:r>
            <a:r>
              <a:rPr lang="en-US" altLang="zh-CN" sz="1600" b="1" dirty="0"/>
              <a:t> context switch: 0.3 us</a:t>
            </a:r>
          </a:p>
        </p:txBody>
      </p:sp>
      <p:cxnSp>
        <p:nvCxnSpPr>
          <p:cNvPr id="59" name="直接箭头连接符 58">
            <a:extLst>
              <a:ext uri="{FF2B5EF4-FFF2-40B4-BE49-F238E27FC236}">
                <a16:creationId xmlns:a16="http://schemas.microsoft.com/office/drawing/2014/main" id="{C1C49212-5312-A228-CAFA-73AC679E6BC9}"/>
              </a:ext>
            </a:extLst>
          </p:cNvPr>
          <p:cNvCxnSpPr>
            <a:cxnSpLocks/>
          </p:cNvCxnSpPr>
          <p:nvPr/>
        </p:nvCxnSpPr>
        <p:spPr>
          <a:xfrm>
            <a:off x="1224757" y="1957725"/>
            <a:ext cx="0" cy="41628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直接箭头连接符 59">
            <a:extLst>
              <a:ext uri="{FF2B5EF4-FFF2-40B4-BE49-F238E27FC236}">
                <a16:creationId xmlns:a16="http://schemas.microsoft.com/office/drawing/2014/main" id="{F302CEB0-03EF-A3EC-377E-8D8E1CB031E2}"/>
              </a:ext>
            </a:extLst>
          </p:cNvPr>
          <p:cNvCxnSpPr>
            <a:cxnSpLocks/>
          </p:cNvCxnSpPr>
          <p:nvPr/>
        </p:nvCxnSpPr>
        <p:spPr>
          <a:xfrm>
            <a:off x="1200214" y="3271085"/>
            <a:ext cx="0" cy="37370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接箭头连接符 60">
            <a:extLst>
              <a:ext uri="{FF2B5EF4-FFF2-40B4-BE49-F238E27FC236}">
                <a16:creationId xmlns:a16="http://schemas.microsoft.com/office/drawing/2014/main" id="{EC2F51B5-B88A-246A-16FA-BEA2A54E83D5}"/>
              </a:ext>
            </a:extLst>
          </p:cNvPr>
          <p:cNvCxnSpPr>
            <a:cxnSpLocks/>
          </p:cNvCxnSpPr>
          <p:nvPr/>
        </p:nvCxnSpPr>
        <p:spPr>
          <a:xfrm>
            <a:off x="3388334" y="2198305"/>
            <a:ext cx="0" cy="48593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接箭头连接符 61">
            <a:extLst>
              <a:ext uri="{FF2B5EF4-FFF2-40B4-BE49-F238E27FC236}">
                <a16:creationId xmlns:a16="http://schemas.microsoft.com/office/drawing/2014/main" id="{1C7A2532-5858-B2FE-0CD4-865196CC7C2A}"/>
              </a:ext>
            </a:extLst>
          </p:cNvPr>
          <p:cNvCxnSpPr/>
          <p:nvPr/>
        </p:nvCxnSpPr>
        <p:spPr>
          <a:xfrm>
            <a:off x="3363292" y="3716063"/>
            <a:ext cx="0" cy="48593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接箭头连接符 62">
            <a:extLst>
              <a:ext uri="{FF2B5EF4-FFF2-40B4-BE49-F238E27FC236}">
                <a16:creationId xmlns:a16="http://schemas.microsoft.com/office/drawing/2014/main" id="{725BC2AB-0027-DF2E-4DBF-178C6249196B}"/>
              </a:ext>
            </a:extLst>
          </p:cNvPr>
          <p:cNvCxnSpPr>
            <a:cxnSpLocks/>
          </p:cNvCxnSpPr>
          <p:nvPr/>
        </p:nvCxnSpPr>
        <p:spPr>
          <a:xfrm>
            <a:off x="2764748" y="2350529"/>
            <a:ext cx="4302" cy="185146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连接符: 肘形 63">
            <a:extLst>
              <a:ext uri="{FF2B5EF4-FFF2-40B4-BE49-F238E27FC236}">
                <a16:creationId xmlns:a16="http://schemas.microsoft.com/office/drawing/2014/main" id="{DFD41DBA-5BB8-2539-562A-83AE56E5F2DE}"/>
              </a:ext>
            </a:extLst>
          </p:cNvPr>
          <p:cNvCxnSpPr>
            <a:cxnSpLocks/>
          </p:cNvCxnSpPr>
          <p:nvPr/>
        </p:nvCxnSpPr>
        <p:spPr>
          <a:xfrm rot="10800000">
            <a:off x="1387173" y="3822831"/>
            <a:ext cx="628586" cy="1934068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5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8" grpId="0"/>
      <p:bldP spid="19" grpId="0" animBg="1"/>
      <p:bldP spid="20" grpId="0" animBg="1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3" grpId="0"/>
      <p:bldP spid="34" grpId="0"/>
      <p:bldP spid="35" grpId="0" animBg="1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A39344-E9DC-D461-0969-A0EF6A782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979"/>
            <a:ext cx="10515600" cy="1325563"/>
          </a:xfrm>
        </p:spPr>
        <p:txBody>
          <a:bodyPr/>
          <a:lstStyle/>
          <a:p>
            <a:r>
              <a:rPr lang="en-US" altLang="zh-CN" dirty="0"/>
              <a:t>Key Observation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6A381A-94CA-3DE5-EFE7-6DDEF7A21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905"/>
            <a:ext cx="10515600" cy="1109192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Direct context switch is much faster than process scheduling.</a:t>
            </a:r>
          </a:p>
          <a:p>
            <a:pPr lvl="1"/>
            <a:r>
              <a:rPr lang="en-US" altLang="zh-CN" dirty="0"/>
              <a:t>Mutex and semaphore are IPC primitives provided by the kernel that achieves context switch by process scheduling.</a:t>
            </a:r>
          </a:p>
        </p:txBody>
      </p:sp>
      <p:graphicFrame>
        <p:nvGraphicFramePr>
          <p:cNvPr id="4" name="图表 3">
            <a:extLst>
              <a:ext uri="{FF2B5EF4-FFF2-40B4-BE49-F238E27FC236}">
                <a16:creationId xmlns:a16="http://schemas.microsoft.com/office/drawing/2014/main" id="{84755FF9-B05E-ACD4-41BD-49BE0275C3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1769786"/>
              </p:ext>
            </p:extLst>
          </p:nvPr>
        </p:nvGraphicFramePr>
        <p:xfrm>
          <a:off x="2276059" y="4770783"/>
          <a:ext cx="5836478" cy="1824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图片 4">
            <a:extLst>
              <a:ext uri="{FF2B5EF4-FFF2-40B4-BE49-F238E27FC236}">
                <a16:creationId xmlns:a16="http://schemas.microsoft.com/office/drawing/2014/main" id="{01352C6D-ED38-D0EB-8C07-52435B160C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4227" y="6492875"/>
            <a:ext cx="1202998" cy="284344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2941E05A-44E1-CAD0-E440-0B22C88EBE34}"/>
              </a:ext>
            </a:extLst>
          </p:cNvPr>
          <p:cNvSpPr txBox="1"/>
          <p:nvPr/>
        </p:nvSpPr>
        <p:spPr>
          <a:xfrm>
            <a:off x="783534" y="3175551"/>
            <a:ext cx="20292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while (true) {</a:t>
            </a:r>
          </a:p>
          <a:p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  </a:t>
            </a:r>
            <a:r>
              <a:rPr lang="en-US" altLang="zh-CN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sched_yield</a:t>
            </a:r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F6A663E-6E56-0BBE-5CD5-5603EAE1FDB3}"/>
              </a:ext>
            </a:extLst>
          </p:cNvPr>
          <p:cNvSpPr txBox="1"/>
          <p:nvPr/>
        </p:nvSpPr>
        <p:spPr>
          <a:xfrm>
            <a:off x="3127512" y="3175551"/>
            <a:ext cx="19911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while (true) {</a:t>
            </a:r>
          </a:p>
          <a:p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  </a:t>
            </a:r>
            <a:r>
              <a:rPr lang="en-US" altLang="zh-CN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sched_yield</a:t>
            </a:r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DA9DD95-D4F3-880C-D158-E01082BDF3E9}"/>
              </a:ext>
            </a:extLst>
          </p:cNvPr>
          <p:cNvSpPr txBox="1"/>
          <p:nvPr/>
        </p:nvSpPr>
        <p:spPr>
          <a:xfrm>
            <a:off x="989772" y="2802833"/>
            <a:ext cx="12390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Thread 1</a:t>
            </a:r>
            <a:endParaRPr lang="zh-CN" altLang="en-US" sz="1600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9E4B6A8-3D9F-F376-C49F-935171D32B51}"/>
              </a:ext>
            </a:extLst>
          </p:cNvPr>
          <p:cNvSpPr txBox="1"/>
          <p:nvPr/>
        </p:nvSpPr>
        <p:spPr>
          <a:xfrm>
            <a:off x="3305588" y="2802833"/>
            <a:ext cx="12390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Thread 2</a:t>
            </a:r>
            <a:endParaRPr lang="zh-CN" altLang="en-US" sz="1600" b="1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ADED5FA-4621-6072-23C6-FD7124877CEE}"/>
              </a:ext>
            </a:extLst>
          </p:cNvPr>
          <p:cNvSpPr/>
          <p:nvPr/>
        </p:nvSpPr>
        <p:spPr>
          <a:xfrm>
            <a:off x="1078398" y="4213153"/>
            <a:ext cx="3503537" cy="3489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/>
              <a:t>Kernel (context switch)</a:t>
            </a:r>
            <a:endParaRPr lang="zh-CN" altLang="en-US" sz="2400" dirty="0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F538C92E-5F6F-F42B-F8C1-528B5D8D107F}"/>
              </a:ext>
            </a:extLst>
          </p:cNvPr>
          <p:cNvCxnSpPr>
            <a:cxnSpLocks/>
          </p:cNvCxnSpPr>
          <p:nvPr/>
        </p:nvCxnSpPr>
        <p:spPr>
          <a:xfrm>
            <a:off x="1798153" y="3737113"/>
            <a:ext cx="0" cy="47604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1694CC0C-F094-B949-2A32-E69D1C6FB6BD}"/>
              </a:ext>
            </a:extLst>
          </p:cNvPr>
          <p:cNvCxnSpPr>
            <a:cxnSpLocks/>
          </p:cNvCxnSpPr>
          <p:nvPr/>
        </p:nvCxnSpPr>
        <p:spPr>
          <a:xfrm flipV="1">
            <a:off x="3912289" y="3737113"/>
            <a:ext cx="0" cy="47604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>
            <a:extLst>
              <a:ext uri="{FF2B5EF4-FFF2-40B4-BE49-F238E27FC236}">
                <a16:creationId xmlns:a16="http://schemas.microsoft.com/office/drawing/2014/main" id="{724DE3FB-0C30-7762-9A7F-8A4DE736D1DB}"/>
              </a:ext>
            </a:extLst>
          </p:cNvPr>
          <p:cNvSpPr/>
          <p:nvPr/>
        </p:nvSpPr>
        <p:spPr>
          <a:xfrm>
            <a:off x="783535" y="2465260"/>
            <a:ext cx="4027004" cy="3204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Context switch</a:t>
            </a:r>
            <a:endParaRPr lang="zh-CN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3D1EA03C-9C92-5F99-2765-85D147B2EBE9}"/>
              </a:ext>
            </a:extLst>
          </p:cNvPr>
          <p:cNvSpPr/>
          <p:nvPr/>
        </p:nvSpPr>
        <p:spPr>
          <a:xfrm>
            <a:off x="6357730" y="2469815"/>
            <a:ext cx="4027004" cy="3204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Mutex/Semaphore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0159E2B3-9EF9-A9FF-6C66-BCA4C57C41D6}"/>
              </a:ext>
            </a:extLst>
          </p:cNvPr>
          <p:cNvSpPr txBox="1"/>
          <p:nvPr/>
        </p:nvSpPr>
        <p:spPr>
          <a:xfrm>
            <a:off x="6291448" y="3233565"/>
            <a:ext cx="21319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while (true) {</a:t>
            </a:r>
          </a:p>
          <a:p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  lock(&amp;</a:t>
            </a:r>
            <a:r>
              <a:rPr lang="en-US" altLang="zh-CN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g_mutex</a:t>
            </a:r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  unlock(&amp;</a:t>
            </a:r>
            <a:r>
              <a:rPr lang="en-US" altLang="zh-CN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g_mutex</a:t>
            </a:r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8BEE15AA-B3BA-72AB-97BA-29368C53AD6F}"/>
              </a:ext>
            </a:extLst>
          </p:cNvPr>
          <p:cNvSpPr txBox="1"/>
          <p:nvPr/>
        </p:nvSpPr>
        <p:spPr>
          <a:xfrm>
            <a:off x="6497686" y="2860847"/>
            <a:ext cx="12390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Thread 1</a:t>
            </a:r>
            <a:endParaRPr lang="zh-CN" altLang="en-US" sz="1600" b="1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C004D1FD-6CAF-17E8-A909-CF74626ED7C8}"/>
              </a:ext>
            </a:extLst>
          </p:cNvPr>
          <p:cNvSpPr txBox="1"/>
          <p:nvPr/>
        </p:nvSpPr>
        <p:spPr>
          <a:xfrm>
            <a:off x="8813502" y="2860847"/>
            <a:ext cx="12390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Thread 2</a:t>
            </a:r>
            <a:endParaRPr lang="zh-CN" altLang="en-US" sz="1600" b="1" dirty="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73DDD8BD-5295-91E7-2F5C-B842FC7E65A2}"/>
              </a:ext>
            </a:extLst>
          </p:cNvPr>
          <p:cNvSpPr/>
          <p:nvPr/>
        </p:nvSpPr>
        <p:spPr>
          <a:xfrm>
            <a:off x="6539948" y="4271167"/>
            <a:ext cx="3553239" cy="3489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/>
              <a:t>Kernel (thread scheduling)</a:t>
            </a:r>
            <a:endParaRPr lang="zh-CN" altLang="en-US" sz="2400" dirty="0"/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D94B350B-8DBA-A30B-04BB-028A40EC7348}"/>
              </a:ext>
            </a:extLst>
          </p:cNvPr>
          <p:cNvCxnSpPr>
            <a:cxnSpLocks/>
          </p:cNvCxnSpPr>
          <p:nvPr/>
        </p:nvCxnSpPr>
        <p:spPr>
          <a:xfrm>
            <a:off x="7306067" y="3914215"/>
            <a:ext cx="0" cy="35695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A4977C04-CA77-4D7D-09A3-267BD4AF57F1}"/>
              </a:ext>
            </a:extLst>
          </p:cNvPr>
          <p:cNvCxnSpPr>
            <a:cxnSpLocks/>
          </p:cNvCxnSpPr>
          <p:nvPr/>
        </p:nvCxnSpPr>
        <p:spPr>
          <a:xfrm flipV="1">
            <a:off x="9420203" y="3959744"/>
            <a:ext cx="0" cy="31142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FABB0665-CEC5-9F65-B6AB-85B59480E160}"/>
              </a:ext>
            </a:extLst>
          </p:cNvPr>
          <p:cNvSpPr txBox="1"/>
          <p:nvPr/>
        </p:nvSpPr>
        <p:spPr>
          <a:xfrm>
            <a:off x="8619243" y="3233564"/>
            <a:ext cx="21319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while (true) {</a:t>
            </a:r>
          </a:p>
          <a:p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  lock(&amp;</a:t>
            </a:r>
            <a:r>
              <a:rPr lang="en-US" altLang="zh-CN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g_mutex</a:t>
            </a:r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  unlock(&amp;</a:t>
            </a:r>
            <a:r>
              <a:rPr lang="en-US" altLang="zh-CN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g_mutex</a:t>
            </a:r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altLang="zh-CN" sz="1400" dirty="0">
                <a:solidFill>
                  <a:srgbClr val="C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00125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1FF00D-8492-46D4-3760-99E6102AC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Approach 1: per-core dispatcher thread</a:t>
            </a:r>
            <a:endParaRPr lang="zh-CN" altLang="en-US" dirty="0"/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9B5BD624-0EAA-2D39-B7C8-032225A02573}"/>
              </a:ext>
            </a:extLst>
          </p:cNvPr>
          <p:cNvSpPr/>
          <p:nvPr/>
        </p:nvSpPr>
        <p:spPr>
          <a:xfrm>
            <a:off x="838200" y="1890604"/>
            <a:ext cx="4643230" cy="5801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RDMA NIC</a:t>
            </a:r>
            <a:endParaRPr lang="zh-CN" altLang="en-US" sz="2000" dirty="0"/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CB533A9C-DA02-BE1F-AD6B-CBECE3462CBC}"/>
              </a:ext>
            </a:extLst>
          </p:cNvPr>
          <p:cNvSpPr/>
          <p:nvPr/>
        </p:nvSpPr>
        <p:spPr>
          <a:xfrm>
            <a:off x="838201" y="4134427"/>
            <a:ext cx="1640407" cy="7425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App Thread 1</a:t>
            </a:r>
            <a:endParaRPr lang="zh-CN" altLang="en-US" sz="2000" dirty="0"/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6B6056D6-E2FE-357C-9A10-00B58485A52E}"/>
              </a:ext>
            </a:extLst>
          </p:cNvPr>
          <p:cNvSpPr/>
          <p:nvPr/>
        </p:nvSpPr>
        <p:spPr>
          <a:xfrm>
            <a:off x="3841023" y="4134425"/>
            <a:ext cx="1640407" cy="7425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App Thread 2</a:t>
            </a:r>
            <a:endParaRPr lang="zh-CN" altLang="en-US" sz="2000" dirty="0"/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6F455F2D-06A2-DB2D-81DA-28492205FBFE}"/>
              </a:ext>
            </a:extLst>
          </p:cNvPr>
          <p:cNvSpPr/>
          <p:nvPr/>
        </p:nvSpPr>
        <p:spPr>
          <a:xfrm>
            <a:off x="2362460" y="3032348"/>
            <a:ext cx="1533973" cy="793399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Dispatcher Thread</a:t>
            </a:r>
            <a:endParaRPr lang="zh-CN" altLang="en-US" sz="2000" dirty="0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D89E7D95-A6C0-F746-94E0-316DE1B2638B}"/>
              </a:ext>
            </a:extLst>
          </p:cNvPr>
          <p:cNvSpPr/>
          <p:nvPr/>
        </p:nvSpPr>
        <p:spPr>
          <a:xfrm>
            <a:off x="949020" y="2385853"/>
            <a:ext cx="241682" cy="18403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CQ1</a:t>
            </a:r>
            <a:endParaRPr lang="zh-CN" altLang="en-US" dirty="0"/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71E09F8D-4C0C-1A9B-0361-D61E18BA694B}"/>
              </a:ext>
            </a:extLst>
          </p:cNvPr>
          <p:cNvSpPr/>
          <p:nvPr/>
        </p:nvSpPr>
        <p:spPr>
          <a:xfrm>
            <a:off x="5004959" y="2385855"/>
            <a:ext cx="241682" cy="18403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CQ2</a:t>
            </a:r>
            <a:endParaRPr lang="zh-CN" altLang="en-US" dirty="0"/>
          </a:p>
        </p:txBody>
      </p:sp>
      <p:cxnSp>
        <p:nvCxnSpPr>
          <p:cNvPr id="62" name="直接箭头连接符 61">
            <a:extLst>
              <a:ext uri="{FF2B5EF4-FFF2-40B4-BE49-F238E27FC236}">
                <a16:creationId xmlns:a16="http://schemas.microsoft.com/office/drawing/2014/main" id="{27250F26-C6DB-8054-3F80-AE24A3A66C77}"/>
              </a:ext>
            </a:extLst>
          </p:cNvPr>
          <p:cNvCxnSpPr>
            <a:cxnSpLocks/>
            <a:stCxn id="59" idx="1"/>
            <a:endCxn id="60" idx="3"/>
          </p:cNvCxnSpPr>
          <p:nvPr/>
        </p:nvCxnSpPr>
        <p:spPr>
          <a:xfrm flipH="1" flipV="1">
            <a:off x="1190702" y="3306007"/>
            <a:ext cx="1171758" cy="123041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接箭头连接符 62">
            <a:extLst>
              <a:ext uri="{FF2B5EF4-FFF2-40B4-BE49-F238E27FC236}">
                <a16:creationId xmlns:a16="http://schemas.microsoft.com/office/drawing/2014/main" id="{1E419818-08BE-010A-D936-C7410D48C631}"/>
              </a:ext>
            </a:extLst>
          </p:cNvPr>
          <p:cNvCxnSpPr>
            <a:cxnSpLocks/>
            <a:stCxn id="59" idx="3"/>
            <a:endCxn id="61" idx="1"/>
          </p:cNvCxnSpPr>
          <p:nvPr/>
        </p:nvCxnSpPr>
        <p:spPr>
          <a:xfrm flipV="1">
            <a:off x="3896433" y="3306009"/>
            <a:ext cx="1108526" cy="123039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矩形 63">
            <a:extLst>
              <a:ext uri="{FF2B5EF4-FFF2-40B4-BE49-F238E27FC236}">
                <a16:creationId xmlns:a16="http://schemas.microsoft.com/office/drawing/2014/main" id="{355A6628-D343-9E6C-3E82-6E93AFA6B1F2}"/>
              </a:ext>
            </a:extLst>
          </p:cNvPr>
          <p:cNvSpPr/>
          <p:nvPr/>
        </p:nvSpPr>
        <p:spPr>
          <a:xfrm>
            <a:off x="838200" y="5144761"/>
            <a:ext cx="4643229" cy="58017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Kernel context switch</a:t>
            </a:r>
            <a:endParaRPr lang="zh-CN" altLang="en-US" sz="2000" dirty="0"/>
          </a:p>
        </p:txBody>
      </p:sp>
      <p:sp>
        <p:nvSpPr>
          <p:cNvPr id="65" name="任意多边形: 形状 64">
            <a:extLst>
              <a:ext uri="{FF2B5EF4-FFF2-40B4-BE49-F238E27FC236}">
                <a16:creationId xmlns:a16="http://schemas.microsoft.com/office/drawing/2014/main" id="{9D878A74-EA6E-BB59-2001-D39D5059E7FB}"/>
              </a:ext>
            </a:extLst>
          </p:cNvPr>
          <p:cNvSpPr/>
          <p:nvPr/>
        </p:nvSpPr>
        <p:spPr>
          <a:xfrm>
            <a:off x="2190598" y="3825746"/>
            <a:ext cx="848379" cy="1446940"/>
          </a:xfrm>
          <a:custGeom>
            <a:avLst/>
            <a:gdLst>
              <a:gd name="connsiteX0" fmla="*/ 0 w 662683"/>
              <a:gd name="connsiteY0" fmla="*/ 719191 h 999324"/>
              <a:gd name="connsiteX1" fmla="*/ 241443 w 662683"/>
              <a:gd name="connsiteY1" fmla="*/ 960634 h 999324"/>
              <a:gd name="connsiteX2" fmla="*/ 662683 w 662683"/>
              <a:gd name="connsiteY2" fmla="*/ 0 h 999324"/>
              <a:gd name="connsiteX3" fmla="*/ 662683 w 662683"/>
              <a:gd name="connsiteY3" fmla="*/ 0 h 999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2683" h="999324">
                <a:moveTo>
                  <a:pt x="0" y="719191"/>
                </a:moveTo>
                <a:cubicBezTo>
                  <a:pt x="65498" y="899845"/>
                  <a:pt x="130996" y="1080499"/>
                  <a:pt x="241443" y="960634"/>
                </a:cubicBezTo>
                <a:cubicBezTo>
                  <a:pt x="351890" y="840769"/>
                  <a:pt x="662683" y="0"/>
                  <a:pt x="662683" y="0"/>
                </a:cubicBezTo>
                <a:lnTo>
                  <a:pt x="662683" y="0"/>
                </a:lnTo>
              </a:path>
            </a:pathLst>
          </a:custGeom>
          <a:noFill/>
          <a:ln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66" name="任意多边形: 形状 65">
            <a:extLst>
              <a:ext uri="{FF2B5EF4-FFF2-40B4-BE49-F238E27FC236}">
                <a16:creationId xmlns:a16="http://schemas.microsoft.com/office/drawing/2014/main" id="{D43A6B0F-362B-654C-39E1-271675F5C81D}"/>
              </a:ext>
            </a:extLst>
          </p:cNvPr>
          <p:cNvSpPr/>
          <p:nvPr/>
        </p:nvSpPr>
        <p:spPr>
          <a:xfrm flipH="1">
            <a:off x="3299124" y="3825746"/>
            <a:ext cx="848379" cy="1446940"/>
          </a:xfrm>
          <a:custGeom>
            <a:avLst/>
            <a:gdLst>
              <a:gd name="connsiteX0" fmla="*/ 0 w 662683"/>
              <a:gd name="connsiteY0" fmla="*/ 719191 h 999324"/>
              <a:gd name="connsiteX1" fmla="*/ 241443 w 662683"/>
              <a:gd name="connsiteY1" fmla="*/ 960634 h 999324"/>
              <a:gd name="connsiteX2" fmla="*/ 662683 w 662683"/>
              <a:gd name="connsiteY2" fmla="*/ 0 h 999324"/>
              <a:gd name="connsiteX3" fmla="*/ 662683 w 662683"/>
              <a:gd name="connsiteY3" fmla="*/ 0 h 999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2683" h="999324">
                <a:moveTo>
                  <a:pt x="0" y="719191"/>
                </a:moveTo>
                <a:cubicBezTo>
                  <a:pt x="65498" y="899845"/>
                  <a:pt x="130996" y="1080499"/>
                  <a:pt x="241443" y="960634"/>
                </a:cubicBezTo>
                <a:cubicBezTo>
                  <a:pt x="351890" y="840769"/>
                  <a:pt x="662683" y="0"/>
                  <a:pt x="662683" y="0"/>
                </a:cubicBezTo>
                <a:lnTo>
                  <a:pt x="662683" y="0"/>
                </a:lnTo>
              </a:path>
            </a:pathLst>
          </a:custGeom>
          <a:noFill/>
          <a:ln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id="{B864BFB4-AF4F-1A12-1CDC-B088ECBA0302}"/>
              </a:ext>
            </a:extLst>
          </p:cNvPr>
          <p:cNvSpPr txBox="1"/>
          <p:nvPr/>
        </p:nvSpPr>
        <p:spPr>
          <a:xfrm>
            <a:off x="1174112" y="2884839"/>
            <a:ext cx="1389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Peek CQE</a:t>
            </a:r>
            <a:endParaRPr lang="zh-CN" altLang="en-US" dirty="0"/>
          </a:p>
        </p:txBody>
      </p:sp>
      <p:sp>
        <p:nvSpPr>
          <p:cNvPr id="68" name="文本框 67">
            <a:extLst>
              <a:ext uri="{FF2B5EF4-FFF2-40B4-BE49-F238E27FC236}">
                <a16:creationId xmlns:a16="http://schemas.microsoft.com/office/drawing/2014/main" id="{B3213CAB-B901-CCDB-1AFD-AD411B4CA197}"/>
              </a:ext>
            </a:extLst>
          </p:cNvPr>
          <p:cNvSpPr txBox="1"/>
          <p:nvPr/>
        </p:nvSpPr>
        <p:spPr>
          <a:xfrm>
            <a:off x="3896433" y="2903449"/>
            <a:ext cx="1389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Peek CQE</a:t>
            </a:r>
            <a:endParaRPr lang="zh-CN" altLang="en-US" dirty="0"/>
          </a:p>
        </p:txBody>
      </p:sp>
      <p:cxnSp>
        <p:nvCxnSpPr>
          <p:cNvPr id="69" name="直接箭头连接符 68">
            <a:extLst>
              <a:ext uri="{FF2B5EF4-FFF2-40B4-BE49-F238E27FC236}">
                <a16:creationId xmlns:a16="http://schemas.microsoft.com/office/drawing/2014/main" id="{41695047-1803-6DFD-36D4-2C2801B9421F}"/>
              </a:ext>
            </a:extLst>
          </p:cNvPr>
          <p:cNvCxnSpPr/>
          <p:nvPr/>
        </p:nvCxnSpPr>
        <p:spPr>
          <a:xfrm>
            <a:off x="1069860" y="2210442"/>
            <a:ext cx="0" cy="4388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接箭头连接符 69">
            <a:extLst>
              <a:ext uri="{FF2B5EF4-FFF2-40B4-BE49-F238E27FC236}">
                <a16:creationId xmlns:a16="http://schemas.microsoft.com/office/drawing/2014/main" id="{29340CE7-0AAF-EE24-64FF-C932CA395C3D}"/>
              </a:ext>
            </a:extLst>
          </p:cNvPr>
          <p:cNvCxnSpPr/>
          <p:nvPr/>
        </p:nvCxnSpPr>
        <p:spPr>
          <a:xfrm>
            <a:off x="1069860" y="4006738"/>
            <a:ext cx="0" cy="4388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接箭头连接符 70">
            <a:extLst>
              <a:ext uri="{FF2B5EF4-FFF2-40B4-BE49-F238E27FC236}">
                <a16:creationId xmlns:a16="http://schemas.microsoft.com/office/drawing/2014/main" id="{A4668F90-535A-E9CC-8E11-87513451F4A8}"/>
              </a:ext>
            </a:extLst>
          </p:cNvPr>
          <p:cNvCxnSpPr/>
          <p:nvPr/>
        </p:nvCxnSpPr>
        <p:spPr>
          <a:xfrm>
            <a:off x="5134560" y="2166430"/>
            <a:ext cx="0" cy="4388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接箭头连接符 71">
            <a:extLst>
              <a:ext uri="{FF2B5EF4-FFF2-40B4-BE49-F238E27FC236}">
                <a16:creationId xmlns:a16="http://schemas.microsoft.com/office/drawing/2014/main" id="{71ECDED0-EBCD-8125-1B59-C4529CB17AC3}"/>
              </a:ext>
            </a:extLst>
          </p:cNvPr>
          <p:cNvCxnSpPr/>
          <p:nvPr/>
        </p:nvCxnSpPr>
        <p:spPr>
          <a:xfrm>
            <a:off x="5125799" y="4006738"/>
            <a:ext cx="0" cy="4388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文本框 72">
            <a:extLst>
              <a:ext uri="{FF2B5EF4-FFF2-40B4-BE49-F238E27FC236}">
                <a16:creationId xmlns:a16="http://schemas.microsoft.com/office/drawing/2014/main" id="{4CDB1E49-0E9D-C029-F50D-25D54FC56CC1}"/>
              </a:ext>
            </a:extLst>
          </p:cNvPr>
          <p:cNvSpPr txBox="1"/>
          <p:nvPr/>
        </p:nvSpPr>
        <p:spPr>
          <a:xfrm>
            <a:off x="977197" y="2009904"/>
            <a:ext cx="781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/>
              <a:t>①</a:t>
            </a:r>
          </a:p>
        </p:txBody>
      </p:sp>
      <p:sp>
        <p:nvSpPr>
          <p:cNvPr id="74" name="文本框 73">
            <a:extLst>
              <a:ext uri="{FF2B5EF4-FFF2-40B4-BE49-F238E27FC236}">
                <a16:creationId xmlns:a16="http://schemas.microsoft.com/office/drawing/2014/main" id="{4E9F17D3-23A5-1F85-214F-AEF5BEC1CCC9}"/>
              </a:ext>
            </a:extLst>
          </p:cNvPr>
          <p:cNvSpPr txBox="1"/>
          <p:nvPr/>
        </p:nvSpPr>
        <p:spPr>
          <a:xfrm>
            <a:off x="1423929" y="3326103"/>
            <a:ext cx="781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/>
              <a:t>②</a:t>
            </a:r>
          </a:p>
        </p:txBody>
      </p:sp>
      <p:sp>
        <p:nvSpPr>
          <p:cNvPr id="75" name="文本框 74">
            <a:extLst>
              <a:ext uri="{FF2B5EF4-FFF2-40B4-BE49-F238E27FC236}">
                <a16:creationId xmlns:a16="http://schemas.microsoft.com/office/drawing/2014/main" id="{878B3E32-BFAE-E186-1FA9-DA93597A65C5}"/>
              </a:ext>
            </a:extLst>
          </p:cNvPr>
          <p:cNvSpPr txBox="1"/>
          <p:nvPr/>
        </p:nvSpPr>
        <p:spPr>
          <a:xfrm>
            <a:off x="2507772" y="4257363"/>
            <a:ext cx="781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/>
              <a:t>③</a:t>
            </a:r>
          </a:p>
        </p:txBody>
      </p:sp>
      <p:sp>
        <p:nvSpPr>
          <p:cNvPr id="76" name="文本框 75">
            <a:extLst>
              <a:ext uri="{FF2B5EF4-FFF2-40B4-BE49-F238E27FC236}">
                <a16:creationId xmlns:a16="http://schemas.microsoft.com/office/drawing/2014/main" id="{D4A826CC-397E-442C-DF1B-65ECE6B01C4C}"/>
              </a:ext>
            </a:extLst>
          </p:cNvPr>
          <p:cNvSpPr txBox="1"/>
          <p:nvPr/>
        </p:nvSpPr>
        <p:spPr>
          <a:xfrm>
            <a:off x="909266" y="4505711"/>
            <a:ext cx="781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/>
              <a:t>④</a:t>
            </a:r>
          </a:p>
        </p:txBody>
      </p:sp>
      <p:sp>
        <p:nvSpPr>
          <p:cNvPr id="92" name="文本框 91">
            <a:extLst>
              <a:ext uri="{FF2B5EF4-FFF2-40B4-BE49-F238E27FC236}">
                <a16:creationId xmlns:a16="http://schemas.microsoft.com/office/drawing/2014/main" id="{616089E2-B0B1-F729-5BC4-4A2AF084F420}"/>
              </a:ext>
            </a:extLst>
          </p:cNvPr>
          <p:cNvSpPr txBox="1"/>
          <p:nvPr/>
        </p:nvSpPr>
        <p:spPr>
          <a:xfrm>
            <a:off x="6047961" y="1890604"/>
            <a:ext cx="530583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The CQ is mapped to both application thread and a per-core dispatcher thread.</a:t>
            </a:r>
          </a:p>
          <a:p>
            <a:endParaRPr lang="en-US" altLang="zh-CN" dirty="0"/>
          </a:p>
          <a:p>
            <a:pPr marL="342900" indent="-342900">
              <a:buAutoNum type="arabicPeriod"/>
            </a:pPr>
            <a:r>
              <a:rPr lang="en-US" altLang="zh-CN" dirty="0"/>
              <a:t>NIC sends CQE to the CQ.</a:t>
            </a:r>
          </a:p>
          <a:p>
            <a:pPr marL="342900" indent="-342900">
              <a:buAutoNum type="arabicPeriod"/>
            </a:pPr>
            <a:r>
              <a:rPr lang="en-US" altLang="zh-CN" dirty="0"/>
              <a:t>Dispatcher thread polls all CQs on the core and peeks CQE from the CQ, but do not pop it out of CQ.</a:t>
            </a:r>
          </a:p>
          <a:p>
            <a:pPr marL="342900" indent="-342900">
              <a:buAutoNum type="arabicPeriod"/>
            </a:pPr>
            <a:r>
              <a:rPr lang="en-US" altLang="zh-CN" b="1" dirty="0"/>
              <a:t>Dispatcher thread context switches to the application thread directly.</a:t>
            </a:r>
          </a:p>
          <a:p>
            <a:pPr marL="342900" indent="-342900">
              <a:buAutoNum type="arabicPeriod"/>
            </a:pPr>
            <a:r>
              <a:rPr lang="en-US" altLang="zh-CN" dirty="0"/>
              <a:t>The application thread pops the CQE out of CQ.</a:t>
            </a:r>
          </a:p>
          <a:p>
            <a:pPr marL="342900" indent="-342900">
              <a:buAutoNum type="arabicPeriod"/>
            </a:pPr>
            <a:r>
              <a:rPr lang="en-US" altLang="zh-CN" dirty="0"/>
              <a:t>When the application waits on the next event, it context switches back to the dispatcher thread.</a:t>
            </a:r>
          </a:p>
        </p:txBody>
      </p:sp>
      <p:sp>
        <p:nvSpPr>
          <p:cNvPr id="97" name="任意多边形: 形状 96">
            <a:extLst>
              <a:ext uri="{FF2B5EF4-FFF2-40B4-BE49-F238E27FC236}">
                <a16:creationId xmlns:a16="http://schemas.microsoft.com/office/drawing/2014/main" id="{0DBAAB91-7685-9C67-2A66-CDED8E32B537}"/>
              </a:ext>
            </a:extLst>
          </p:cNvPr>
          <p:cNvSpPr/>
          <p:nvPr/>
        </p:nvSpPr>
        <p:spPr>
          <a:xfrm>
            <a:off x="2061646" y="3820993"/>
            <a:ext cx="1178525" cy="1536196"/>
          </a:xfrm>
          <a:custGeom>
            <a:avLst/>
            <a:gdLst>
              <a:gd name="connsiteX0" fmla="*/ 0 w 662683"/>
              <a:gd name="connsiteY0" fmla="*/ 719191 h 999324"/>
              <a:gd name="connsiteX1" fmla="*/ 241443 w 662683"/>
              <a:gd name="connsiteY1" fmla="*/ 960634 h 999324"/>
              <a:gd name="connsiteX2" fmla="*/ 662683 w 662683"/>
              <a:gd name="connsiteY2" fmla="*/ 0 h 999324"/>
              <a:gd name="connsiteX3" fmla="*/ 662683 w 662683"/>
              <a:gd name="connsiteY3" fmla="*/ 0 h 999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2683" h="999324">
                <a:moveTo>
                  <a:pt x="0" y="719191"/>
                </a:moveTo>
                <a:cubicBezTo>
                  <a:pt x="65498" y="899845"/>
                  <a:pt x="130996" y="1080499"/>
                  <a:pt x="241443" y="960634"/>
                </a:cubicBezTo>
                <a:cubicBezTo>
                  <a:pt x="351890" y="840769"/>
                  <a:pt x="662683" y="0"/>
                  <a:pt x="662683" y="0"/>
                </a:cubicBezTo>
                <a:lnTo>
                  <a:pt x="662683" y="0"/>
                </a:lnTo>
              </a:path>
            </a:pathLst>
          </a:custGeom>
          <a:noFill/>
          <a:ln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98" name="文本框 97">
            <a:extLst>
              <a:ext uri="{FF2B5EF4-FFF2-40B4-BE49-F238E27FC236}">
                <a16:creationId xmlns:a16="http://schemas.microsoft.com/office/drawing/2014/main" id="{06015574-3002-4AA3-9957-743BFC81B352}"/>
              </a:ext>
            </a:extLst>
          </p:cNvPr>
          <p:cNvSpPr txBox="1"/>
          <p:nvPr/>
        </p:nvSpPr>
        <p:spPr>
          <a:xfrm>
            <a:off x="2750710" y="4634554"/>
            <a:ext cx="781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/>
              <a:t>⑤</a:t>
            </a:r>
          </a:p>
        </p:txBody>
      </p:sp>
    </p:spTree>
    <p:extLst>
      <p:ext uri="{BB962C8B-B14F-4D97-AF65-F5344CB8AC3E}">
        <p14:creationId xmlns:p14="http://schemas.microsoft.com/office/powerpoint/2010/main" val="3430000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60" grpId="0" animBg="1"/>
      <p:bldP spid="61" grpId="0" animBg="1"/>
      <p:bldP spid="65" grpId="0" animBg="1"/>
      <p:bldP spid="66" grpId="0" animBg="1"/>
      <p:bldP spid="67" grpId="0"/>
      <p:bldP spid="68" grpId="0"/>
      <p:bldP spid="73" grpId="0"/>
      <p:bldP spid="74" grpId="0"/>
      <p:bldP spid="75" grpId="0"/>
      <p:bldP spid="76" grpId="0"/>
      <p:bldP spid="97" grpId="0" animBg="1"/>
      <p:bldP spid="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DAFBC1-B43A-EB0C-994F-D3316536B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How to implement direct context switch?</a:t>
            </a:r>
            <a:endParaRPr lang="zh-CN" altLang="en-US" sz="40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19727EB-026E-E771-C4EA-E252016E4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/>
              <a:t>Linux does not support context switching to a specific thread.</a:t>
            </a:r>
          </a:p>
          <a:p>
            <a:r>
              <a:rPr lang="en-US" altLang="zh-CN" dirty="0"/>
              <a:t>We introduce a new system call </a:t>
            </a:r>
            <a:r>
              <a:rPr lang="en-US" altLang="zh-CN" dirty="0" err="1">
                <a:latin typeface="Consolas" panose="020B0609020204030204" pitchFamily="49" charset="0"/>
              </a:rPr>
              <a:t>switch_to</a:t>
            </a:r>
            <a:r>
              <a:rPr lang="en-US" altLang="zh-CN" dirty="0">
                <a:latin typeface="Consolas" panose="020B0609020204030204" pitchFamily="49" charset="0"/>
              </a:rPr>
              <a:t>(</a:t>
            </a:r>
            <a:r>
              <a:rPr lang="en-US" altLang="zh-CN" dirty="0" err="1">
                <a:latin typeface="Consolas" panose="020B0609020204030204" pitchFamily="49" charset="0"/>
              </a:rPr>
              <a:t>pid</a:t>
            </a:r>
            <a:r>
              <a:rPr lang="en-US" altLang="zh-CN" dirty="0">
                <a:latin typeface="Consolas" panose="020B0609020204030204" pitchFamily="49" charset="0"/>
              </a:rPr>
              <a:t>)</a:t>
            </a:r>
          </a:p>
          <a:p>
            <a:pPr lvl="1"/>
            <a:r>
              <a:rPr lang="en-US" altLang="zh-CN" dirty="0"/>
              <a:t>Simply checks the permission and puts the thread </a:t>
            </a:r>
            <a:r>
              <a:rPr lang="en-US" altLang="zh-CN" dirty="0" err="1">
                <a:latin typeface="Consolas" panose="020B0609020204030204" pitchFamily="49" charset="0"/>
              </a:rPr>
              <a:t>pid</a:t>
            </a:r>
            <a:r>
              <a:rPr lang="en-US" altLang="zh-CN" dirty="0"/>
              <a:t> to the head of </a:t>
            </a:r>
            <a:r>
              <a:rPr lang="en-US" altLang="zh-CN" dirty="0" err="1"/>
              <a:t>runqueue</a:t>
            </a:r>
            <a:r>
              <a:rPr lang="en-US" altLang="zh-CN" dirty="0"/>
              <a:t>.</a:t>
            </a:r>
          </a:p>
          <a:p>
            <a:pPr lvl="1"/>
            <a:r>
              <a:rPr lang="en-US" altLang="zh-CN" dirty="0"/>
              <a:t>Performance: 0.3~0.4 us.</a:t>
            </a:r>
          </a:p>
          <a:p>
            <a:endParaRPr lang="en-US" altLang="zh-CN" dirty="0"/>
          </a:p>
          <a:p>
            <a:r>
              <a:rPr lang="en-US" altLang="zh-CN" dirty="0"/>
              <a:t>Security:</a:t>
            </a:r>
          </a:p>
          <a:p>
            <a:pPr lvl="1"/>
            <a:r>
              <a:rPr lang="en-US" altLang="zh-CN" dirty="0"/>
              <a:t>To avoid </a:t>
            </a:r>
            <a:r>
              <a:rPr lang="en-US" altLang="zh-CN" dirty="0" err="1"/>
              <a:t>switch_to</a:t>
            </a:r>
            <a:r>
              <a:rPr lang="en-US" altLang="zh-CN" dirty="0"/>
              <a:t>(</a:t>
            </a:r>
            <a:r>
              <a:rPr lang="en-US" altLang="zh-CN" dirty="0" err="1"/>
              <a:t>pid</a:t>
            </a:r>
            <a:r>
              <a:rPr lang="en-US" altLang="zh-CN" dirty="0"/>
              <a:t>) being abused to starve other threads, we only allow non-dispatcher threads to switch to dispatcher threads and only allow dispatcher threads to switch to non-dispatcher threads.</a:t>
            </a:r>
          </a:p>
          <a:p>
            <a:pPr lvl="2"/>
            <a:r>
              <a:rPr lang="en-US" altLang="zh-CN" dirty="0"/>
              <a:t>We introduce a flag bit in the process control block to indicate whether it is a dispatcher thread.</a:t>
            </a:r>
          </a:p>
          <a:p>
            <a:r>
              <a:rPr lang="en-US" altLang="zh-CN" dirty="0"/>
              <a:t>Limitations:</a:t>
            </a:r>
          </a:p>
          <a:p>
            <a:pPr lvl="1"/>
            <a:r>
              <a:rPr lang="en-US" altLang="zh-CN" dirty="0"/>
              <a:t>Direct context switch makes application threads have high priority than other threads with the same priority. However, because each priority has its own </a:t>
            </a:r>
            <a:r>
              <a:rPr lang="en-US" altLang="zh-CN" dirty="0" err="1"/>
              <a:t>runqueue</a:t>
            </a:r>
            <a:r>
              <a:rPr lang="en-US" altLang="zh-CN" dirty="0"/>
              <a:t>, threads with higher priority still takes precedence.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97764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1E73A3-EA83-956F-49C9-D90D2F150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Observation 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A0D98A9-3C58-6045-0D8F-2B044EBD7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Interrupt delivery to a thread running on the same core is much faster than other cores.</a:t>
            </a:r>
          </a:p>
          <a:p>
            <a:r>
              <a:rPr lang="en-US" altLang="zh-CN" dirty="0"/>
              <a:t>Reason: inter-processor interrupts (IPI) to wake up another core.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2B8AC299-5DDB-ACA0-3110-53E8F14841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3697" y="3617356"/>
            <a:ext cx="6599896" cy="2205178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108B8708-EF81-50A8-D063-2CC3FD426B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8454" y="5818283"/>
            <a:ext cx="1535483" cy="36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552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9084</TotalTime>
  <Words>1566</Words>
  <Application>Microsoft Office PowerPoint</Application>
  <PresentationFormat>宽屏</PresentationFormat>
  <Paragraphs>281</Paragraphs>
  <Slides>20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5" baseType="lpstr">
      <vt:lpstr>等线</vt:lpstr>
      <vt:lpstr>等线 Light</vt:lpstr>
      <vt:lpstr>Arial</vt:lpstr>
      <vt:lpstr>Consolas</vt:lpstr>
      <vt:lpstr>Office 主题​​</vt:lpstr>
      <vt:lpstr>FastWake: Revisiting Host Network Stack for Interrupt-mode RDMA</vt:lpstr>
      <vt:lpstr>Interrupt-mode RDMA wastes the low latency of NICs</vt:lpstr>
      <vt:lpstr>Emergence of Microsecond Events</vt:lpstr>
      <vt:lpstr>Why microsecond-scale latencies are hard to hide</vt:lpstr>
      <vt:lpstr>Why interrupt-mode RDMA has high latency?</vt:lpstr>
      <vt:lpstr>Key Observation 1</vt:lpstr>
      <vt:lpstr>Approach 1: per-core dispatcher thread</vt:lpstr>
      <vt:lpstr>How to implement direct context switch?</vt:lpstr>
      <vt:lpstr>Key Observation 2</vt:lpstr>
      <vt:lpstr>Approach 2: interrupt core affinity &amp; shorten kernel path</vt:lpstr>
      <vt:lpstr>Approach 2: interrupt core affinity &amp; shorten kernel path</vt:lpstr>
      <vt:lpstr>Approach 2: interrupt core affinity &amp; shorten kernel path</vt:lpstr>
      <vt:lpstr>Approach 2: interrupt core affinity &amp; shorten kernel path</vt:lpstr>
      <vt:lpstr>FastWake system architecture</vt:lpstr>
      <vt:lpstr>Evaluation – Latency (x86)</vt:lpstr>
      <vt:lpstr>Evaluation – Latency (ARM)</vt:lpstr>
      <vt:lpstr>Comparing dispatcher and interrupt approaches of FastWake</vt:lpstr>
      <vt:lpstr>FastWake can also reduce IPC latency</vt:lpstr>
      <vt:lpstr>Conclusion</vt:lpstr>
      <vt:lpstr>Thanks!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FastWake: </dc:title>
  <dc:creator>Li Bojie</dc:creator>
  <cp:lastModifiedBy>Li Bojie</cp:lastModifiedBy>
  <cp:revision>623</cp:revision>
  <dcterms:created xsi:type="dcterms:W3CDTF">2023-06-22T06:47:18Z</dcterms:created>
  <dcterms:modified xsi:type="dcterms:W3CDTF">2023-06-28T14:11:28Z</dcterms:modified>
</cp:coreProperties>
</file>