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5" r:id="rId5"/>
    <p:sldMasterId id="2147484253" r:id="rId6"/>
  </p:sldMasterIdLst>
  <p:notesMasterIdLst>
    <p:notesMasterId r:id="rId63"/>
  </p:notesMasterIdLst>
  <p:handoutMasterIdLst>
    <p:handoutMasterId r:id="rId64"/>
  </p:handoutMasterIdLst>
  <p:sldIdLst>
    <p:sldId id="1461" r:id="rId7"/>
    <p:sldId id="1519" r:id="rId8"/>
    <p:sldId id="1518" r:id="rId9"/>
    <p:sldId id="1466" r:id="rId10"/>
    <p:sldId id="1504" r:id="rId11"/>
    <p:sldId id="1435" r:id="rId12"/>
    <p:sldId id="1505" r:id="rId13"/>
    <p:sldId id="1432" r:id="rId14"/>
    <p:sldId id="1402" r:id="rId15"/>
    <p:sldId id="1552" r:id="rId16"/>
    <p:sldId id="1553" r:id="rId17"/>
    <p:sldId id="1554" r:id="rId18"/>
    <p:sldId id="1509" r:id="rId19"/>
    <p:sldId id="1448" r:id="rId20"/>
    <p:sldId id="1555" r:id="rId21"/>
    <p:sldId id="1424" r:id="rId22"/>
    <p:sldId id="1489" r:id="rId23"/>
    <p:sldId id="1493" r:id="rId24"/>
    <p:sldId id="1492" r:id="rId25"/>
    <p:sldId id="1491" r:id="rId26"/>
    <p:sldId id="1490" r:id="rId27"/>
    <p:sldId id="1473" r:id="rId28"/>
    <p:sldId id="1515" r:id="rId29"/>
    <p:sldId id="1520" r:id="rId30"/>
    <p:sldId id="1521" r:id="rId31"/>
    <p:sldId id="1522" r:id="rId32"/>
    <p:sldId id="1523" r:id="rId33"/>
    <p:sldId id="1524" r:id="rId34"/>
    <p:sldId id="1556" r:id="rId35"/>
    <p:sldId id="1526" r:id="rId36"/>
    <p:sldId id="1527" r:id="rId37"/>
    <p:sldId id="1525" r:id="rId38"/>
    <p:sldId id="1528" r:id="rId39"/>
    <p:sldId id="1529" r:id="rId40"/>
    <p:sldId id="1530" r:id="rId41"/>
    <p:sldId id="1516" r:id="rId42"/>
    <p:sldId id="1531" r:id="rId43"/>
    <p:sldId id="1532" r:id="rId44"/>
    <p:sldId id="1557" r:id="rId45"/>
    <p:sldId id="1538" r:id="rId46"/>
    <p:sldId id="1539" r:id="rId47"/>
    <p:sldId id="1540" r:id="rId48"/>
    <p:sldId id="1514" r:id="rId49"/>
    <p:sldId id="1542" r:id="rId50"/>
    <p:sldId id="1543" r:id="rId51"/>
    <p:sldId id="1541" r:id="rId52"/>
    <p:sldId id="1544" r:id="rId53"/>
    <p:sldId id="1545" r:id="rId54"/>
    <p:sldId id="1546" r:id="rId55"/>
    <p:sldId id="1517" r:id="rId56"/>
    <p:sldId id="1513" r:id="rId57"/>
    <p:sldId id="1547" r:id="rId58"/>
    <p:sldId id="1549" r:id="rId59"/>
    <p:sldId id="1550" r:id="rId60"/>
    <p:sldId id="1551" r:id="rId61"/>
    <p:sldId id="1463" r:id="rId62"/>
  </p:sldIdLst>
  <p:sldSz cx="9326563" cy="6994525"/>
  <p:notesSz cx="70104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Research- White Template 4x3" id="{6DD5C800-9A2C-4823-B056-4AFFC9A97500}">
          <p14:sldIdLst>
            <p14:sldId id="1461"/>
            <p14:sldId id="1519"/>
            <p14:sldId id="1518"/>
            <p14:sldId id="1466"/>
            <p14:sldId id="1504"/>
            <p14:sldId id="1435"/>
            <p14:sldId id="1505"/>
            <p14:sldId id="1432"/>
            <p14:sldId id="1402"/>
            <p14:sldId id="1552"/>
            <p14:sldId id="1553"/>
            <p14:sldId id="1554"/>
            <p14:sldId id="1509"/>
            <p14:sldId id="1448"/>
            <p14:sldId id="1555"/>
            <p14:sldId id="1424"/>
            <p14:sldId id="1489"/>
            <p14:sldId id="1493"/>
            <p14:sldId id="1492"/>
            <p14:sldId id="1491"/>
            <p14:sldId id="1490"/>
            <p14:sldId id="1473"/>
            <p14:sldId id="1515"/>
            <p14:sldId id="1520"/>
            <p14:sldId id="1521"/>
            <p14:sldId id="1522"/>
            <p14:sldId id="1523"/>
            <p14:sldId id="1524"/>
            <p14:sldId id="1556"/>
            <p14:sldId id="1526"/>
            <p14:sldId id="1527"/>
            <p14:sldId id="1525"/>
            <p14:sldId id="1528"/>
            <p14:sldId id="1529"/>
            <p14:sldId id="1530"/>
            <p14:sldId id="1516"/>
            <p14:sldId id="1531"/>
            <p14:sldId id="1532"/>
            <p14:sldId id="1557"/>
            <p14:sldId id="1538"/>
            <p14:sldId id="1539"/>
            <p14:sldId id="1540"/>
            <p14:sldId id="1514"/>
            <p14:sldId id="1542"/>
            <p14:sldId id="1543"/>
            <p14:sldId id="1541"/>
            <p14:sldId id="1544"/>
            <p14:sldId id="1545"/>
            <p14:sldId id="1546"/>
            <p14:sldId id="1517"/>
            <p14:sldId id="1513"/>
            <p14:sldId id="1547"/>
            <p14:sldId id="1549"/>
            <p14:sldId id="1550"/>
            <p14:sldId id="1551"/>
            <p14:sldId id="1463"/>
          </p14:sldIdLst>
        </p14:section>
        <p14:section name="Microsoft Confidential" id="{2D148A8B-719F-4912-919D-8EC1B60CDC20}">
          <p14:sldIdLst/>
        </p14:section>
        <p14:section name="Guidelines: Grid" id="{5FF4BABC-430A-448B-B07B-3AA14D5C8F79}">
          <p14:sldIdLst/>
        </p14:section>
        <p14:section name="Content tiles" id="{865942F5-201E-46AA-BE9F-0BB65D0D8F15}">
          <p14:sldIdLst/>
        </p14:section>
        <p14:section name="Photography" id="{AEEC96AC-6811-479A-8547-B61B5179E517}">
          <p14:sldIdLst/>
        </p14:section>
        <p14:section name="Charts" id="{D812D06D-1C1B-41F7-9AFB-37C2423DF60F}">
          <p14:sldIdLst/>
        </p14:section>
        <p14:section name="Icons" id="{43A60019-8B62-42D1-9C30-6C468ED1A77C}">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00188F"/>
    <a:srgbClr val="2C69B1"/>
    <a:srgbClr val="1555A4"/>
    <a:srgbClr val="2B68B0"/>
    <a:srgbClr val="FFFCCC"/>
    <a:srgbClr val="165AA9"/>
    <a:srgbClr val="1C3E82"/>
    <a:srgbClr val="125AAA"/>
    <a:srgbClr val="145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3235" autoAdjust="0"/>
  </p:normalViewPr>
  <p:slideViewPr>
    <p:cSldViewPr snapToGrid="0">
      <p:cViewPr varScale="1">
        <p:scale>
          <a:sx n="72" d="100"/>
          <a:sy n="72" d="100"/>
        </p:scale>
        <p:origin x="1065" y="51"/>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198" y="96"/>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oleObject" Target="https://microsoft.sharepoint.com/teams/erchung/Shared%20Documents/TPUv2%20Analysis/TPU%20Gen%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'DNN Inference'!$N$1</c:f>
              <c:strCache>
                <c:ptCount val="1"/>
                <c:pt idx="0">
                  <c:v>In Deployment</c:v>
                </c:pt>
              </c:strCache>
            </c:strRef>
          </c:tx>
          <c:spPr>
            <a:ln w="19050" cap="rnd">
              <a:solidFill>
                <a:schemeClr val="tx1"/>
              </a:solidFill>
              <a:round/>
            </a:ln>
            <a:effectLst/>
          </c:spPr>
          <c:marker>
            <c:symbol val="circle"/>
            <c:size val="13"/>
            <c:spPr>
              <a:solidFill>
                <a:schemeClr val="tx1"/>
              </a:solidFill>
              <a:ln w="9525">
                <a:solidFill>
                  <a:schemeClr val="tx1"/>
                </a:solidFill>
              </a:ln>
              <a:effectLst/>
            </c:spPr>
          </c:marker>
          <c:dLbls>
            <c:dLbl>
              <c:idx val="0"/>
              <c:layout>
                <c:manualLayout>
                  <c:x val="-0.11612760064444268"/>
                  <c:y val="6.3710432402915643E-2"/>
                </c:manualLayout>
              </c:layout>
              <c:tx>
                <c:rich>
                  <a:bodyPr/>
                  <a:lstStyle/>
                  <a:p>
                    <a:fld id="{1FBA8E89-2EAB-4A6B-B602-86C4F5BEFF2E}" type="CELLRANGE">
                      <a:rPr lang="en-US" baseline="0"/>
                      <a:pPr/>
                      <a:t>[CELLRANGE]</a:t>
                    </a:fld>
                    <a:r>
                      <a:rPr lang="en-US" baseline="0"/>
                      <a:t>, </a:t>
                    </a:r>
                    <a:fld id="{81D2B8B7-B929-428C-9D5A-162291F0B3AB}"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0ED-4702-BA1B-38546BBF8A53}"/>
                </c:ext>
                <c:ext xmlns:c15="http://schemas.microsoft.com/office/drawing/2012/chart" uri="{CE6537A1-D6FC-4f65-9D91-7224C49458BB}">
                  <c15:dlblFieldTable/>
                  <c15:showDataLabelsRange val="1"/>
                </c:ext>
              </c:extLst>
            </c:dLbl>
            <c:dLbl>
              <c:idx val="1"/>
              <c:layout>
                <c:manualLayout>
                  <c:x val="-8.0774624075105411E-2"/>
                  <c:y val="6.7067146438896441E-2"/>
                </c:manualLayout>
              </c:layout>
              <c:tx>
                <c:rich>
                  <a:bodyPr/>
                  <a:lstStyle/>
                  <a:p>
                    <a:fld id="{7C55C87B-75BD-47F2-ACEB-4581E0109B33}" type="CELLRANGE">
                      <a:rPr lang="en-US" baseline="0"/>
                      <a:pPr/>
                      <a:t>[CELLRANGE]</a:t>
                    </a:fld>
                    <a:r>
                      <a:rPr lang="en-US" baseline="0"/>
                      <a:t>, </a:t>
                    </a:r>
                    <a:fld id="{D900CC9A-C298-4829-896A-34621476BBEB}"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0ED-4702-BA1B-38546BBF8A53}"/>
                </c:ext>
                <c:ext xmlns:c15="http://schemas.microsoft.com/office/drawing/2012/chart" uri="{CE6537A1-D6FC-4f65-9D91-7224C49458BB}">
                  <c15:dlblFieldTable/>
                  <c15:showDataLabelsRange val="1"/>
                </c:ext>
              </c:extLst>
            </c:dLbl>
            <c:dLbl>
              <c:idx val="2"/>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845-49AB-B1D3-3049433CF713}"/>
                </c:ext>
                <c:ext xmlns:c15="http://schemas.microsoft.com/office/drawing/2012/chart" uri="{CE6537A1-D6FC-4f65-9D91-7224C49458BB}"/>
              </c:extLst>
            </c:dLbl>
            <c:dLbl>
              <c:idx val="3"/>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845-49AB-B1D3-3049433CF713}"/>
                </c:ext>
                <c:ext xmlns:c15="http://schemas.microsoft.com/office/drawing/2012/chart" uri="{CE6537A1-D6FC-4f65-9D91-7224C49458BB}"/>
              </c:extLst>
            </c:dLbl>
            <c:dLbl>
              <c:idx val="4"/>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845-49AB-B1D3-3049433CF713}"/>
                </c:ext>
                <c:ext xmlns:c15="http://schemas.microsoft.com/office/drawing/2012/chart" uri="{CE6537A1-D6FC-4f65-9D91-7224C49458BB}"/>
              </c:extLst>
            </c:dLbl>
            <c:dLbl>
              <c:idx val="5"/>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845-49AB-B1D3-3049433CF713}"/>
                </c:ext>
                <c:ext xmlns:c15="http://schemas.microsoft.com/office/drawing/2012/chart" uri="{CE6537A1-D6FC-4f65-9D91-7224C49458BB}"/>
              </c:extLst>
            </c:dLbl>
            <c:dLbl>
              <c:idx val="6"/>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845-49AB-B1D3-3049433CF713}"/>
                </c:ext>
                <c:ext xmlns:c15="http://schemas.microsoft.com/office/drawing/2012/chart" uri="{CE6537A1-D6FC-4f65-9D91-7224C49458BB}"/>
              </c:extLst>
            </c:dLbl>
            <c:dLbl>
              <c:idx val="7"/>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845-49AB-B1D3-3049433CF713}"/>
                </c:ext>
                <c:ext xmlns:c15="http://schemas.microsoft.com/office/drawing/2012/chart" uri="{CE6537A1-D6FC-4f65-9D91-7224C49458BB}"/>
              </c:extLst>
            </c:dLbl>
            <c:dLbl>
              <c:idx val="8"/>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845-49AB-B1D3-3049433CF713}"/>
                </c:ext>
                <c:ext xmlns:c15="http://schemas.microsoft.com/office/drawing/2012/chart" uri="{CE6537A1-D6FC-4f65-9D91-7224C49458BB}"/>
              </c:extLst>
            </c:dLbl>
            <c:dLbl>
              <c:idx val="9"/>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845-49AB-B1D3-3049433CF713}"/>
                </c:ext>
                <c:ext xmlns:c15="http://schemas.microsoft.com/office/drawing/2012/chart" uri="{CE6537A1-D6FC-4f65-9D91-7224C49458BB}"/>
              </c:extLst>
            </c:dLbl>
            <c:dLbl>
              <c:idx val="10"/>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845-49AB-B1D3-3049433CF713}"/>
                </c:ext>
                <c:ext xmlns:c15="http://schemas.microsoft.com/office/drawing/2012/chart" uri="{CE6537A1-D6FC-4f65-9D91-7224C49458BB}"/>
              </c:extLst>
            </c:dLbl>
            <c:dLbl>
              <c:idx val="11"/>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845-49AB-B1D3-3049433CF713}"/>
                </c:ext>
                <c:ext xmlns:c15="http://schemas.microsoft.com/office/drawing/2012/chart" uri="{CE6537A1-D6FC-4f65-9D91-7224C49458BB}"/>
              </c:extLst>
            </c:dLbl>
            <c:dLbl>
              <c:idx val="12"/>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845-49AB-B1D3-3049433CF713}"/>
                </c:ext>
                <c:ext xmlns:c15="http://schemas.microsoft.com/office/drawing/2012/chart" uri="{CE6537A1-D6FC-4f65-9D91-7224C49458BB}"/>
              </c:extLst>
            </c:dLbl>
            <c:dLbl>
              <c:idx val="13"/>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845-49AB-B1D3-3049433CF713}"/>
                </c:ex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Inference'!$P$2:$P$15</c:f>
              <c:numCache>
                <c:formatCode>0.0</c:formatCode>
                <c:ptCount val="14"/>
                <c:pt idx="0">
                  <c:v>8.571428571428573</c:v>
                </c:pt>
                <c:pt idx="1">
                  <c:v>9.0909090909090899</c:v>
                </c:pt>
              </c:numCache>
            </c:numRef>
          </c:yVal>
          <c:smooth val="0"/>
          <c:extLst xmlns:c16r2="http://schemas.microsoft.com/office/drawing/2015/06/chart">
            <c:ext xmlns:c16="http://schemas.microsoft.com/office/drawing/2014/chart" uri="{C3380CC4-5D6E-409C-BE32-E72D297353CC}">
              <c16:uniqueId val="{0000000E-C845-49AB-B1D3-3049433CF713}"/>
            </c:ex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Lst>
        </c:ser>
        <c:ser>
          <c:idx val="1"/>
          <c:order val="1"/>
          <c:tx>
            <c:strRef>
              <c:f>'DNN Inference'!$N$1</c:f>
              <c:strCache>
                <c:ptCount val="1"/>
                <c:pt idx="0">
                  <c:v>In Deployment</c:v>
                </c:pt>
              </c:strCache>
            </c:strRef>
          </c:tx>
          <c:spPr>
            <a:ln w="19050" cap="rnd">
              <a:solidFill>
                <a:schemeClr val="accent2"/>
              </a:solidFill>
              <a:round/>
            </a:ln>
            <a:effectLst/>
          </c:spPr>
          <c:marker>
            <c:symbol val="square"/>
            <c:size val="10"/>
            <c:spPr>
              <a:solidFill>
                <a:schemeClr val="accent2"/>
              </a:solidFill>
              <a:ln w="9525">
                <a:solidFill>
                  <a:schemeClr val="accent2"/>
                </a:solidFill>
              </a:ln>
              <a:effectLst/>
            </c:spPr>
          </c:marker>
          <c:dLbls>
            <c:dLbl>
              <c:idx val="0"/>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845-49AB-B1D3-3049433CF713}"/>
                </c:ext>
                <c:ext xmlns:c15="http://schemas.microsoft.com/office/drawing/2012/chart" uri="{CE6537A1-D6FC-4f65-9D91-7224C49458BB}"/>
              </c:extLst>
            </c:dLbl>
            <c:dLbl>
              <c:idx val="1"/>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C845-49AB-B1D3-3049433CF713}"/>
                </c:ext>
                <c:ext xmlns:c15="http://schemas.microsoft.com/office/drawing/2012/chart" uri="{CE6537A1-D6FC-4f65-9D91-7224C49458BB}"/>
              </c:extLst>
            </c:dLbl>
            <c:dLbl>
              <c:idx val="2"/>
              <c:layout>
                <c:manualLayout>
                  <c:x val="-0.14089078287851062"/>
                  <c:y val="0.05"/>
                </c:manualLayout>
              </c:layout>
              <c:tx>
                <c:rich>
                  <a:bodyPr/>
                  <a:lstStyle/>
                  <a:p>
                    <a:fld id="{F4E13911-D912-4A0D-BC46-7014DB33238F}" type="CELLRANGE">
                      <a:rPr lang="en-US" baseline="0"/>
                      <a:pPr/>
                      <a:t>[CELLRANGE]</a:t>
                    </a:fld>
                    <a:r>
                      <a:rPr lang="en-US" baseline="0"/>
                      <a:t>, </a:t>
                    </a:r>
                    <a:fld id="{658B912B-19FD-45CB-9B76-57F7042A18D9}"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0ED-4702-BA1B-38546BBF8A53}"/>
                </c:ext>
                <c:ext xmlns:c15="http://schemas.microsoft.com/office/drawing/2012/chart" uri="{CE6537A1-D6FC-4f65-9D91-7224C49458BB}">
                  <c15:dlblFieldTable/>
                  <c15:showDataLabelsRange val="1"/>
                </c:ext>
              </c:extLst>
            </c:dLbl>
            <c:dLbl>
              <c:idx val="3"/>
              <c:tx>
                <c:rich>
                  <a:bodyPr/>
                  <a:lstStyle/>
                  <a:p>
                    <a:fld id="{C8A54903-5E39-47FD-B4A4-C40CD5DC6E4F}" type="CELLRANGE">
                      <a:rPr lang="en-US"/>
                      <a:pPr/>
                      <a:t>[CELLRANGE]</a:t>
                    </a:fld>
                    <a:r>
                      <a:rPr lang="en-US" baseline="0"/>
                      <a:t>, </a:t>
                    </a:r>
                    <a:fld id="{3C009D37-152A-46D2-8B4D-2B8CBF1E842D}" type="YVALUE">
                      <a:rPr lang="en-US"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C845-49AB-B1D3-3049433CF713}"/>
                </c:ext>
                <c:ext xmlns:c15="http://schemas.microsoft.com/office/drawing/2012/chart" uri="{CE6537A1-D6FC-4f65-9D91-7224C49458BB}"/>
              </c:extLst>
            </c:dLbl>
            <c:dLbl>
              <c:idx val="5"/>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C845-49AB-B1D3-3049433CF713}"/>
                </c:ext>
                <c:ext xmlns:c15="http://schemas.microsoft.com/office/drawing/2012/chart" uri="{CE6537A1-D6FC-4f65-9D91-7224C49458BB}"/>
              </c:extLst>
            </c:dLbl>
            <c:dLbl>
              <c:idx val="6"/>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C845-49AB-B1D3-3049433CF713}"/>
                </c:ext>
                <c:ext xmlns:c15="http://schemas.microsoft.com/office/drawing/2012/chart" uri="{CE6537A1-D6FC-4f65-9D91-7224C49458BB}"/>
              </c:extLst>
            </c:dLbl>
            <c:dLbl>
              <c:idx val="7"/>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C845-49AB-B1D3-3049433CF713}"/>
                </c:ext>
                <c:ext xmlns:c15="http://schemas.microsoft.com/office/drawing/2012/chart" uri="{CE6537A1-D6FC-4f65-9D91-7224C49458BB}"/>
              </c:extLst>
            </c:dLbl>
            <c:dLbl>
              <c:idx val="8"/>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C845-49AB-B1D3-3049433CF713}"/>
                </c:ext>
                <c:ext xmlns:c15="http://schemas.microsoft.com/office/drawing/2012/chart" uri="{CE6537A1-D6FC-4f65-9D91-7224C49458BB}"/>
              </c:extLst>
            </c:dLbl>
            <c:dLbl>
              <c:idx val="9"/>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C845-49AB-B1D3-3049433CF713}"/>
                </c:ext>
                <c:ext xmlns:c15="http://schemas.microsoft.com/office/drawing/2012/chart" uri="{CE6537A1-D6FC-4f65-9D91-7224C49458BB}"/>
              </c:extLst>
            </c:dLbl>
            <c:dLbl>
              <c:idx val="10"/>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C845-49AB-B1D3-3049433CF713}"/>
                </c:ext>
                <c:ext xmlns:c15="http://schemas.microsoft.com/office/drawing/2012/chart" uri="{CE6537A1-D6FC-4f65-9D91-7224C49458BB}"/>
              </c:extLst>
            </c:dLbl>
            <c:dLbl>
              <c:idx val="11"/>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C845-49AB-B1D3-3049433CF713}"/>
                </c:ext>
                <c:ext xmlns:c15="http://schemas.microsoft.com/office/drawing/2012/chart" uri="{CE6537A1-D6FC-4f65-9D91-7224C49458BB}"/>
              </c:extLst>
            </c:dLbl>
            <c:dLbl>
              <c:idx val="12"/>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C845-49AB-B1D3-3049433CF713}"/>
                </c:ext>
                <c:ext xmlns:c15="http://schemas.microsoft.com/office/drawing/2012/chart" uri="{CE6537A1-D6FC-4f65-9D91-7224C49458BB}"/>
              </c:extLst>
            </c:dLbl>
            <c:dLbl>
              <c:idx val="13"/>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C845-49AB-B1D3-3049433CF713}"/>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Inference'!$Q$2:$Q$15</c:f>
              <c:numCache>
                <c:formatCode>General</c:formatCode>
                <c:ptCount val="14"/>
                <c:pt idx="2" formatCode="0.0">
                  <c:v>1226.6666666666667</c:v>
                </c:pt>
                <c:pt idx="3" formatCode="0.0">
                  <c:v>281.25</c:v>
                </c:pt>
              </c:numCache>
            </c:numRef>
          </c:yVal>
          <c:smooth val="0"/>
          <c:extLst xmlns:c16r2="http://schemas.microsoft.com/office/drawing/2015/06/chart">
            <c:ext xmlns:c16="http://schemas.microsoft.com/office/drawing/2014/chart" uri="{C3380CC4-5D6E-409C-BE32-E72D297353CC}">
              <c16:uniqueId val="{0000001D-C845-49AB-B1D3-3049433CF713}"/>
            </c:ex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Lst>
        </c:ser>
        <c:ser>
          <c:idx val="2"/>
          <c:order val="2"/>
          <c:tx>
            <c:strRef>
              <c:f>'DNN Inference'!$N$1</c:f>
              <c:strCache>
                <c:ptCount val="1"/>
                <c:pt idx="0">
                  <c:v>In Deployment</c:v>
                </c:pt>
              </c:strCache>
            </c:strRef>
          </c:tx>
          <c:spPr>
            <a:ln w="19050" cap="rnd">
              <a:solidFill>
                <a:schemeClr val="accent5"/>
              </a:solidFill>
              <a:round/>
            </a:ln>
            <a:effectLst/>
          </c:spPr>
          <c:marker>
            <c:symbol val="triangle"/>
            <c:size val="13"/>
            <c:spPr>
              <a:solidFill>
                <a:schemeClr val="accent5"/>
              </a:solidFill>
              <a:ln w="9525">
                <a:solidFill>
                  <a:schemeClr val="accent5"/>
                </a:solidFill>
              </a:ln>
              <a:effectLst/>
            </c:spPr>
          </c:marker>
          <c:dLbls>
            <c:dLbl>
              <c:idx val="0"/>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C845-49AB-B1D3-3049433CF713}"/>
                </c:ext>
                <c:ext xmlns:c15="http://schemas.microsoft.com/office/drawing/2012/chart" uri="{CE6537A1-D6FC-4f65-9D91-7224C49458BB}"/>
              </c:extLst>
            </c:dLbl>
            <c:dLbl>
              <c:idx val="1"/>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C845-49AB-B1D3-3049433CF713}"/>
                </c:ext>
                <c:ext xmlns:c15="http://schemas.microsoft.com/office/drawing/2012/chart" uri="{CE6537A1-D6FC-4f65-9D91-7224C49458BB}"/>
              </c:extLst>
            </c:dLbl>
            <c:dLbl>
              <c:idx val="2"/>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C845-49AB-B1D3-3049433CF713}"/>
                </c:ext>
                <c:ext xmlns:c15="http://schemas.microsoft.com/office/drawing/2012/chart" uri="{CE6537A1-D6FC-4f65-9D91-7224C49458BB}"/>
              </c:extLst>
            </c:dLbl>
            <c:dLbl>
              <c:idx val="3"/>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C845-49AB-B1D3-3049433CF713}"/>
                </c:ext>
                <c:ext xmlns:c15="http://schemas.microsoft.com/office/drawing/2012/chart" uri="{CE6537A1-D6FC-4f65-9D91-7224C49458BB}"/>
              </c:extLst>
            </c:dLbl>
            <c:dLbl>
              <c:idx val="4"/>
              <c:layout>
                <c:manualLayout>
                  <c:x val="-0.154005390245843"/>
                  <c:y val="-2.9380498601545356E-3"/>
                </c:manualLayout>
              </c:layout>
              <c:tx>
                <c:rich>
                  <a:bodyPr/>
                  <a:lstStyle/>
                  <a:p>
                    <a:fld id="{8923A4E1-B4EA-49B5-86C3-864103255561}" type="CELLRANGE">
                      <a:rPr lang="en-US" baseline="0"/>
                      <a:pPr/>
                      <a:t>[CELLRANGE]</a:t>
                    </a:fld>
                    <a:r>
                      <a:rPr lang="en-US" baseline="0"/>
                      <a:t>, </a:t>
                    </a:r>
                    <a:fld id="{592D0238-3342-4000-A8A5-C3340B06DF13}"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C845-49AB-B1D3-3049433CF713}"/>
                </c:ext>
                <c:ext xmlns:c15="http://schemas.microsoft.com/office/drawing/2012/chart" uri="{CE6537A1-D6FC-4f65-9D91-7224C49458BB}">
                  <c15:dlblFieldTable/>
                  <c15:showDataLabelsRange val="1"/>
                </c:ext>
              </c:extLst>
            </c:dLbl>
            <c:dLbl>
              <c:idx val="5"/>
              <c:layout>
                <c:manualLayout>
                  <c:x val="8.7098736293344354E-4"/>
                  <c:y val="1.4634146341463355E-2"/>
                </c:manualLayout>
              </c:layout>
              <c:tx>
                <c:rich>
                  <a:bodyPr/>
                  <a:lstStyle/>
                  <a:p>
                    <a:fld id="{52AD5FB6-250E-4A93-A36B-8B2357D39B6A}" type="CELLRANGE">
                      <a:rPr lang="en-US" baseline="0"/>
                      <a:pPr/>
                      <a:t>[CELLRANGE]</a:t>
                    </a:fld>
                    <a:r>
                      <a:rPr lang="en-US" baseline="0"/>
                      <a:t>, </a:t>
                    </a:r>
                    <a:fld id="{5AA88E84-5771-40ED-BA6A-23101A6494FB}"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C845-49AB-B1D3-3049433CF713}"/>
                </c:ext>
                <c:ext xmlns:c15="http://schemas.microsoft.com/office/drawing/2012/chart" uri="{CE6537A1-D6FC-4f65-9D91-7224C49458BB}">
                  <c15:dlblFieldTable/>
                  <c15:showDataLabelsRange val="1"/>
                </c:ext>
              </c:extLst>
            </c:dLbl>
            <c:dLbl>
              <c:idx val="6"/>
              <c:layout>
                <c:manualLayout>
                  <c:x val="-9.2763583236524574E-4"/>
                  <c:y val="2.2382177837526405E-2"/>
                </c:manualLayout>
              </c:layout>
              <c:tx>
                <c:rich>
                  <a:bodyPr/>
                  <a:lstStyle/>
                  <a:p>
                    <a:fld id="{C7698760-B605-4143-8834-0B5039D8DD85}" type="CELLRANGE">
                      <a:rPr lang="en-US" baseline="0"/>
                      <a:pPr/>
                      <a:t>[CELLRANGE]</a:t>
                    </a:fld>
                    <a:r>
                      <a:rPr lang="en-US" baseline="0"/>
                      <a:t>, </a:t>
                    </a:r>
                    <a:fld id="{FB20D259-9B6B-4750-BE1C-050E659888CF}"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C845-49AB-B1D3-3049433CF713}"/>
                </c:ext>
                <c:ext xmlns:c15="http://schemas.microsoft.com/office/drawing/2012/chart" uri="{CE6537A1-D6FC-4f65-9D91-7224C49458BB}">
                  <c15:dlblFieldTable/>
                  <c15:showDataLabelsRange val="1"/>
                </c:ext>
              </c:extLst>
            </c:dLbl>
            <c:dLbl>
              <c:idx val="7"/>
              <c:layout>
                <c:manualLayout>
                  <c:x val="-4.3549368146675371E-2"/>
                  <c:y val="-4.878048780487805E-2"/>
                </c:manualLayout>
              </c:layout>
              <c:tx>
                <c:rich>
                  <a:bodyPr/>
                  <a:lstStyle/>
                  <a:p>
                    <a:fld id="{A7ED390D-397E-41A4-B640-2C0F5CCC49B9}" type="CELLRANGE">
                      <a:rPr lang="en-US" baseline="0"/>
                      <a:pPr/>
                      <a:t>[CELLRANGE]</a:t>
                    </a:fld>
                    <a:r>
                      <a:rPr lang="en-US" baseline="0"/>
                      <a:t>, </a:t>
                    </a:r>
                    <a:fld id="{968682C8-6971-404A-89AF-14C1F8C86390}"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C845-49AB-B1D3-3049433CF713}"/>
                </c:ext>
                <c:ext xmlns:c15="http://schemas.microsoft.com/office/drawing/2012/chart" uri="{CE6537A1-D6FC-4f65-9D91-7224C49458BB}">
                  <c15:dlblFieldTable/>
                  <c15:showDataLabelsRange val="1"/>
                </c:ext>
              </c:extLst>
            </c:dLbl>
            <c:dLbl>
              <c:idx val="8"/>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C845-49AB-B1D3-3049433CF713}"/>
                </c:ext>
                <c:ext xmlns:c15="http://schemas.microsoft.com/office/drawing/2012/chart" uri="{CE6537A1-D6FC-4f65-9D91-7224C49458BB}"/>
              </c:extLst>
            </c:dLbl>
            <c:dLbl>
              <c:idx val="9"/>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C845-49AB-B1D3-3049433CF713}"/>
                </c:ext>
                <c:ext xmlns:c15="http://schemas.microsoft.com/office/drawing/2012/chart" uri="{CE6537A1-D6FC-4f65-9D91-7224C49458BB}"/>
              </c:extLst>
            </c:dLbl>
            <c:dLbl>
              <c:idx val="10"/>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C845-49AB-B1D3-3049433CF713}"/>
                </c:ext>
                <c:ext xmlns:c15="http://schemas.microsoft.com/office/drawing/2012/chart" uri="{CE6537A1-D6FC-4f65-9D91-7224C49458BB}"/>
              </c:extLst>
            </c:dLbl>
            <c:dLbl>
              <c:idx val="11"/>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C845-49AB-B1D3-3049433CF713}"/>
                </c:ext>
                <c:ext xmlns:c15="http://schemas.microsoft.com/office/drawing/2012/chart" uri="{CE6537A1-D6FC-4f65-9D91-7224C49458BB}"/>
              </c:extLst>
            </c:dLbl>
            <c:dLbl>
              <c:idx val="12"/>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A-C845-49AB-B1D3-3049433CF713}"/>
                </c:ext>
                <c:ext xmlns:c15="http://schemas.microsoft.com/office/drawing/2012/chart" uri="{CE6537A1-D6FC-4f65-9D91-7224C49458BB}"/>
              </c:extLst>
            </c:dLbl>
            <c:dLbl>
              <c:idx val="13"/>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B-C845-49AB-B1D3-3049433CF713}"/>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Inference'!$R$2:$R$15</c:f>
              <c:numCache>
                <c:formatCode>General</c:formatCode>
                <c:ptCount val="14"/>
                <c:pt idx="4" formatCode="0.0">
                  <c:v>29.133333333333333</c:v>
                </c:pt>
                <c:pt idx="5" formatCode="0.0">
                  <c:v>70.666666666666671</c:v>
                </c:pt>
                <c:pt idx="6" formatCode="0.0">
                  <c:v>188</c:v>
                </c:pt>
                <c:pt idx="7" formatCode="0.0">
                  <c:v>400</c:v>
                </c:pt>
              </c:numCache>
            </c:numRef>
          </c:yVal>
          <c:smooth val="0"/>
          <c:extLst xmlns:c16r2="http://schemas.microsoft.com/office/drawing/2015/06/chart">
            <c:ext xmlns:c16="http://schemas.microsoft.com/office/drawing/2014/chart" uri="{C3380CC4-5D6E-409C-BE32-E72D297353CC}">
              <c16:uniqueId val="{0000002C-C845-49AB-B1D3-3049433CF713}"/>
            </c:ex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Lst>
        </c:ser>
        <c:ser>
          <c:idx val="3"/>
          <c:order val="3"/>
          <c:tx>
            <c:strRef>
              <c:f>'DNN Inference'!$N$1</c:f>
              <c:strCache>
                <c:ptCount val="1"/>
                <c:pt idx="0">
                  <c:v>In Deployment</c:v>
                </c:pt>
              </c:strCache>
            </c:strRef>
          </c:tx>
          <c:spPr>
            <a:ln w="19050" cap="rnd">
              <a:solidFill>
                <a:schemeClr val="accent6"/>
              </a:solidFill>
              <a:round/>
            </a:ln>
            <a:effectLst/>
          </c:spPr>
          <c:marker>
            <c:symbol val="circle"/>
            <c:size val="14"/>
            <c:spPr>
              <a:solidFill>
                <a:schemeClr val="accent6"/>
              </a:solidFill>
              <a:ln w="9525">
                <a:solidFill>
                  <a:schemeClr val="accent6"/>
                </a:solidFill>
              </a:ln>
              <a:effectLst/>
            </c:spPr>
          </c:marker>
          <c:dLbls>
            <c:dLbl>
              <c:idx val="0"/>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D-C845-49AB-B1D3-3049433CF713}"/>
                </c:ext>
                <c:ext xmlns:c15="http://schemas.microsoft.com/office/drawing/2012/chart" uri="{CE6537A1-D6FC-4f65-9D91-7224C49458BB}"/>
              </c:extLst>
            </c:dLbl>
            <c:dLbl>
              <c:idx val="1"/>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C845-49AB-B1D3-3049433CF713}"/>
                </c:ext>
                <c:ext xmlns:c15="http://schemas.microsoft.com/office/drawing/2012/chart" uri="{CE6537A1-D6FC-4f65-9D91-7224C49458BB}"/>
              </c:extLst>
            </c:dLbl>
            <c:dLbl>
              <c:idx val="2"/>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C845-49AB-B1D3-3049433CF713}"/>
                </c:ext>
                <c:ext xmlns:c15="http://schemas.microsoft.com/office/drawing/2012/chart" uri="{CE6537A1-D6FC-4f65-9D91-7224C49458BB}"/>
              </c:extLst>
            </c:dLbl>
            <c:dLbl>
              <c:idx val="3"/>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0-C845-49AB-B1D3-3049433CF713}"/>
                </c:ext>
                <c:ext xmlns:c15="http://schemas.microsoft.com/office/drawing/2012/chart" uri="{CE6537A1-D6FC-4f65-9D91-7224C49458BB}"/>
              </c:extLst>
            </c:dLbl>
            <c:dLbl>
              <c:idx val="4"/>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1-C845-49AB-B1D3-3049433CF713}"/>
                </c:ext>
                <c:ext xmlns:c15="http://schemas.microsoft.com/office/drawing/2012/chart" uri="{CE6537A1-D6FC-4f65-9D91-7224C49458BB}"/>
              </c:extLst>
            </c:dLbl>
            <c:dLbl>
              <c:idx val="5"/>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2-C845-49AB-B1D3-3049433CF713}"/>
                </c:ext>
                <c:ext xmlns:c15="http://schemas.microsoft.com/office/drawing/2012/chart" uri="{CE6537A1-D6FC-4f65-9D91-7224C49458BB}"/>
              </c:extLst>
            </c:dLbl>
            <c:dLbl>
              <c:idx val="6"/>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3-C845-49AB-B1D3-3049433CF713}"/>
                </c:ext>
                <c:ext xmlns:c15="http://schemas.microsoft.com/office/drawing/2012/chart" uri="{CE6537A1-D6FC-4f65-9D91-7224C49458BB}"/>
              </c:extLst>
            </c:dLbl>
            <c:dLbl>
              <c:idx val="7"/>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4-C845-49AB-B1D3-3049433CF713}"/>
                </c:ext>
                <c:ext xmlns:c15="http://schemas.microsoft.com/office/drawing/2012/chart" uri="{CE6537A1-D6FC-4f65-9D91-7224C49458BB}"/>
              </c:extLst>
            </c:dLbl>
            <c:dLbl>
              <c:idx val="8"/>
              <c:tx>
                <c:rich>
                  <a:bodyPr/>
                  <a:lstStyle/>
                  <a:p>
                    <a:fld id="{A7940E5F-8ED4-4C41-BECB-23094524303F}" type="CELLRANGE">
                      <a:rPr lang="en-US"/>
                      <a:pPr/>
                      <a:t>[CELLRANGE]</a:t>
                    </a:fld>
                    <a:r>
                      <a:rPr lang="en-US" baseline="0"/>
                      <a:t>, </a:t>
                    </a:r>
                    <a:fld id="{4EED40A9-17ED-492C-8420-0DA8465F69FF}" type="YVALUE">
                      <a:rPr lang="en-US"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dLbl>
              <c:idx val="9"/>
              <c:layout>
                <c:manualLayout>
                  <c:x val="-0.16534616417376083"/>
                  <c:y val="2.0140284215884818E-2"/>
                </c:manualLayout>
              </c:layout>
              <c:tx>
                <c:rich>
                  <a:bodyPr/>
                  <a:lstStyle/>
                  <a:p>
                    <a:fld id="{41E9CF3F-29AA-43DE-B965-2675FC933DC6}" type="CELLRANGE">
                      <a:rPr lang="en-US" baseline="0"/>
                      <a:pPr/>
                      <a:t>[CELLRANGE]</a:t>
                    </a:fld>
                    <a:r>
                      <a:rPr lang="en-US" baseline="0"/>
                      <a:t>, </a:t>
                    </a:r>
                    <a:fld id="{E19B9B1E-EB84-4B78-ACCB-579EEF682606}"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0ED-4702-BA1B-38546BBF8A53}"/>
                </c:ext>
                <c:ext xmlns:c15="http://schemas.microsoft.com/office/drawing/2012/chart" uri="{CE6537A1-D6FC-4f65-9D91-7224C49458BB}">
                  <c15:dlblFieldTable/>
                  <c15:showDataLabelsRange val="1"/>
                </c:ext>
              </c:extLst>
            </c:dLbl>
            <c:dLbl>
              <c:idx val="10"/>
              <c:layout>
                <c:manualLayout>
                  <c:x val="3.359455803962129E-3"/>
                  <c:y val="1.7620898531556548E-2"/>
                </c:manualLayout>
              </c:layout>
              <c:tx>
                <c:rich>
                  <a:bodyPr/>
                  <a:lstStyle/>
                  <a:p>
                    <a:fld id="{4A7DCB8B-4359-4702-A32E-19217C414917}" type="CELLRANGE">
                      <a:rPr lang="en-US" baseline="0"/>
                      <a:pPr/>
                      <a:t>[CELLRANGE]</a:t>
                    </a:fld>
                    <a:r>
                      <a:rPr lang="en-US" baseline="0"/>
                      <a:t>, </a:t>
                    </a:r>
                    <a:fld id="{BE30BAB0-01E3-424E-B3AA-4EC76B1E0CF1}"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7-C845-49AB-B1D3-3049433CF713}"/>
                </c:ext>
                <c:ext xmlns:c15="http://schemas.microsoft.com/office/drawing/2012/chart" uri="{CE6537A1-D6FC-4f65-9D91-7224C49458BB}">
                  <c15:dlblFieldTable/>
                  <c15:showDataLabelsRange val="1"/>
                </c:ext>
              </c:extLst>
            </c:dLbl>
            <c:dLbl>
              <c:idx val="11"/>
              <c:tx>
                <c:rich>
                  <a:bodyPr/>
                  <a:lstStyle/>
                  <a:p>
                    <a:fld id="{BFECE496-CEF5-45E0-9E61-3B0ED6AF9504}" type="CELLRANGE">
                      <a:rPr lang="en-US"/>
                      <a:pPr/>
                      <a:t>[CELLRANGE]</a:t>
                    </a:fld>
                    <a:r>
                      <a:rPr lang="en-US" baseline="0"/>
                      <a:t>, </a:t>
                    </a:r>
                    <a:fld id="{35D16B11-1CFA-45CB-B3C5-BEAAF071EA53}" type="YVALUE">
                      <a:rPr lang="en-US"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dLbl>
              <c:idx val="12"/>
              <c:tx>
                <c:rich>
                  <a:bodyPr/>
                  <a:lstStyle/>
                  <a:p>
                    <a:fld id="{D1D2EAEA-8274-466D-A1A8-0700A4C4FA32}" type="CELLRANGE">
                      <a:rPr lang="en-US"/>
                      <a:pPr/>
                      <a:t>[CELLRANGE]</a:t>
                    </a:fld>
                    <a:r>
                      <a:rPr lang="en-US" baseline="0"/>
                      <a:t>, </a:t>
                    </a:r>
                    <a:fld id="{0F107CA1-0480-4156-939F-31B0E455E1C4}" type="YVALUE">
                      <a:rPr lang="en-US"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dLbl>
              <c:idx val="13"/>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rich>
              </c:tx>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A-C845-49AB-B1D3-3049433CF713}"/>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Inference'!$S$2:$S$15</c:f>
              <c:numCache>
                <c:formatCode>General</c:formatCode>
                <c:ptCount val="14"/>
                <c:pt idx="8" formatCode="0.0">
                  <c:v>69.333333333333329</c:v>
                </c:pt>
                <c:pt idx="9" formatCode="0.0">
                  <c:v>200</c:v>
                </c:pt>
                <c:pt idx="10" formatCode="0.0">
                  <c:v>240.00000000000003</c:v>
                </c:pt>
                <c:pt idx="11" formatCode="0.0">
                  <c:v>440</c:v>
                </c:pt>
                <c:pt idx="12" formatCode="0.0">
                  <c:v>640</c:v>
                </c:pt>
                <c:pt idx="13" formatCode="0.0">
                  <c:v>1280</c:v>
                </c:pt>
              </c:numCache>
            </c:numRef>
          </c:yVal>
          <c:smooth val="0"/>
          <c:extLst xmlns:c16r2="http://schemas.microsoft.com/office/drawing/2015/06/chart">
            <c:ext xmlns:c16="http://schemas.microsoft.com/office/drawing/2014/chart" uri="{C3380CC4-5D6E-409C-BE32-E72D297353CC}">
              <c16:uniqueId val="{0000003B-C845-49AB-B1D3-3049433CF713}"/>
            </c:ex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Lst>
        </c:ser>
        <c:dLbls>
          <c:showLegendKey val="0"/>
          <c:showVal val="0"/>
          <c:showCatName val="0"/>
          <c:showSerName val="0"/>
          <c:showPercent val="0"/>
          <c:showBubbleSize val="0"/>
        </c:dLbls>
        <c:axId val="241381568"/>
        <c:axId val="241374496"/>
      </c:scatterChart>
      <c:valAx>
        <c:axId val="241381568"/>
        <c:scaling>
          <c:orientation val="minMax"/>
          <c:max val="2020"/>
          <c:min val="2014"/>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Estimated Year of Deployment</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41374496"/>
        <c:crosses val="autoZero"/>
        <c:crossBetween val="midCat"/>
        <c:majorUnit val="1"/>
      </c:valAx>
      <c:valAx>
        <c:axId val="241374496"/>
        <c:scaling>
          <c:logBase val="10"/>
          <c:orientation val="minMax"/>
          <c:max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dirty="0"/>
                  <a:t>Energy Efficiency (</a:t>
                </a:r>
                <a:r>
                  <a:rPr lang="en-US" dirty="0" err="1"/>
                  <a:t>GigaOps</a:t>
                </a:r>
                <a:r>
                  <a:rPr lang="en-US" dirty="0"/>
                  <a:t>/Watt)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4138156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r>
              <a:rPr lang="en-US">
                <a:latin typeface="Segoe UI" pitchFamily="34" charset="0"/>
              </a:rPr>
              <a:t>Microsoft Research 2016</a:t>
            </a:r>
          </a:p>
        </p:txBody>
      </p:sp>
      <p:sp>
        <p:nvSpPr>
          <p:cNvPr id="7" name="Date Placeholder 6"/>
          <p:cNvSpPr>
            <a:spLocks noGrp="1"/>
          </p:cNvSpPr>
          <p:nvPr>
            <p:ph type="dt" sz="quarter" idx="1"/>
          </p:nvPr>
        </p:nvSpPr>
        <p:spPr>
          <a:xfrm>
            <a:off x="3970938" y="0"/>
            <a:ext cx="3037840" cy="464820"/>
          </a:xfrm>
          <a:prstGeom prst="rect">
            <a:avLst/>
          </a:prstGeom>
        </p:spPr>
        <p:txBody>
          <a:bodyPr vert="horz" lIns="93158" tIns="46580" rIns="93158" bIns="46580" rtlCol="0"/>
          <a:lstStyle>
            <a:lvl1pPr algn="r">
              <a:defRPr sz="1300"/>
            </a:lvl1pPr>
          </a:lstStyle>
          <a:p>
            <a:fld id="{D06EA27E-165E-4974-A9D1-4680C0170905}" type="datetime8">
              <a:rPr lang="en-US" altLang="zh-CN" smtClean="0">
                <a:latin typeface="Segoe UI" pitchFamily="34" charset="0"/>
              </a:rPr>
              <a:t>8/3/17 11:56 AM</a:t>
            </a:fld>
            <a:endParaRPr lang="en-US">
              <a:latin typeface="Segoe UI" pitchFamily="34" charset="0"/>
            </a:endParaRPr>
          </a:p>
        </p:txBody>
      </p:sp>
      <p:sp>
        <p:nvSpPr>
          <p:cNvPr id="8" name="Footer Placeholder 7"/>
          <p:cNvSpPr>
            <a:spLocks noGrp="1"/>
          </p:cNvSpPr>
          <p:nvPr>
            <p:ph type="ftr" sz="quarter" idx="2"/>
          </p:nvPr>
        </p:nvSpPr>
        <p:spPr>
          <a:xfrm>
            <a:off x="0" y="8829970"/>
            <a:ext cx="5923788" cy="337974"/>
          </a:xfrm>
          <a:prstGeom prst="rect">
            <a:avLst/>
          </a:prstGeom>
        </p:spPr>
        <p:txBody>
          <a:bodyPr vert="horz" lIns="93158" tIns="46580" rIns="93158" bIns="46580" rtlCol="0" anchor="b"/>
          <a:lstStyle>
            <a:lvl1pPr algn="l">
              <a:defRPr sz="1300"/>
            </a:lvl1pPr>
          </a:lstStyle>
          <a:p>
            <a:pPr marL="405949" defTabSz="931275"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5" y="8829967"/>
            <a:ext cx="1096674" cy="464820"/>
          </a:xfrm>
          <a:prstGeom prst="rect">
            <a:avLst/>
          </a:prstGeom>
        </p:spPr>
        <p:txBody>
          <a:bodyPr vert="horz" lIns="93158" tIns="46580" rIns="93158" bIns="46580" rtlCol="0" anchor="b"/>
          <a:lstStyle>
            <a:lvl1pPr algn="r">
              <a:defRPr sz="13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atin typeface="Segoe UI" pitchFamily="34" charset="0"/>
              </a:defRPr>
            </a:lvl1pPr>
          </a:lstStyle>
          <a:p>
            <a:r>
              <a:rPr lang="en-US"/>
              <a:t>Microsoft Research 2016</a:t>
            </a:r>
          </a:p>
        </p:txBody>
      </p:sp>
      <p:sp>
        <p:nvSpPr>
          <p:cNvPr id="9" name="Slide Image Placeholder 8"/>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10" name="Footer Placeholder 9"/>
          <p:cNvSpPr>
            <a:spLocks noGrp="1"/>
          </p:cNvSpPr>
          <p:nvPr>
            <p:ph type="ftr" sz="quarter" idx="4"/>
          </p:nvPr>
        </p:nvSpPr>
        <p:spPr>
          <a:xfrm>
            <a:off x="0" y="8831582"/>
            <a:ext cx="6052312" cy="361897"/>
          </a:xfrm>
          <a:prstGeom prst="rect">
            <a:avLst/>
          </a:prstGeom>
        </p:spPr>
        <p:txBody>
          <a:bodyPr vert="horz" lIns="93158" tIns="46580" rIns="93158" bIns="46580" rtlCol="0" anchor="b"/>
          <a:lstStyle>
            <a:lvl1pPr marL="582239" indent="0" algn="l">
              <a:defRPr sz="1300"/>
            </a:lvl1p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atin typeface="Segoe UI" pitchFamily="34" charset="0"/>
              </a:defRPr>
            </a:lvl1pPr>
          </a:lstStyle>
          <a:p>
            <a:fld id="{D9A52D44-18E6-4ED8-91E0-E6CAADB62DCE}" type="datetime8">
              <a:rPr lang="en-US" altLang="zh-CN" smtClean="0"/>
              <a:t>8/3/17 11:56 AM</a:t>
            </a:fld>
            <a:endParaRPr lang="en-US"/>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29" y="8829967"/>
            <a:ext cx="968150" cy="464820"/>
          </a:xfrm>
          <a:prstGeom prst="rect">
            <a:avLst/>
          </a:prstGeom>
        </p:spPr>
        <p:txBody>
          <a:bodyPr vert="horz" lIns="93158" tIns="46580" rIns="93158" bIns="46580" rtlCol="0" anchor="b"/>
          <a:lstStyle>
            <a:lvl1pPr algn="r">
              <a:defRPr sz="13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Thanks Francis for the introduction.</a:t>
            </a:r>
          </a:p>
          <a:p>
            <a:r>
              <a:rPr lang="en-US" baseline="0" dirty="0" smtClean="0"/>
              <a:t>Hello </a:t>
            </a:r>
            <a:r>
              <a:rPr lang="en-US" baseline="0" dirty="0"/>
              <a:t>everyone.</a:t>
            </a:r>
          </a:p>
          <a:p>
            <a:r>
              <a:rPr lang="en-US" baseline="0" dirty="0"/>
              <a:t>I’m Bojie Li, a </a:t>
            </a:r>
            <a:r>
              <a:rPr lang="en-US" baseline="0" dirty="0" smtClean="0"/>
              <a:t>third-year Ph.D</a:t>
            </a:r>
            <a:r>
              <a:rPr lang="en-US" baseline="0" dirty="0"/>
              <a:t>. </a:t>
            </a:r>
            <a:r>
              <a:rPr lang="en-US" baseline="0" dirty="0" smtClean="0"/>
              <a:t>student.</a:t>
            </a:r>
          </a:p>
          <a:p>
            <a:r>
              <a:rPr lang="en-US" baseline="0" dirty="0" smtClean="0"/>
              <a:t>My </a:t>
            </a:r>
            <a:r>
              <a:rPr lang="en-US" baseline="0" dirty="0"/>
              <a:t>topic today </a:t>
            </a:r>
            <a:r>
              <a:rPr lang="en-US" baseline="0" dirty="0" smtClean="0"/>
              <a:t>is implementing </a:t>
            </a:r>
            <a:r>
              <a:rPr lang="en-US" baseline="0" dirty="0" err="1" smtClean="0"/>
              <a:t>ClickNP</a:t>
            </a:r>
            <a:r>
              <a:rPr lang="en-US" baseline="0" dirty="0"/>
              <a:t>, </a:t>
            </a:r>
            <a:r>
              <a:rPr lang="en-US" baseline="0" dirty="0" smtClean="0"/>
              <a:t>highly </a:t>
            </a:r>
            <a:r>
              <a:rPr lang="en-US" baseline="0" dirty="0"/>
              <a:t>flexible and high performance network processing </a:t>
            </a:r>
            <a:r>
              <a:rPr lang="en-US" baseline="0" dirty="0" smtClean="0"/>
              <a:t>on CPU and FPGA.</a:t>
            </a:r>
            <a:endParaRPr lang="en-US" baseline="0" dirty="0"/>
          </a:p>
          <a:p>
            <a:r>
              <a:rPr lang="en-US" baseline="0" dirty="0"/>
              <a:t>I did this work with </a:t>
            </a:r>
            <a:r>
              <a:rPr lang="en-US" baseline="0" dirty="0" smtClean="0"/>
              <a:t>my mentor Dr. Kun Tan and other collaborators </a:t>
            </a:r>
            <a:r>
              <a:rPr lang="en-US" baseline="0" dirty="0"/>
              <a:t>during an internship with Microsoft Research Asia.</a:t>
            </a:r>
          </a:p>
        </p:txBody>
      </p:sp>
      <p:sp>
        <p:nvSpPr>
          <p:cNvPr id="4" name="Date Placeholder 3"/>
          <p:cNvSpPr>
            <a:spLocks noGrp="1"/>
          </p:cNvSpPr>
          <p:nvPr>
            <p:ph type="dt" idx="10"/>
          </p:nvPr>
        </p:nvSpPr>
        <p:spPr/>
        <p:txBody>
          <a:bodyPr/>
          <a:lstStyle/>
          <a:p>
            <a:fld id="{34B54D49-6B65-46C3-ADB0-0EEF4018D6E3}"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08685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a:t>
            </a:r>
            <a:r>
              <a:rPr lang="en-US" baseline="0" dirty="0"/>
              <a:t>, the platform should have a modular architecture familiar to software developers. In particular, we choose abstractions similar to the Click modular router for easy code reuse</a:t>
            </a:r>
            <a:r>
              <a:rPr lang="en-US" baseline="0" dirty="0" smtClean="0"/>
              <a:t>.</a:t>
            </a:r>
            <a:endParaRPr lang="en-US" baseline="0" dirty="0"/>
          </a:p>
        </p:txBody>
      </p:sp>
      <p:sp>
        <p:nvSpPr>
          <p:cNvPr id="4" name="Date Placeholder 3"/>
          <p:cNvSpPr>
            <a:spLocks noGrp="1"/>
          </p:cNvSpPr>
          <p:nvPr>
            <p:ph type="dt" idx="10"/>
          </p:nvPr>
        </p:nvSpPr>
        <p:spPr/>
        <p:txBody>
          <a:bodyPr/>
          <a:lstStyle/>
          <a:p>
            <a:fld id="{30DC98B7-9419-4802-8FDD-327312E2E272}"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44172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Third</a:t>
            </a:r>
            <a:r>
              <a:rPr lang="en-US" baseline="0" dirty="0"/>
              <a:t>, the platform should provide high performance, both in terms of throughput and latency</a:t>
            </a:r>
            <a:r>
              <a:rPr lang="en-US" baseline="0" dirty="0" smtClean="0"/>
              <a:t>.</a:t>
            </a:r>
            <a:endParaRPr lang="en-US" baseline="0" dirty="0"/>
          </a:p>
        </p:txBody>
      </p:sp>
      <p:sp>
        <p:nvSpPr>
          <p:cNvPr id="4" name="Date Placeholder 3"/>
          <p:cNvSpPr>
            <a:spLocks noGrp="1"/>
          </p:cNvSpPr>
          <p:nvPr>
            <p:ph type="dt" idx="10"/>
          </p:nvPr>
        </p:nvSpPr>
        <p:spPr/>
        <p:txBody>
          <a:bodyPr/>
          <a:lstStyle/>
          <a:p>
            <a:fld id="{30DC98B7-9419-4802-8FDD-327312E2E272}"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65866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a:t>
            </a:r>
            <a:r>
              <a:rPr lang="en-US" baseline="0" dirty="0"/>
              <a:t>, the platform should support joint CPU and FPGA packet </a:t>
            </a:r>
            <a:r>
              <a:rPr lang="en-US" baseline="0" dirty="0" smtClean="0"/>
              <a:t>processing.</a:t>
            </a:r>
          </a:p>
          <a:p>
            <a:r>
              <a:rPr lang="en-US" baseline="0" dirty="0" smtClean="0"/>
              <a:t>That’s </a:t>
            </a:r>
            <a:r>
              <a:rPr lang="en-US" baseline="0" dirty="0"/>
              <a:t>because FPGA is not suitable for every kind of </a:t>
            </a:r>
            <a:r>
              <a:rPr lang="en-US" baseline="0" dirty="0" smtClean="0"/>
              <a:t>workload.</a:t>
            </a:r>
          </a:p>
          <a:p>
            <a:r>
              <a:rPr lang="en-US" baseline="0" dirty="0" smtClean="0"/>
              <a:t>We </a:t>
            </a:r>
            <a:r>
              <a:rPr lang="en-US" baseline="0" dirty="0"/>
              <a:t>should support fine-grained processing separation between CPU and FPGA</a:t>
            </a:r>
            <a:r>
              <a:rPr lang="en-US" baseline="0" dirty="0" smtClean="0"/>
              <a:t>.</a:t>
            </a:r>
            <a:endParaRPr lang="en-US" dirty="0"/>
          </a:p>
        </p:txBody>
      </p:sp>
      <p:sp>
        <p:nvSpPr>
          <p:cNvPr id="4" name="Date Placeholder 3"/>
          <p:cNvSpPr>
            <a:spLocks noGrp="1"/>
          </p:cNvSpPr>
          <p:nvPr>
            <p:ph type="dt" idx="10"/>
          </p:nvPr>
        </p:nvSpPr>
        <p:spPr/>
        <p:txBody>
          <a:bodyPr/>
          <a:lstStyle/>
          <a:p>
            <a:fld id="{30DC98B7-9419-4802-8FDD-327312E2E272}"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68493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a:t>
            </a:r>
            <a:r>
              <a:rPr lang="en-US" baseline="0" dirty="0" smtClean="0"/>
              <a:t> design goals of </a:t>
            </a:r>
            <a:r>
              <a:rPr lang="en-US" baseline="0" dirty="0" err="1" smtClean="0"/>
              <a:t>ClickNP</a:t>
            </a:r>
            <a:r>
              <a:rPr lang="en-US" baseline="0" dirty="0" smtClean="0"/>
              <a:t> are very similar to a previous work of our research </a:t>
            </a:r>
            <a:r>
              <a:rPr lang="en-US" baseline="0" dirty="0" smtClean="0"/>
              <a:t>group, </a:t>
            </a:r>
            <a:r>
              <a:rPr lang="en-US" baseline="0" dirty="0" err="1" smtClean="0"/>
              <a:t>Sora</a:t>
            </a:r>
            <a:r>
              <a:rPr lang="en-US" baseline="0" dirty="0" smtClean="0"/>
              <a:t>.</a:t>
            </a:r>
            <a:endParaRPr lang="en-US" baseline="0" dirty="0" smtClean="0"/>
          </a:p>
          <a:p>
            <a:r>
              <a:rPr lang="en-US" baseline="0" dirty="0" err="1" smtClean="0"/>
              <a:t>Sora</a:t>
            </a:r>
            <a:r>
              <a:rPr lang="en-US" baseline="0" dirty="0" smtClean="0"/>
              <a:t> </a:t>
            </a:r>
            <a:r>
              <a:rPr lang="en-US" baseline="0" dirty="0" smtClean="0"/>
              <a:t>is a modular software-defined radio platform and won </a:t>
            </a:r>
            <a:r>
              <a:rPr lang="en-US" baseline="0" dirty="0" smtClean="0"/>
              <a:t>the best paper award on NSDI </a:t>
            </a:r>
            <a:r>
              <a:rPr lang="en-US" baseline="0" dirty="0" smtClean="0"/>
              <a:t>2009.</a:t>
            </a:r>
            <a:endParaRPr lang="en-US" baseline="0" dirty="0" smtClean="0"/>
          </a:p>
          <a:p>
            <a:r>
              <a:rPr lang="en-US" baseline="0" dirty="0" smtClean="0"/>
              <a:t>The requirements of flexible, modular and high performance are the same between </a:t>
            </a:r>
            <a:r>
              <a:rPr lang="en-US" baseline="0" dirty="0" err="1" smtClean="0"/>
              <a:t>Sora</a:t>
            </a:r>
            <a:r>
              <a:rPr lang="en-US" baseline="0" dirty="0" smtClean="0"/>
              <a:t> and </a:t>
            </a:r>
            <a:r>
              <a:rPr lang="en-US" baseline="0" dirty="0" err="1" smtClean="0"/>
              <a:t>ClickNP</a:t>
            </a:r>
            <a:r>
              <a:rPr lang="en-US" baseline="0" dirty="0" smtClean="0"/>
              <a:t>.</a:t>
            </a:r>
          </a:p>
          <a:p>
            <a:r>
              <a:rPr lang="en-US" baseline="0" dirty="0" err="1" smtClean="0"/>
              <a:t>ClickNP</a:t>
            </a:r>
            <a:r>
              <a:rPr lang="en-US" baseline="0" dirty="0" smtClean="0"/>
              <a:t> replaces radio processing with network processing, and uses programmable hardware instead of pure CPU design.</a:t>
            </a:r>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11:58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311015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ClickNP</a:t>
            </a:r>
            <a:r>
              <a:rPr lang="en-US" baseline="0" dirty="0"/>
              <a:t> provides a modular </a:t>
            </a:r>
            <a:r>
              <a:rPr lang="en-US" baseline="0" dirty="0" smtClean="0"/>
              <a:t>programming model </a:t>
            </a:r>
            <a:r>
              <a:rPr lang="en-US" baseline="0" dirty="0"/>
              <a:t>similar to the Click modular router</a:t>
            </a:r>
            <a:r>
              <a:rPr lang="en-US" baseline="0" dirty="0" smtClean="0"/>
              <a:t>.</a:t>
            </a:r>
          </a:p>
          <a:p>
            <a:r>
              <a:rPr lang="en-US" baseline="0" dirty="0" smtClean="0"/>
              <a:t>This is also where the name of </a:t>
            </a:r>
            <a:r>
              <a:rPr lang="en-US" baseline="0" dirty="0" err="1" smtClean="0"/>
              <a:t>ClickNP</a:t>
            </a:r>
            <a:r>
              <a:rPr lang="en-US" baseline="0" dirty="0" smtClean="0"/>
              <a:t> come from.</a:t>
            </a:r>
            <a:endParaRPr lang="en-US" baseline="0" dirty="0"/>
          </a:p>
          <a:p>
            <a:r>
              <a:rPr lang="en-US" baseline="0" dirty="0"/>
              <a:t>Therefore, programming in </a:t>
            </a:r>
            <a:r>
              <a:rPr lang="en-US" baseline="0" dirty="0" err="1"/>
              <a:t>ClickNP</a:t>
            </a:r>
            <a:r>
              <a:rPr lang="en-US" baseline="0" dirty="0"/>
              <a:t> is much like programming on a multi-core processor</a:t>
            </a:r>
            <a:r>
              <a:rPr lang="en-US" baseline="0" dirty="0" smtClean="0"/>
              <a:t>.</a:t>
            </a:r>
            <a:endParaRPr lang="en-US" baseline="0" dirty="0"/>
          </a:p>
        </p:txBody>
      </p:sp>
      <p:sp>
        <p:nvSpPr>
          <p:cNvPr id="4" name="Date Placeholder 3"/>
          <p:cNvSpPr>
            <a:spLocks noGrp="1"/>
          </p:cNvSpPr>
          <p:nvPr>
            <p:ph type="dt" idx="10"/>
          </p:nvPr>
        </p:nvSpPr>
        <p:spPr/>
        <p:txBody>
          <a:bodyPr/>
          <a:lstStyle/>
          <a:p>
            <a:fld id="{1F32AA75-E64E-446F-A644-571D97B5588A}"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469472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t>
            </a:r>
            <a:r>
              <a:rPr lang="en-US" baseline="0" dirty="0"/>
              <a:t>is one important difference, though.</a:t>
            </a:r>
          </a:p>
          <a:p>
            <a:r>
              <a:rPr lang="en-US" baseline="0" dirty="0"/>
              <a:t>In conventional multi-core processing, threads communicate via shared memory.</a:t>
            </a:r>
          </a:p>
          <a:p>
            <a:r>
              <a:rPr lang="en-US" baseline="0" dirty="0"/>
              <a:t>However, In </a:t>
            </a:r>
            <a:r>
              <a:rPr lang="en-US" baseline="0" dirty="0" err="1"/>
              <a:t>ClickNP</a:t>
            </a:r>
            <a:r>
              <a:rPr lang="en-US" baseline="0" dirty="0"/>
              <a:t>, the cores communicate via channels instead of shared memory.</a:t>
            </a:r>
          </a:p>
          <a:p>
            <a:r>
              <a:rPr lang="en-US" baseline="0" dirty="0"/>
              <a:t>Channel-based communication is more efficient in FPGA compared to shared global memory, because the shared global memory would be the bottleneck.</a:t>
            </a:r>
          </a:p>
        </p:txBody>
      </p:sp>
      <p:sp>
        <p:nvSpPr>
          <p:cNvPr id="4" name="Date Placeholder 3"/>
          <p:cNvSpPr>
            <a:spLocks noGrp="1"/>
          </p:cNvSpPr>
          <p:nvPr>
            <p:ph type="dt" idx="10"/>
          </p:nvPr>
        </p:nvSpPr>
        <p:spPr/>
        <p:txBody>
          <a:bodyPr/>
          <a:lstStyle/>
          <a:p>
            <a:fld id="{1F32AA75-E64E-446F-A644-571D97B5588A}" type="datetime8">
              <a:rPr lang="en-US" altLang="zh-CN" smtClean="0"/>
              <a:t>8/3/17 11:57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868369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070">
              <a:spcAft>
                <a:spcPts val="328"/>
              </a:spcAft>
            </a:pPr>
            <a:r>
              <a:rPr lang="en-US" dirty="0"/>
              <a:t>In </a:t>
            </a:r>
            <a:r>
              <a:rPr lang="en-US" dirty="0" err="1"/>
              <a:t>ClickNP</a:t>
            </a:r>
            <a:r>
              <a:rPr lang="en-US" dirty="0"/>
              <a:t>,</a:t>
            </a:r>
            <a:r>
              <a:rPr lang="en-US" baseline="0" dirty="0"/>
              <a:t> the basic processing module</a:t>
            </a:r>
            <a:r>
              <a:rPr lang="en-US" dirty="0"/>
              <a:t> is called an</a:t>
            </a:r>
            <a:r>
              <a:rPr lang="en-US" baseline="0" dirty="0"/>
              <a:t> element, which resembles a single-threaded core.</a:t>
            </a:r>
            <a:endParaRPr lang="en-US" dirty="0"/>
          </a:p>
          <a:p>
            <a:r>
              <a:rPr lang="en-US" dirty="0"/>
              <a:t>Each </a:t>
            </a:r>
            <a:r>
              <a:rPr lang="en-US" baseline="0" dirty="0"/>
              <a:t>element has the following </a:t>
            </a:r>
            <a:r>
              <a:rPr lang="en-US" baseline="0" dirty="0" smtClean="0"/>
              <a:t>components.</a:t>
            </a:r>
            <a:endParaRPr lang="en-US" baseline="0" dirty="0"/>
          </a:p>
          <a:p>
            <a:r>
              <a:rPr lang="en-US" baseline="0" dirty="0"/>
              <a:t>First, a set of local states that are only accessible inside the element.</a:t>
            </a:r>
          </a:p>
          <a:p>
            <a:r>
              <a:rPr lang="en-US" baseline="0" dirty="0"/>
              <a:t>Second, input and output channels to communicate with other elements.</a:t>
            </a:r>
          </a:p>
          <a:p>
            <a:r>
              <a:rPr lang="en-US" baseline="0" dirty="0"/>
              <a:t>Third, process handler, which is the main thread to read input channels, do processing and write to output channels in an infinite loop.</a:t>
            </a:r>
          </a:p>
          <a:p>
            <a:r>
              <a:rPr lang="en-US" baseline="0" dirty="0"/>
              <a:t>Finally, signal handler, which receives and processes commands from the manager thread in host program running on CPU. Signals resemble interrupts in CPU.</a:t>
            </a:r>
            <a:endParaRPr lang="en-US" dirty="0"/>
          </a:p>
        </p:txBody>
      </p:sp>
      <p:sp>
        <p:nvSpPr>
          <p:cNvPr id="4" name="Date Placeholder 3"/>
          <p:cNvSpPr>
            <a:spLocks noGrp="1"/>
          </p:cNvSpPr>
          <p:nvPr>
            <p:ph type="dt" idx="10"/>
          </p:nvPr>
        </p:nvSpPr>
        <p:spPr/>
        <p:txBody>
          <a:bodyPr/>
          <a:lstStyle/>
          <a:p>
            <a:fld id="{2AD945A0-7593-4B6B-B3D2-BEA94180EF1B}"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155927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we look at the architecture of the </a:t>
            </a:r>
            <a:r>
              <a:rPr lang="en-US" baseline="0" dirty="0" err="1"/>
              <a:t>ClickNP</a:t>
            </a:r>
            <a:r>
              <a:rPr lang="en-US" baseline="0" dirty="0"/>
              <a:t> toolchain.</a:t>
            </a:r>
          </a:p>
          <a:p>
            <a:r>
              <a:rPr lang="en-US" baseline="0" dirty="0"/>
              <a:t>A </a:t>
            </a:r>
            <a:r>
              <a:rPr lang="en-US" baseline="0" dirty="0" err="1"/>
              <a:t>ClickNP</a:t>
            </a:r>
            <a:r>
              <a:rPr lang="en-US" baseline="0" dirty="0"/>
              <a:t> program is divided into three parts, a set of </a:t>
            </a:r>
            <a:r>
              <a:rPr lang="en-US" baseline="0" dirty="0" err="1"/>
              <a:t>ClickNP</a:t>
            </a:r>
            <a:r>
              <a:rPr lang="en-US" baseline="0" dirty="0"/>
              <a:t> elements, a </a:t>
            </a:r>
            <a:r>
              <a:rPr lang="en-US" baseline="0" dirty="0" err="1"/>
              <a:t>ClickNP</a:t>
            </a:r>
            <a:r>
              <a:rPr lang="en-US" baseline="0" dirty="0"/>
              <a:t> script to define the connections among elements, and a </a:t>
            </a:r>
            <a:r>
              <a:rPr lang="en-US" baseline="0" dirty="0" err="1"/>
              <a:t>ClickNP</a:t>
            </a:r>
            <a:r>
              <a:rPr lang="en-US" baseline="0" dirty="0"/>
              <a:t> host manager program.</a:t>
            </a:r>
          </a:p>
        </p:txBody>
      </p:sp>
      <p:sp>
        <p:nvSpPr>
          <p:cNvPr id="4" name="Date Placeholder 3"/>
          <p:cNvSpPr>
            <a:spLocks noGrp="1"/>
          </p:cNvSpPr>
          <p:nvPr>
            <p:ph type="dt" idx="10"/>
          </p:nvPr>
        </p:nvSpPr>
        <p:spPr/>
        <p:txBody>
          <a:bodyPr/>
          <a:lstStyle/>
          <a:p>
            <a:fld id="{B07B6676-8795-44B5-A068-DF2D4B6D48D1}"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546496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t>
            </a:r>
            <a:r>
              <a:rPr lang="en-US" baseline="0" dirty="0" err="1"/>
              <a:t>ClickNP</a:t>
            </a:r>
            <a:r>
              <a:rPr lang="en-US" baseline="0" dirty="0"/>
              <a:t> compiler first compiles the </a:t>
            </a:r>
            <a:r>
              <a:rPr lang="en-US" baseline="0" dirty="0" err="1"/>
              <a:t>ClickNP</a:t>
            </a:r>
            <a:r>
              <a:rPr lang="en-US" baseline="0" dirty="0"/>
              <a:t> program to intermediate C code.</a:t>
            </a:r>
          </a:p>
        </p:txBody>
      </p:sp>
      <p:sp>
        <p:nvSpPr>
          <p:cNvPr id="4" name="Date Placeholder 3"/>
          <p:cNvSpPr>
            <a:spLocks noGrp="1"/>
          </p:cNvSpPr>
          <p:nvPr>
            <p:ph type="dt" idx="10"/>
          </p:nvPr>
        </p:nvSpPr>
        <p:spPr/>
        <p:txBody>
          <a:bodyPr/>
          <a:lstStyle/>
          <a:p>
            <a:fld id="{B07B6676-8795-44B5-A068-DF2D4B6D48D1}"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70377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we call a vendor </a:t>
            </a:r>
            <a:r>
              <a:rPr lang="en-US" baseline="0" dirty="0" smtClean="0"/>
              <a:t>high level synthesis </a:t>
            </a:r>
            <a:r>
              <a:rPr lang="en-US" baseline="0" dirty="0"/>
              <a:t>tool, </a:t>
            </a:r>
            <a:r>
              <a:rPr lang="en-US" baseline="0" dirty="0" smtClean="0"/>
              <a:t>to compile the intermediate C code into Verilog </a:t>
            </a:r>
            <a:r>
              <a:rPr lang="en-US" baseline="0" dirty="0"/>
              <a:t>code.</a:t>
            </a:r>
          </a:p>
        </p:txBody>
      </p:sp>
      <p:sp>
        <p:nvSpPr>
          <p:cNvPr id="4" name="Date Placeholder 3"/>
          <p:cNvSpPr>
            <a:spLocks noGrp="1"/>
          </p:cNvSpPr>
          <p:nvPr>
            <p:ph type="dt" idx="10"/>
          </p:nvPr>
        </p:nvSpPr>
        <p:spPr/>
        <p:txBody>
          <a:bodyPr/>
          <a:lstStyle/>
          <a:p>
            <a:fld id="{B07B6676-8795-44B5-A068-DF2D4B6D48D1}"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2431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My talk will</a:t>
            </a:r>
            <a:r>
              <a:rPr lang="en-US" baseline="0" dirty="0" smtClean="0"/>
              <a:t> have three parts.</a:t>
            </a:r>
          </a:p>
          <a:p>
            <a:r>
              <a:rPr lang="en-US" baseline="0" dirty="0" smtClean="0"/>
              <a:t>First, for the audience not familiar with </a:t>
            </a:r>
            <a:r>
              <a:rPr lang="en-US" baseline="0" dirty="0" err="1" smtClean="0"/>
              <a:t>ClickNP</a:t>
            </a:r>
            <a:r>
              <a:rPr lang="en-US" baseline="0" dirty="0" smtClean="0"/>
              <a:t>, I will take 5 minutes to briefly introduce the system.</a:t>
            </a:r>
          </a:p>
          <a:p>
            <a:r>
              <a:rPr lang="en-US" dirty="0" smtClean="0"/>
              <a:t>Second,</a:t>
            </a:r>
            <a:r>
              <a:rPr lang="en-US" baseline="0" dirty="0" smtClean="0"/>
              <a:t> how </a:t>
            </a:r>
            <a:r>
              <a:rPr lang="en-US" baseline="0" dirty="0" err="1" smtClean="0"/>
              <a:t>ClickNP</a:t>
            </a:r>
            <a:r>
              <a:rPr lang="en-US" baseline="0" dirty="0" smtClean="0"/>
              <a:t> was built. This is the main part of my talk.</a:t>
            </a:r>
          </a:p>
          <a:p>
            <a:r>
              <a:rPr lang="en-US" baseline="0" dirty="0" smtClean="0"/>
              <a:t>Finally, </a:t>
            </a:r>
            <a:r>
              <a:rPr lang="en-US" baseline="0" dirty="0" err="1" smtClean="0"/>
              <a:t>ClickNP</a:t>
            </a:r>
            <a:r>
              <a:rPr lang="en-US" baseline="0" dirty="0" smtClean="0"/>
              <a:t> is not only a paper work, but also a solid system to inspire future research.</a:t>
            </a:r>
            <a:endParaRPr lang="en-US" dirty="0" smtClean="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943126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we call the hardware synthesis toolchain to generate the FPGA </a:t>
            </a:r>
            <a:r>
              <a:rPr lang="en-US" baseline="0" dirty="0" err="1"/>
              <a:t>bitstream</a:t>
            </a:r>
            <a:r>
              <a:rPr lang="en-US" baseline="0" dirty="0"/>
              <a:t>.</a:t>
            </a:r>
          </a:p>
        </p:txBody>
      </p:sp>
      <p:sp>
        <p:nvSpPr>
          <p:cNvPr id="4" name="Date Placeholder 3"/>
          <p:cNvSpPr>
            <a:spLocks noGrp="1"/>
          </p:cNvSpPr>
          <p:nvPr>
            <p:ph type="dt" idx="10"/>
          </p:nvPr>
        </p:nvSpPr>
        <p:spPr/>
        <p:txBody>
          <a:bodyPr/>
          <a:lstStyle/>
          <a:p>
            <a:fld id="{B07B6676-8795-44B5-A068-DF2D4B6D48D1}"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809114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call a standard C compiler to compile the </a:t>
            </a:r>
            <a:r>
              <a:rPr lang="en-US" baseline="0" dirty="0" err="1"/>
              <a:t>ClickNP</a:t>
            </a:r>
            <a:r>
              <a:rPr lang="en-US" baseline="0" dirty="0"/>
              <a:t> host program.</a:t>
            </a:r>
          </a:p>
        </p:txBody>
      </p:sp>
      <p:sp>
        <p:nvSpPr>
          <p:cNvPr id="4" name="Date Placeholder 3"/>
          <p:cNvSpPr>
            <a:spLocks noGrp="1"/>
          </p:cNvSpPr>
          <p:nvPr>
            <p:ph type="dt" idx="10"/>
          </p:nvPr>
        </p:nvSpPr>
        <p:spPr/>
        <p:txBody>
          <a:bodyPr/>
          <a:lstStyle/>
          <a:p>
            <a:fld id="{B07B6676-8795-44B5-A068-DF2D4B6D48D1}"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662355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runtime environment, the Catapult shell is the operating system on the </a:t>
            </a:r>
            <a:r>
              <a:rPr lang="en-US" baseline="0" dirty="0" smtClean="0"/>
              <a:t>FPGA.</a:t>
            </a:r>
          </a:p>
          <a:p>
            <a:r>
              <a:rPr lang="en-US" baseline="0" dirty="0" smtClean="0"/>
              <a:t>The </a:t>
            </a:r>
            <a:r>
              <a:rPr lang="en-US" baseline="0" dirty="0"/>
              <a:t>Catapult shell provides resource abstractions to the </a:t>
            </a:r>
            <a:r>
              <a:rPr lang="en-US" baseline="0" dirty="0" err="1"/>
              <a:t>ClickNP</a:t>
            </a:r>
            <a:r>
              <a:rPr lang="en-US" baseline="0" dirty="0"/>
              <a:t> application logic.</a:t>
            </a:r>
          </a:p>
          <a:p>
            <a:endParaRPr lang="en-US" baseline="0" dirty="0"/>
          </a:p>
          <a:p>
            <a:r>
              <a:rPr lang="en-US" baseline="0" dirty="0"/>
              <a:t>On host side, the </a:t>
            </a:r>
            <a:r>
              <a:rPr lang="en-US" baseline="0" dirty="0" err="1"/>
              <a:t>ClickNP</a:t>
            </a:r>
            <a:r>
              <a:rPr lang="en-US" baseline="0" dirty="0"/>
              <a:t> library provides </a:t>
            </a:r>
            <a:r>
              <a:rPr lang="en-US" baseline="0" dirty="0" err="1"/>
              <a:t>PCIe</a:t>
            </a:r>
            <a:r>
              <a:rPr lang="en-US" baseline="0" dirty="0"/>
              <a:t> I/O channel abstraction to the CPU elements, and enables the host program to communicate with FPGA elements via signals.</a:t>
            </a:r>
          </a:p>
        </p:txBody>
      </p:sp>
      <p:sp>
        <p:nvSpPr>
          <p:cNvPr id="4" name="Date Placeholder 3"/>
          <p:cNvSpPr>
            <a:spLocks noGrp="1"/>
          </p:cNvSpPr>
          <p:nvPr>
            <p:ph type="dt" idx="10"/>
          </p:nvPr>
        </p:nvSpPr>
        <p:spPr/>
        <p:txBody>
          <a:bodyPr/>
          <a:lstStyle/>
          <a:p>
            <a:fld id="{42C444F5-940F-4BE7-9CA3-0CDD08C7D72D}"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937369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second part of this talk is the</a:t>
            </a:r>
            <a:r>
              <a:rPr lang="en-US" baseline="0" dirty="0" smtClean="0"/>
              <a:t> route to our </a:t>
            </a:r>
            <a:r>
              <a:rPr lang="en-US" baseline="0" dirty="0" err="1" smtClean="0"/>
              <a:t>ClickNP</a:t>
            </a:r>
            <a:r>
              <a:rPr lang="en-US" baseline="0" dirty="0" smtClean="0"/>
              <a:t> paper.</a:t>
            </a:r>
          </a:p>
          <a:p>
            <a:r>
              <a:rPr lang="en-US" baseline="0" dirty="0" smtClean="0"/>
              <a:t>During one year of development, we first built a prototype </a:t>
            </a:r>
            <a:r>
              <a:rPr lang="en-US" baseline="0" dirty="0" err="1" smtClean="0"/>
              <a:t>ClickNP</a:t>
            </a:r>
            <a:r>
              <a:rPr lang="en-US" baseline="0" dirty="0" smtClean="0"/>
              <a:t> compiler and did </a:t>
            </a:r>
            <a:r>
              <a:rPr lang="en-US" baseline="0" dirty="0" err="1" smtClean="0"/>
              <a:t>microbenchmarks</a:t>
            </a:r>
            <a:r>
              <a:rPr lang="en-US" baseline="0" dirty="0" smtClean="0"/>
              <a:t>.</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97670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Then we found several implementation challenges, and proposed several potential solutions.</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3217741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When we were busy exploring these solutions, Kun told me to converge the system design and choose one way to build the system.</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3385723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Then we implemented </a:t>
            </a:r>
            <a:r>
              <a:rPr lang="en-US" baseline="0" dirty="0" err="1" smtClean="0"/>
              <a:t>ClickNP</a:t>
            </a:r>
            <a:r>
              <a:rPr lang="en-US" baseline="0" dirty="0" smtClean="0"/>
              <a:t> with 100 elements and 5 network functions.</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1295766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Finally, as a research paper, we need to compare with existing work.</a:t>
            </a:r>
          </a:p>
          <a:p>
            <a:r>
              <a:rPr lang="en-US" baseline="0" dirty="0" smtClean="0"/>
              <a:t>Next we will discuss each in detail.</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540720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a:t>
            </a:r>
            <a:r>
              <a:rPr lang="en-US" baseline="0" dirty="0" smtClean="0"/>
              <a:t> idea of </a:t>
            </a:r>
            <a:r>
              <a:rPr lang="en-US" baseline="0" dirty="0" err="1" smtClean="0"/>
              <a:t>ClickNP</a:t>
            </a:r>
            <a:r>
              <a:rPr lang="en-US" baseline="0" dirty="0" smtClean="0"/>
              <a:t> was proposed by Kun. He wrote the first version of </a:t>
            </a:r>
            <a:r>
              <a:rPr lang="en-US" baseline="0" dirty="0" err="1" smtClean="0"/>
              <a:t>ClickNP</a:t>
            </a:r>
            <a:r>
              <a:rPr lang="en-US" baseline="0" dirty="0" smtClean="0"/>
              <a:t> compiler and the first a few sample elements</a:t>
            </a:r>
            <a:r>
              <a:rPr lang="en-US" baseline="0" dirty="0" smtClean="0"/>
              <a:t>.</a:t>
            </a:r>
            <a:endParaRPr lang="en-US" baseline="0" dirty="0" smtClean="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2552977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He </a:t>
            </a:r>
            <a:r>
              <a:rPr lang="en-US" baseline="0" dirty="0" smtClean="0"/>
              <a:t>proposed the initial </a:t>
            </a:r>
            <a:r>
              <a:rPr lang="en-US" baseline="0" dirty="0" err="1" smtClean="0"/>
              <a:t>ClickNP</a:t>
            </a:r>
            <a:r>
              <a:rPr lang="en-US" baseline="0" dirty="0" smtClean="0"/>
              <a:t> language design.</a:t>
            </a:r>
          </a:p>
          <a:p>
            <a:r>
              <a:rPr lang="en-US" baseline="0" dirty="0" smtClean="0"/>
              <a:t>Each element includes states, input and output ports, process handler and signal handler.</a:t>
            </a:r>
          </a:p>
          <a:p>
            <a:r>
              <a:rPr lang="en-US" baseline="0" dirty="0" smtClean="0"/>
              <a:t>The elements are written in pure C language.</a:t>
            </a:r>
          </a:p>
          <a:p>
            <a:r>
              <a:rPr lang="en-US" baseline="0" dirty="0" smtClean="0"/>
              <a:t>Elements are connected via Click script.</a:t>
            </a:r>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12:00 PM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29</a:t>
            </a:fld>
            <a:endParaRPr lang="en-US"/>
          </a:p>
        </p:txBody>
      </p:sp>
    </p:spTree>
    <p:extLst>
      <p:ext uri="{BB962C8B-B14F-4D97-AF65-F5344CB8AC3E}">
        <p14:creationId xmlns:p14="http://schemas.microsoft.com/office/powerpoint/2010/main" val="299741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we will introduce </a:t>
            </a:r>
            <a:r>
              <a:rPr lang="en-US" baseline="0" dirty="0" err="1" smtClean="0"/>
              <a:t>ClickNP</a:t>
            </a:r>
            <a:r>
              <a:rPr lang="en-US" baseline="0" dirty="0" smtClean="0"/>
              <a:t>.</a:t>
            </a:r>
          </a:p>
          <a:p>
            <a:r>
              <a:rPr lang="en-US" baseline="0" dirty="0" smtClean="0"/>
              <a:t>Multi-tenant </a:t>
            </a:r>
            <a:r>
              <a:rPr lang="en-US" baseline="0" dirty="0"/>
              <a:t>datacenters requires flexible network functions to ensure security and performance isolation.</a:t>
            </a:r>
          </a:p>
          <a:p>
            <a:r>
              <a:rPr lang="en-US" baseline="0" dirty="0"/>
              <a:t>Dedicated hardware network function are not flexible enough to support multi-tenancy and </a:t>
            </a:r>
            <a:r>
              <a:rPr lang="en-US" altLang="zh-CN" baseline="0" dirty="0"/>
              <a:t>respond </a:t>
            </a:r>
            <a:r>
              <a:rPr lang="en-US" baseline="0" dirty="0"/>
              <a:t>to changing requirements.</a:t>
            </a:r>
          </a:p>
          <a:p>
            <a:r>
              <a:rPr lang="en-US" baseline="0" dirty="0"/>
              <a:t>Therefore, almost all cloud providers have been deploying virtualized network functions on servers to maximize flexibility.</a:t>
            </a:r>
          </a:p>
        </p:txBody>
      </p:sp>
      <p:sp>
        <p:nvSpPr>
          <p:cNvPr id="4" name="Date Placeholder 3"/>
          <p:cNvSpPr>
            <a:spLocks noGrp="1"/>
          </p:cNvSpPr>
          <p:nvPr>
            <p:ph type="dt" idx="10"/>
          </p:nvPr>
        </p:nvSpPr>
        <p:spPr/>
        <p:txBody>
          <a:bodyPr/>
          <a:lstStyle/>
          <a:p>
            <a:fld id="{EA93CE53-E55E-45CF-AAAD-487EAEC3F177}"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359982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90000"/>
              </a:lnSpc>
              <a:spcAft>
                <a:spcPts val="600"/>
              </a:spcAft>
            </a:pPr>
            <a:r>
              <a:rPr lang="en-US" sz="900" dirty="0" smtClean="0">
                <a:gradFill>
                  <a:gsLst>
                    <a:gs pos="2917">
                      <a:schemeClr val="tx1"/>
                    </a:gs>
                    <a:gs pos="30000">
                      <a:schemeClr val="tx1"/>
                    </a:gs>
                  </a:gsLst>
                  <a:lin ang="5400000" scaled="0"/>
                </a:gradFill>
              </a:rPr>
              <a:t>Dr. Larry Luo in our team developed the first network application, packet generator.</a:t>
            </a:r>
          </a:p>
          <a:p>
            <a:pPr>
              <a:lnSpc>
                <a:spcPct val="90000"/>
              </a:lnSpc>
              <a:spcAft>
                <a:spcPts val="600"/>
              </a:spcAft>
            </a:pPr>
            <a:r>
              <a:rPr lang="en-US" sz="900" dirty="0" smtClean="0">
                <a:gradFill>
                  <a:gsLst>
                    <a:gs pos="2917">
                      <a:schemeClr val="tx1"/>
                    </a:gs>
                    <a:gs pos="30000">
                      <a:schemeClr val="tx1"/>
                    </a:gs>
                  </a:gsLst>
                  <a:lin ang="5400000" scaled="0"/>
                </a:gradFill>
              </a:rPr>
              <a:t>It is in OpenCL language (</a:t>
            </a:r>
            <a:r>
              <a:rPr lang="en-US" sz="900" dirty="0" err="1" smtClean="0">
                <a:gradFill>
                  <a:gsLst>
                    <a:gs pos="2917">
                      <a:schemeClr val="tx1"/>
                    </a:gs>
                    <a:gs pos="30000">
                      <a:schemeClr val="tx1"/>
                    </a:gs>
                  </a:gsLst>
                  <a:lin ang="5400000" scaled="0"/>
                </a:gradFill>
              </a:rPr>
              <a:t>ClickNP</a:t>
            </a:r>
            <a:r>
              <a:rPr lang="en-US" sz="900" dirty="0" smtClean="0">
                <a:gradFill>
                  <a:gsLst>
                    <a:gs pos="2917">
                      <a:schemeClr val="tx1"/>
                    </a:gs>
                    <a:gs pos="30000">
                      <a:schemeClr val="tx1"/>
                    </a:gs>
                  </a:gsLst>
                  <a:lin ang="5400000" scaled="0"/>
                </a:gradFill>
              </a:rPr>
              <a:t> compiles elements to OpenCL).</a:t>
            </a:r>
          </a:p>
          <a:p>
            <a:pPr>
              <a:lnSpc>
                <a:spcPct val="90000"/>
              </a:lnSpc>
              <a:spcAft>
                <a:spcPts val="600"/>
              </a:spcAft>
            </a:pPr>
            <a:r>
              <a:rPr lang="en-US" sz="900" dirty="0" smtClean="0">
                <a:gradFill>
                  <a:gsLst>
                    <a:gs pos="2917">
                      <a:schemeClr val="tx1"/>
                    </a:gs>
                    <a:gs pos="30000">
                      <a:schemeClr val="tx1"/>
                    </a:gs>
                  </a:gsLst>
                  <a:lin ang="5400000" scaled="0"/>
                </a:gradFill>
              </a:rPr>
              <a:t>Then I joined MSRA WNG as an intern, and took over the </a:t>
            </a:r>
            <a:r>
              <a:rPr lang="en-US" sz="900" dirty="0" err="1" smtClean="0">
                <a:gradFill>
                  <a:gsLst>
                    <a:gs pos="2917">
                      <a:schemeClr val="tx1"/>
                    </a:gs>
                    <a:gs pos="30000">
                      <a:schemeClr val="tx1"/>
                    </a:gs>
                  </a:gsLst>
                  <a:lin ang="5400000" scaled="0"/>
                </a:gradFill>
              </a:rPr>
              <a:t>ClickNP</a:t>
            </a:r>
            <a:r>
              <a:rPr lang="en-US" sz="900" dirty="0" smtClean="0">
                <a:gradFill>
                  <a:gsLst>
                    <a:gs pos="2917">
                      <a:schemeClr val="tx1"/>
                    </a:gs>
                    <a:gs pos="30000">
                      <a:schemeClr val="tx1"/>
                    </a:gs>
                  </a:gsLst>
                  <a:lin ang="5400000" scaled="0"/>
                </a:gradFill>
              </a:rPr>
              <a:t> project.</a:t>
            </a:r>
          </a:p>
          <a:p>
            <a:pPr>
              <a:lnSpc>
                <a:spcPct val="90000"/>
              </a:lnSpc>
              <a:spcAft>
                <a:spcPts val="600"/>
              </a:spcAft>
            </a:pPr>
            <a:r>
              <a:rPr lang="en-US" sz="900" dirty="0" smtClean="0">
                <a:gradFill>
                  <a:gsLst>
                    <a:gs pos="2917">
                      <a:schemeClr val="tx1"/>
                    </a:gs>
                    <a:gs pos="30000">
                      <a:schemeClr val="tx1"/>
                    </a:gs>
                  </a:gsLst>
                  <a:lin ang="5400000" scaled="0"/>
                </a:gradFill>
              </a:rPr>
              <a:t>Kun instructed me to write a packet receiver based on the packet generator code.</a:t>
            </a:r>
          </a:p>
          <a:p>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12:02 PM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30</a:t>
            </a:fld>
            <a:endParaRPr lang="en-US"/>
          </a:p>
        </p:txBody>
      </p:sp>
    </p:spTree>
    <p:extLst>
      <p:ext uri="{BB962C8B-B14F-4D97-AF65-F5344CB8AC3E}">
        <p14:creationId xmlns:p14="http://schemas.microsoft.com/office/powerpoint/2010/main" val="2758799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a:t>
            </a:r>
            <a:r>
              <a:rPr lang="en-US" baseline="0" dirty="0" smtClean="0"/>
              <a:t> OpenCL compiler is a third-party product and we do not have its source code.</a:t>
            </a:r>
          </a:p>
          <a:p>
            <a:r>
              <a:rPr lang="en-US" baseline="0" dirty="0" smtClean="0"/>
              <a:t>So we need to test the compiler as a black box and try to understand its internal workings.</a:t>
            </a:r>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175778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Through the </a:t>
            </a:r>
            <a:r>
              <a:rPr lang="en-US" dirty="0" err="1" smtClean="0"/>
              <a:t>microbenchmarks</a:t>
            </a:r>
            <a:r>
              <a:rPr lang="en-US" dirty="0" smtClean="0"/>
              <a:t>, we found three</a:t>
            </a:r>
            <a:r>
              <a:rPr lang="en-US" baseline="0" dirty="0" smtClean="0"/>
              <a:t> major implementation challenges for using OpenCL to do network processing.</a:t>
            </a:r>
          </a:p>
          <a:p>
            <a:r>
              <a:rPr lang="en-US" baseline="0" dirty="0" smtClean="0"/>
              <a:t>First is loop-carried dependency inside a kernel. The compiler may not be able to infer efficient hardware for many coding styles.</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32</a:t>
            </a:fld>
            <a:endParaRPr lang="en-US"/>
          </a:p>
        </p:txBody>
      </p:sp>
    </p:spTree>
    <p:extLst>
      <p:ext uri="{BB962C8B-B14F-4D97-AF65-F5344CB8AC3E}">
        <p14:creationId xmlns:p14="http://schemas.microsoft.com/office/powerpoint/2010/main" val="3318924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Second is CPU-to-FPGA communication. In the OpenCL programming model, the packets are first copied to the on-board DRAM in large batches, then dispatched to kernels for execution.</a:t>
            </a:r>
          </a:p>
          <a:p>
            <a:r>
              <a:rPr lang="en-US" dirty="0" smtClean="0"/>
              <a:t>This</a:t>
            </a:r>
            <a:r>
              <a:rPr lang="en-US" baseline="0" dirty="0" smtClean="0"/>
              <a:t> model introduces high latency due to batching, and limits the packet processing throughput to on-board DRAM throughput.</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33</a:t>
            </a:fld>
            <a:endParaRPr lang="en-US"/>
          </a:p>
        </p:txBody>
      </p:sp>
    </p:spTree>
    <p:extLst>
      <p:ext uri="{BB962C8B-B14F-4D97-AF65-F5344CB8AC3E}">
        <p14:creationId xmlns:p14="http://schemas.microsoft.com/office/powerpoint/2010/main" val="2716778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Third is tough</a:t>
            </a:r>
            <a:r>
              <a:rPr lang="en-US" baseline="0" dirty="0" smtClean="0"/>
              <a:t> debugging on FPGA. Recompiling an OpenCL program takes hours, and the generated Verilog code are hard to debug on the fly.</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34</a:t>
            </a:fld>
            <a:endParaRPr lang="en-US"/>
          </a:p>
        </p:txBody>
      </p:sp>
    </p:spTree>
    <p:extLst>
      <p:ext uri="{BB962C8B-B14F-4D97-AF65-F5344CB8AC3E}">
        <p14:creationId xmlns:p14="http://schemas.microsoft.com/office/powerpoint/2010/main" val="3347713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90000"/>
              </a:lnSpc>
              <a:spcAft>
                <a:spcPts val="600"/>
              </a:spcAft>
            </a:pPr>
            <a:r>
              <a:rPr lang="en-US" sz="900" kern="1200" dirty="0" smtClean="0">
                <a:solidFill>
                  <a:schemeClr val="bg1"/>
                </a:solidFill>
                <a:latin typeface="Segoe UI Light" pitchFamily="34" charset="0"/>
                <a:ea typeface="+mn-ea"/>
                <a:cs typeface="+mn-cs"/>
              </a:rPr>
              <a:t>These challenges led</a:t>
            </a:r>
            <a:r>
              <a:rPr lang="en-US" sz="900" kern="1200" baseline="0" dirty="0" smtClean="0">
                <a:solidFill>
                  <a:schemeClr val="bg1"/>
                </a:solidFill>
                <a:latin typeface="Segoe UI Light" pitchFamily="34" charset="0"/>
                <a:ea typeface="+mn-ea"/>
                <a:cs typeface="+mn-cs"/>
              </a:rPr>
              <a:t> us to rethink our approach of using OpenCL as an intermediate language between </a:t>
            </a:r>
            <a:r>
              <a:rPr lang="en-US" sz="900" kern="1200" baseline="0" dirty="0" err="1" smtClean="0">
                <a:solidFill>
                  <a:schemeClr val="bg1"/>
                </a:solidFill>
                <a:latin typeface="Segoe UI Light" pitchFamily="34" charset="0"/>
                <a:ea typeface="+mn-ea"/>
                <a:cs typeface="+mn-cs"/>
              </a:rPr>
              <a:t>ClickNP</a:t>
            </a:r>
            <a:r>
              <a:rPr lang="en-US" sz="900" kern="1200" baseline="0" dirty="0" smtClean="0">
                <a:solidFill>
                  <a:schemeClr val="bg1"/>
                </a:solidFill>
                <a:latin typeface="Segoe UI Light" pitchFamily="34" charset="0"/>
                <a:ea typeface="+mn-ea"/>
                <a:cs typeface="+mn-cs"/>
              </a:rPr>
              <a:t> and Verilog.</a:t>
            </a:r>
            <a:endParaRPr lang="en-US" sz="900" kern="1200" dirty="0" smtClean="0">
              <a:solidFill>
                <a:schemeClr val="bg1"/>
              </a:solidFill>
              <a:latin typeface="Segoe UI Light" pitchFamily="34" charset="0"/>
              <a:ea typeface="+mn-ea"/>
              <a:cs typeface="+mn-cs"/>
            </a:endParaRPr>
          </a:p>
          <a:p>
            <a:pPr>
              <a:lnSpc>
                <a:spcPct val="90000"/>
              </a:lnSpc>
              <a:spcAft>
                <a:spcPts val="600"/>
              </a:spcAft>
            </a:pPr>
            <a:r>
              <a:rPr lang="en-US" sz="900" kern="1200" dirty="0" smtClean="0">
                <a:solidFill>
                  <a:schemeClr val="bg1"/>
                </a:solidFill>
                <a:latin typeface="Segoe UI Light" pitchFamily="34" charset="0"/>
                <a:ea typeface="+mn-ea"/>
                <a:cs typeface="+mn-cs"/>
              </a:rPr>
              <a:t>Will we still use existing high-level synthesis tools to compile OpenCL to Verilog?</a:t>
            </a:r>
          </a:p>
          <a:p>
            <a:pPr>
              <a:lnSpc>
                <a:spcPct val="90000"/>
              </a:lnSpc>
              <a:spcAft>
                <a:spcPts val="600"/>
              </a:spcAft>
            </a:pPr>
            <a:r>
              <a:rPr lang="en-US" sz="900" kern="1200" dirty="0" smtClean="0">
                <a:solidFill>
                  <a:schemeClr val="bg1"/>
                </a:solidFill>
                <a:latin typeface="Segoe UI Light" pitchFamily="34" charset="0"/>
                <a:ea typeface="+mn-ea"/>
                <a:cs typeface="+mn-cs"/>
              </a:rPr>
              <a:t>Can we build a tool from scratch to compile </a:t>
            </a:r>
            <a:r>
              <a:rPr lang="en-US" sz="900" kern="1200" dirty="0" err="1" smtClean="0">
                <a:solidFill>
                  <a:schemeClr val="bg1"/>
                </a:solidFill>
                <a:latin typeface="Segoe UI Light" pitchFamily="34" charset="0"/>
                <a:ea typeface="+mn-ea"/>
                <a:cs typeface="+mn-cs"/>
              </a:rPr>
              <a:t>ClickNP</a:t>
            </a:r>
            <a:r>
              <a:rPr lang="en-US" sz="900" kern="1200" dirty="0" smtClean="0">
                <a:solidFill>
                  <a:schemeClr val="bg1"/>
                </a:solidFill>
                <a:latin typeface="Segoe UI Light" pitchFamily="34" charset="0"/>
                <a:ea typeface="+mn-ea"/>
                <a:cs typeface="+mn-cs"/>
              </a:rPr>
              <a:t> directly into Verilog?</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35</a:t>
            </a:fld>
            <a:endParaRPr lang="en-US"/>
          </a:p>
        </p:txBody>
      </p:sp>
    </p:spTree>
    <p:extLst>
      <p:ext uri="{BB962C8B-B14F-4D97-AF65-F5344CB8AC3E}">
        <p14:creationId xmlns:p14="http://schemas.microsoft.com/office/powerpoint/2010/main" val="615273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With so many wild ideas in mind, the</a:t>
            </a:r>
            <a:r>
              <a:rPr lang="en-US" baseline="0" dirty="0" smtClean="0"/>
              <a:t> </a:t>
            </a:r>
            <a:r>
              <a:rPr lang="en-US" baseline="0" dirty="0" err="1" smtClean="0"/>
              <a:t>ClickNP</a:t>
            </a:r>
            <a:r>
              <a:rPr lang="en-US" baseline="0" dirty="0" smtClean="0"/>
              <a:t> project seems to be endless.</a:t>
            </a:r>
          </a:p>
          <a:p>
            <a:r>
              <a:rPr lang="en-US" baseline="0" dirty="0" smtClean="0"/>
              <a:t>It was October and the SIGCOMM deadline is in four months.</a:t>
            </a:r>
          </a:p>
          <a:p>
            <a:r>
              <a:rPr lang="en-US" baseline="0" dirty="0" smtClean="0"/>
              <a:t>At that time, Kun told me one word, “converge”.</a:t>
            </a:r>
          </a:p>
          <a:p>
            <a:r>
              <a:rPr lang="en-US" baseline="0" dirty="0" smtClean="0"/>
              <a:t>We need to balance explore and exploit and converge to a feasible solution in reasonable time.</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36</a:t>
            </a:fld>
            <a:endParaRPr lang="en-US"/>
          </a:p>
        </p:txBody>
      </p:sp>
    </p:spTree>
    <p:extLst>
      <p:ext uri="{BB962C8B-B14F-4D97-AF65-F5344CB8AC3E}">
        <p14:creationId xmlns:p14="http://schemas.microsoft.com/office/powerpoint/2010/main" val="3791848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We decided to struggle with existing high-level synthesis tools, and not reinvent the wheel.</a:t>
            </a:r>
          </a:p>
          <a:p>
            <a:r>
              <a:rPr lang="en-US" baseline="0" dirty="0" smtClean="0"/>
              <a:t>Developing a high-level synthesis tool by ourselves is too time consuming.</a:t>
            </a:r>
          </a:p>
          <a:p>
            <a:r>
              <a:rPr lang="en-US" baseline="0" dirty="0" smtClean="0"/>
              <a:t>Furthermore, it is more engineering effort, but without much research value.</a:t>
            </a:r>
          </a:p>
          <a:p>
            <a:r>
              <a:rPr lang="en-US" baseline="0" dirty="0" smtClean="0"/>
              <a:t>So we decided to keep using existing tools.</a:t>
            </a:r>
          </a:p>
          <a:p>
            <a:r>
              <a:rPr lang="en-US" baseline="0" dirty="0" smtClean="0"/>
              <a:t>Actually these tools can indeed generate efficient hardware for some simple coding styles.</a:t>
            </a:r>
          </a:p>
          <a:p>
            <a:r>
              <a:rPr lang="en-US" baseline="0" dirty="0" smtClean="0"/>
              <a:t>So our job is to find these coding styles and enforce them manually or automatically.</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37</a:t>
            </a:fld>
            <a:endParaRPr lang="en-US"/>
          </a:p>
        </p:txBody>
      </p:sp>
    </p:spTree>
    <p:extLst>
      <p:ext uri="{BB962C8B-B14F-4D97-AF65-F5344CB8AC3E}">
        <p14:creationId xmlns:p14="http://schemas.microsoft.com/office/powerpoint/2010/main" val="3815216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One may argue that enforcing these coding styles may </a:t>
            </a:r>
            <a:r>
              <a:rPr lang="en-US" baseline="0" dirty="0" smtClean="0"/>
              <a:t>sacrifice programmability</a:t>
            </a:r>
            <a:r>
              <a:rPr lang="en-US" baseline="0" dirty="0" smtClean="0"/>
              <a:t>.</a:t>
            </a:r>
          </a:p>
          <a:p>
            <a:r>
              <a:rPr lang="en-US" baseline="0" dirty="0" smtClean="0"/>
              <a:t>For example, </a:t>
            </a:r>
            <a:r>
              <a:rPr lang="en-US" baseline="0" dirty="0" err="1" smtClean="0"/>
              <a:t>ClickNP</a:t>
            </a:r>
            <a:r>
              <a:rPr lang="en-US" baseline="0" dirty="0" smtClean="0"/>
              <a:t> discourages nested </a:t>
            </a:r>
            <a:r>
              <a:rPr lang="en-US" baseline="0" dirty="0" smtClean="0"/>
              <a:t>loops.</a:t>
            </a:r>
          </a:p>
          <a:p>
            <a:r>
              <a:rPr lang="en-US" baseline="0" dirty="0" smtClean="0"/>
              <a:t>However</a:t>
            </a:r>
            <a:r>
              <a:rPr lang="en-US" baseline="0" dirty="0" smtClean="0"/>
              <a:t>, we are not building a language for all FPGA acceleration workloads.</a:t>
            </a:r>
          </a:p>
          <a:p>
            <a:r>
              <a:rPr lang="en-US" baseline="0" dirty="0" smtClean="0"/>
              <a:t>What we are building is a network processing platform.</a:t>
            </a:r>
          </a:p>
          <a:p>
            <a:r>
              <a:rPr lang="en-US" baseline="0" dirty="0" smtClean="0"/>
              <a:t>In network processing, most inner loops can be unrolled with reasonable area cost, and the remaining ones can be flattened by the developer</a:t>
            </a:r>
            <a:r>
              <a:rPr lang="en-US" baseline="0" dirty="0" smtClean="0"/>
              <a:t>.</a:t>
            </a:r>
            <a:endParaRPr lang="en-US" baseline="0" dirty="0" smtClean="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38</a:t>
            </a:fld>
            <a:endParaRPr lang="en-US"/>
          </a:p>
        </p:txBody>
      </p:sp>
    </p:spTree>
    <p:extLst>
      <p:ext uri="{BB962C8B-B14F-4D97-AF65-F5344CB8AC3E}">
        <p14:creationId xmlns:p14="http://schemas.microsoft.com/office/powerpoint/2010/main" val="3608423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Here </a:t>
            </a:r>
            <a:r>
              <a:rPr lang="en-US" baseline="0" dirty="0" smtClean="0"/>
              <a:t>comes another principle: Acceleration comes from specialization.</a:t>
            </a:r>
          </a:p>
          <a:p>
            <a:r>
              <a:rPr lang="en-US" baseline="0" dirty="0" smtClean="0"/>
              <a:t>We should always follow the end-to-end principle and keep real-world applications in mind. </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12:25 PM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248327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baseline="0" dirty="0" smtClean="0"/>
              <a:t>are </a:t>
            </a:r>
            <a:r>
              <a:rPr lang="en-US" baseline="0" dirty="0"/>
              <a:t>two major challenges for software network functions</a:t>
            </a:r>
            <a:r>
              <a:rPr lang="en-US" baseline="0" dirty="0" smtClean="0"/>
              <a:t>.</a:t>
            </a:r>
            <a:endParaRPr lang="en-US" baseline="0" dirty="0"/>
          </a:p>
          <a:p>
            <a:r>
              <a:rPr lang="en-US" baseline="0" dirty="0"/>
              <a:t>First, software network functions have limited processing capacity.</a:t>
            </a:r>
          </a:p>
          <a:p>
            <a:r>
              <a:rPr lang="en-US" baseline="0" dirty="0"/>
              <a:t>For example, for NVGRE tunnel encapsulation, the virtual switch requires 5 CPU cores to sustain 40 gigabit line rate.</a:t>
            </a:r>
          </a:p>
          <a:p>
            <a:r>
              <a:rPr lang="en-US" baseline="0" dirty="0"/>
              <a:t>In the worst case, </a:t>
            </a:r>
            <a:r>
              <a:rPr lang="en-US" baseline="0" dirty="0" smtClean="0"/>
              <a:t>when all the packets are tiny, </a:t>
            </a:r>
            <a:r>
              <a:rPr lang="en-US" baseline="0" dirty="0"/>
              <a:t>it requires as many as 100 cores to sustain line rate</a:t>
            </a:r>
            <a:r>
              <a:rPr lang="en-US" baseline="0" dirty="0" smtClean="0"/>
              <a:t>.</a:t>
            </a:r>
          </a:p>
        </p:txBody>
      </p:sp>
      <p:sp>
        <p:nvSpPr>
          <p:cNvPr id="4" name="Date Placeholder 3"/>
          <p:cNvSpPr>
            <a:spLocks noGrp="1"/>
          </p:cNvSpPr>
          <p:nvPr>
            <p:ph type="dt" idx="10"/>
          </p:nvPr>
        </p:nvSpPr>
        <p:spPr/>
        <p:txBody>
          <a:bodyPr/>
          <a:lstStyle/>
          <a:p>
            <a:fld id="{D3AF86AC-3E2B-435B-A4A3-D6726F3FDB95}"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674765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Finally, when we specialize a system, we should make the performance predictable to users, that is to not hide too much details from the user.</a:t>
            </a:r>
          </a:p>
          <a:p>
            <a:r>
              <a:rPr lang="en-US" baseline="0" dirty="0" smtClean="0"/>
              <a:t>Most problems of the OpenCL to Verilog compiler we use is that it hided too many optimizations in a black box, and we spent a lot of time to understand how it works, and how to write code in its preferred coding style.</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3779745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a:t>
            </a:r>
            <a:r>
              <a:rPr lang="en-US" baseline="0" dirty="0" err="1" smtClean="0"/>
              <a:t>ClickNP</a:t>
            </a:r>
            <a:r>
              <a:rPr lang="en-US" baseline="0" dirty="0" smtClean="0"/>
              <a:t> paper, we built an element </a:t>
            </a:r>
            <a:r>
              <a:rPr lang="en-US" baseline="0" dirty="0"/>
              <a:t>library with nearly 100 elements.</a:t>
            </a:r>
          </a:p>
          <a:p>
            <a:r>
              <a:rPr lang="en-US" baseline="0" dirty="0"/>
              <a:t>About 20% of them are re-factored from Click modular router, and the remaining ones cover lots of network functions</a:t>
            </a:r>
            <a:r>
              <a:rPr lang="en-US" baseline="0" dirty="0" smtClean="0"/>
              <a:t>.</a:t>
            </a:r>
            <a:endParaRPr lang="en-US" baseline="0" dirty="0"/>
          </a:p>
        </p:txBody>
      </p:sp>
      <p:sp>
        <p:nvSpPr>
          <p:cNvPr id="4" name="Date Placeholder 3"/>
          <p:cNvSpPr>
            <a:spLocks noGrp="1"/>
          </p:cNvSpPr>
          <p:nvPr>
            <p:ph type="dt" idx="10"/>
          </p:nvPr>
        </p:nvSpPr>
        <p:spPr/>
        <p:txBody>
          <a:bodyPr/>
          <a:lstStyle/>
          <a:p>
            <a:fld id="{CFFE5370-0398-401D-AB3A-0995406894B1}"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259899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a:t>
            </a:r>
            <a:r>
              <a:rPr lang="en-US" baseline="0" dirty="0"/>
              <a:t> </a:t>
            </a:r>
            <a:r>
              <a:rPr lang="en-US" baseline="0" dirty="0" smtClean="0"/>
              <a:t>elements, </a:t>
            </a:r>
            <a:r>
              <a:rPr lang="en-US" baseline="0" dirty="0"/>
              <a:t>w</a:t>
            </a:r>
            <a:r>
              <a:rPr lang="en-US" dirty="0"/>
              <a:t>e have</a:t>
            </a:r>
            <a:r>
              <a:rPr lang="en-US" baseline="0" dirty="0"/>
              <a:t> built several sample network functions.</a:t>
            </a:r>
          </a:p>
          <a:p>
            <a:r>
              <a:rPr lang="en-US" baseline="0" dirty="0"/>
              <a:t>Each network function only needs tens of lines of code for the </a:t>
            </a:r>
            <a:r>
              <a:rPr lang="en-US" baseline="0" dirty="0" err="1"/>
              <a:t>ClickNP</a:t>
            </a:r>
            <a:r>
              <a:rPr lang="en-US" baseline="0" dirty="0"/>
              <a:t> configuration file.</a:t>
            </a:r>
          </a:p>
          <a:p>
            <a:r>
              <a:rPr lang="en-US" baseline="0" dirty="0"/>
              <a:t>Each network function only takes about one week to </a:t>
            </a:r>
            <a:r>
              <a:rPr lang="en-US" baseline="0" dirty="0" smtClean="0"/>
              <a:t>develop, if all the elements are ready.</a:t>
            </a:r>
            <a:endParaRPr lang="en-US" baseline="0" dirty="0"/>
          </a:p>
        </p:txBody>
      </p:sp>
      <p:sp>
        <p:nvSpPr>
          <p:cNvPr id="4" name="Date Placeholder 3"/>
          <p:cNvSpPr>
            <a:spLocks noGrp="1"/>
          </p:cNvSpPr>
          <p:nvPr>
            <p:ph type="dt" idx="10"/>
          </p:nvPr>
        </p:nvSpPr>
        <p:spPr/>
        <p:txBody>
          <a:bodyPr/>
          <a:lstStyle/>
          <a:p>
            <a:fld id="{FBB398D4-98AF-46A7-8ECF-EA918346B623}"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638929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But the real story was not one week per network</a:t>
            </a:r>
            <a:r>
              <a:rPr lang="en-US" baseline="0" dirty="0" smtClean="0"/>
              <a:t> function.</a:t>
            </a:r>
          </a:p>
          <a:p>
            <a:r>
              <a:rPr lang="en-US" baseline="0" dirty="0" smtClean="0"/>
              <a:t>Because we do not have network functions in the first place, we need to design and implement elements while developing network functions.</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43</a:t>
            </a:fld>
            <a:endParaRPr lang="en-US"/>
          </a:p>
        </p:txBody>
      </p:sp>
    </p:spTree>
    <p:extLst>
      <p:ext uri="{BB962C8B-B14F-4D97-AF65-F5344CB8AC3E}">
        <p14:creationId xmlns:p14="http://schemas.microsoft.com/office/powerpoint/2010/main" val="1729663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However, the elements can be reused by future network functions.</a:t>
            </a:r>
          </a:p>
          <a:p>
            <a:r>
              <a:rPr lang="en-US" baseline="0" dirty="0" smtClean="0"/>
              <a:t>As we see in the table, the portion of reused elements increase as the project proceeds.</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44</a:t>
            </a:fld>
            <a:endParaRPr lang="en-US"/>
          </a:p>
        </p:txBody>
      </p:sp>
    </p:spTree>
    <p:extLst>
      <p:ext uri="{BB962C8B-B14F-4D97-AF65-F5344CB8AC3E}">
        <p14:creationId xmlns:p14="http://schemas.microsoft.com/office/powerpoint/2010/main" val="2155328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Although the network functions become larger and larger, the development takes less and less time.</a:t>
            </a:r>
          </a:p>
          <a:p>
            <a:r>
              <a:rPr lang="en-US" baseline="0" dirty="0" smtClean="0"/>
              <a:t>This is partly due to more and more elements can be reused, partly due to the development of the </a:t>
            </a:r>
            <a:r>
              <a:rPr lang="en-US" baseline="0" dirty="0" err="1" smtClean="0"/>
              <a:t>ClickNP</a:t>
            </a:r>
            <a:r>
              <a:rPr lang="en-US" baseline="0" dirty="0" smtClean="0"/>
              <a:t> toolchain.</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smtClean="0"/>
              <a:t>As we mentioned</a:t>
            </a:r>
            <a:r>
              <a:rPr lang="en-US" baseline="0" dirty="0" smtClean="0"/>
              <a:t> before, we met several implementation challenges, this is the main reason why the first several network functions take so many months to develop.</a:t>
            </a:r>
            <a:endParaRPr lang="en-US" dirty="0" smtClean="0"/>
          </a:p>
          <a:p>
            <a:endParaRPr lang="en-US" baseline="0" dirty="0" smtClean="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45</a:t>
            </a:fld>
            <a:endParaRPr lang="en-US"/>
          </a:p>
        </p:txBody>
      </p:sp>
    </p:spTree>
    <p:extLst>
      <p:ext uri="{BB962C8B-B14F-4D97-AF65-F5344CB8AC3E}">
        <p14:creationId xmlns:p14="http://schemas.microsoft.com/office/powerpoint/2010/main" val="1608345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a:t>
            </a:r>
            <a:r>
              <a:rPr lang="en-US" baseline="0" dirty="0" smtClean="0"/>
              <a:t> process of building the system is a co-evolution of the </a:t>
            </a:r>
            <a:r>
              <a:rPr lang="en-US" baseline="0" dirty="0" err="1" smtClean="0"/>
              <a:t>ClickNP</a:t>
            </a:r>
            <a:r>
              <a:rPr lang="en-US" baseline="0" dirty="0" smtClean="0"/>
              <a:t> toolchain and our network function applications.</a:t>
            </a:r>
          </a:p>
          <a:p>
            <a:r>
              <a:rPr lang="en-US" dirty="0" smtClean="0"/>
              <a:t>For</a:t>
            </a:r>
            <a:r>
              <a:rPr lang="en-US" baseline="0" dirty="0" smtClean="0"/>
              <a:t> the loop-carried dependency in the OpenCL compiler, we designed a language to define </a:t>
            </a:r>
            <a:r>
              <a:rPr lang="en-US" baseline="0" dirty="0" err="1" smtClean="0"/>
              <a:t>ClickNP</a:t>
            </a:r>
            <a:r>
              <a:rPr lang="en-US" baseline="0" dirty="0" smtClean="0"/>
              <a:t> elements, instead of using the OpenCL language directly.</a:t>
            </a:r>
          </a:p>
          <a:p>
            <a:r>
              <a:rPr lang="en-US" baseline="0" dirty="0" smtClean="0"/>
              <a:t>The language enforces the coding styles preferred by the OpenCL compiler, and our </a:t>
            </a:r>
            <a:r>
              <a:rPr lang="en-US" baseline="0" dirty="0" err="1" smtClean="0"/>
              <a:t>ClickNP</a:t>
            </a:r>
            <a:r>
              <a:rPr lang="en-US" baseline="0" dirty="0" smtClean="0"/>
              <a:t> compiler automatically performs several optimizations.</a:t>
            </a:r>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46</a:t>
            </a:fld>
            <a:endParaRPr lang="en-US"/>
          </a:p>
        </p:txBody>
      </p:sp>
    </p:spTree>
    <p:extLst>
      <p:ext uri="{BB962C8B-B14F-4D97-AF65-F5344CB8AC3E}">
        <p14:creationId xmlns:p14="http://schemas.microsoft.com/office/powerpoint/2010/main" val="930271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Second, to improve CPU-to-FPGA</a:t>
            </a:r>
            <a:r>
              <a:rPr lang="en-US" baseline="0" dirty="0" smtClean="0"/>
              <a:t> communication, we leveraged OpenCL channels to build a high-throughput and low latency channel between CPU and FPGA.</a:t>
            </a:r>
          </a:p>
          <a:p>
            <a:r>
              <a:rPr lang="en-US" baseline="0" dirty="0" smtClean="0"/>
              <a:t>As we can see in the figures, the throughput improves by one thousand times and the latency reduces by one thousand times.</a:t>
            </a:r>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47</a:t>
            </a:fld>
            <a:endParaRPr lang="en-US"/>
          </a:p>
        </p:txBody>
      </p:sp>
    </p:spTree>
    <p:extLst>
      <p:ext uri="{BB962C8B-B14F-4D97-AF65-F5344CB8AC3E}">
        <p14:creationId xmlns:p14="http://schemas.microsoft.com/office/powerpoint/2010/main" val="965617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third</a:t>
            </a:r>
            <a:r>
              <a:rPr lang="en-US" baseline="0" dirty="0" smtClean="0"/>
              <a:t> challenge is tough debugging.</a:t>
            </a:r>
          </a:p>
          <a:p>
            <a:r>
              <a:rPr lang="en-US" baseline="0" dirty="0" smtClean="0"/>
              <a:t>Although debugging on FPGA is time consuming, </a:t>
            </a:r>
            <a:r>
              <a:rPr lang="en-US" baseline="0" dirty="0" err="1" smtClean="0"/>
              <a:t>ClickNP</a:t>
            </a:r>
            <a:r>
              <a:rPr lang="en-US" baseline="0" dirty="0" smtClean="0"/>
              <a:t> elements are written in a high level language.</a:t>
            </a:r>
          </a:p>
          <a:p>
            <a:r>
              <a:rPr lang="en-US" baseline="0" dirty="0" smtClean="0"/>
              <a:t>So we design host elements to enable elements to be written once and run on both FPGA and CPU. Then we can use familiar debugging tools on CPU to debug the elements.</a:t>
            </a:r>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48</a:t>
            </a:fld>
            <a:endParaRPr lang="en-US"/>
          </a:p>
        </p:txBody>
      </p:sp>
    </p:spTree>
    <p:extLst>
      <p:ext uri="{BB962C8B-B14F-4D97-AF65-F5344CB8AC3E}">
        <p14:creationId xmlns:p14="http://schemas.microsoft.com/office/powerpoint/2010/main" val="774825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As</a:t>
            </a:r>
            <a:r>
              <a:rPr lang="en-US" baseline="0" dirty="0" smtClean="0"/>
              <a:t> a final step before submission of the paper, we need to compare our system throughput with state-of-the-art design.</a:t>
            </a:r>
          </a:p>
          <a:p>
            <a:r>
              <a:rPr lang="en-US" baseline="0" dirty="0" smtClean="0"/>
              <a:t>One question my mentor Kun always ask me is: When FPGA is better than CPU, and why it is better.</a:t>
            </a:r>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49</a:t>
            </a:fld>
            <a:endParaRPr lang="en-US"/>
          </a:p>
        </p:txBody>
      </p:sp>
    </p:spTree>
    <p:extLst>
      <p:ext uri="{BB962C8B-B14F-4D97-AF65-F5344CB8AC3E}">
        <p14:creationId xmlns:p14="http://schemas.microsoft.com/office/powerpoint/2010/main" val="2730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Second, software network functions have inflated and unstable latency.</a:t>
            </a:r>
          </a:p>
          <a:p>
            <a:r>
              <a:rPr lang="en-US" baseline="0" dirty="0"/>
              <a:t>A software-based network function adds tens of microseconds to milliseconds latency to the data plane.</a:t>
            </a:r>
          </a:p>
          <a:p>
            <a:r>
              <a:rPr lang="en-US" baseline="0" dirty="0"/>
              <a:t>When the load is high, this latency may grow to several milliseconds.</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However, an occasional delay of one millisecond would already violate the service level agreement for delay sensitive applications.</a:t>
            </a:r>
          </a:p>
        </p:txBody>
      </p:sp>
      <p:sp>
        <p:nvSpPr>
          <p:cNvPr id="4" name="Date Placeholder 3"/>
          <p:cNvSpPr>
            <a:spLocks noGrp="1"/>
          </p:cNvSpPr>
          <p:nvPr>
            <p:ph type="dt" idx="10"/>
          </p:nvPr>
        </p:nvSpPr>
        <p:spPr/>
        <p:txBody>
          <a:bodyPr/>
          <a:lstStyle/>
          <a:p>
            <a:fld id="{D3AF86AC-3E2B-435B-A4A3-D6726F3FDB95}"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848302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In</a:t>
            </a:r>
            <a:r>
              <a:rPr lang="en-US" baseline="0" dirty="0" smtClean="0"/>
              <a:t> evaluation, we typically take two perspectives: a reductionist perspective to evaluate each component of the system, and a holistic perspective to evaluate the system as a whole with real-world applications.</a:t>
            </a:r>
          </a:p>
          <a:p>
            <a:r>
              <a:rPr lang="en-US" baseline="0" dirty="0" smtClean="0"/>
              <a:t>When comparing with existing work, one important thing to keep in mind is to be fair.</a:t>
            </a:r>
          </a:p>
          <a:p>
            <a:r>
              <a:rPr lang="en-US" baseline="0" dirty="0" smtClean="0"/>
              <a:t>We even optimized the existing work of Click plus DPDK, because we want to compare FPGA with CPU packet processing in general, instead of a specific system.</a:t>
            </a:r>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50</a:t>
            </a:fld>
            <a:endParaRPr lang="en-US"/>
          </a:p>
        </p:txBody>
      </p:sp>
    </p:spTree>
    <p:extLst>
      <p:ext uri="{BB962C8B-B14F-4D97-AF65-F5344CB8AC3E}">
        <p14:creationId xmlns:p14="http://schemas.microsoft.com/office/powerpoint/2010/main" val="1663265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After the paper submission,</a:t>
            </a:r>
            <a:r>
              <a:rPr lang="en-US" baseline="0" dirty="0" smtClean="0"/>
              <a:t> the </a:t>
            </a:r>
            <a:r>
              <a:rPr lang="en-US" baseline="0" dirty="0" err="1" smtClean="0"/>
              <a:t>ClickNP</a:t>
            </a:r>
            <a:r>
              <a:rPr lang="en-US" baseline="0" dirty="0" smtClean="0"/>
              <a:t> project does not end.</a:t>
            </a:r>
          </a:p>
          <a:p>
            <a:r>
              <a:rPr lang="en-US" baseline="0" dirty="0" err="1" smtClean="0"/>
              <a:t>ClickNP</a:t>
            </a:r>
            <a:r>
              <a:rPr lang="en-US" baseline="0" dirty="0" smtClean="0"/>
              <a:t> moves from network processing to general stream processing, and enables multiple research and engineering projects in our team, including applications. For example, </a:t>
            </a:r>
            <a:r>
              <a:rPr lang="en-US" baseline="0" dirty="0" err="1" smtClean="0"/>
              <a:t>Yuanwei’s</a:t>
            </a:r>
            <a:r>
              <a:rPr lang="en-US" baseline="0" dirty="0" smtClean="0"/>
              <a:t> paper on Memory Efficient Loss Recovery, which he will present this afternoon.</a:t>
            </a:r>
          </a:p>
          <a:p>
            <a:r>
              <a:rPr lang="en-US" baseline="0" dirty="0" smtClean="0"/>
              <a:t>And extending the </a:t>
            </a:r>
            <a:r>
              <a:rPr lang="en-US" baseline="0" dirty="0" err="1" smtClean="0"/>
              <a:t>ClickNP</a:t>
            </a:r>
            <a:r>
              <a:rPr lang="en-US" baseline="0" dirty="0" smtClean="0"/>
              <a:t> framework to distribute to a cluster of FPGAs, and use Go language to support concurrency more naturally.</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51</a:t>
            </a:fld>
            <a:endParaRPr lang="en-US"/>
          </a:p>
        </p:txBody>
      </p:sp>
    </p:spTree>
    <p:extLst>
      <p:ext uri="{BB962C8B-B14F-4D97-AF65-F5344CB8AC3E}">
        <p14:creationId xmlns:p14="http://schemas.microsoft.com/office/powerpoint/2010/main" val="6901828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In</a:t>
            </a:r>
            <a:r>
              <a:rPr lang="en-US" baseline="0" dirty="0" smtClean="0"/>
              <a:t> the end of my talk, I would like to do an advertisement of my research field, accelerating data centers with reconfigurable hardware.</a:t>
            </a:r>
          </a:p>
          <a:p>
            <a:r>
              <a:rPr lang="en-US" baseline="0" dirty="0" smtClean="0"/>
              <a:t>In Chuanxiong’s keynote this morning, he tells us that Moore’s law is ending and accelerators are coming.</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52</a:t>
            </a:fld>
            <a:endParaRPr lang="en-US"/>
          </a:p>
        </p:txBody>
      </p:sp>
    </p:spTree>
    <p:extLst>
      <p:ext uri="{BB962C8B-B14F-4D97-AF65-F5344CB8AC3E}">
        <p14:creationId xmlns:p14="http://schemas.microsoft.com/office/powerpoint/2010/main" val="2340169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As we can see in the figure,</a:t>
            </a:r>
            <a:r>
              <a:rPr lang="en-US" baseline="0" dirty="0" smtClean="0"/>
              <a:t> the X axis is estimated year of development, and the Y axis is energy efficiency in </a:t>
            </a:r>
            <a:r>
              <a:rPr lang="en-US" baseline="0" dirty="0" err="1" smtClean="0"/>
              <a:t>giga</a:t>
            </a:r>
            <a:r>
              <a:rPr lang="en-US" baseline="0" dirty="0" smtClean="0"/>
              <a:t> operations per second per watt.</a:t>
            </a:r>
          </a:p>
          <a:p>
            <a:r>
              <a:rPr lang="en-US" baseline="0" dirty="0" smtClean="0"/>
              <a:t>The Moore’s law of general-purpose processors is ending, but the Moore’s law of specialized hardware is not ending.</a:t>
            </a:r>
          </a:p>
          <a:p>
            <a:r>
              <a:rPr lang="en-US" baseline="0" dirty="0" smtClean="0"/>
              <a:t>The orange line shows GPU, the red line shows FPGA and the green line shows TPU, the deep learning ASIC from Google. These specialized hardware still follow the predictions of Moore’s law.</a:t>
            </a:r>
            <a:endParaRPr lang="en-US" dirty="0"/>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53</a:t>
            </a:fld>
            <a:endParaRPr lang="en-US"/>
          </a:p>
        </p:txBody>
      </p:sp>
    </p:spTree>
    <p:extLst>
      <p:ext uri="{BB962C8B-B14F-4D97-AF65-F5344CB8AC3E}">
        <p14:creationId xmlns:p14="http://schemas.microsoft.com/office/powerpoint/2010/main" val="18213223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FPGA</a:t>
            </a:r>
            <a:r>
              <a:rPr lang="en-US" baseline="0" dirty="0" smtClean="0"/>
              <a:t> is gaining more and more popularity in the industry.</a:t>
            </a:r>
          </a:p>
          <a:p>
            <a:r>
              <a:rPr lang="en-US" baseline="0" dirty="0" smtClean="0"/>
              <a:t>For example in the LC3 conference one month ago, Linus Torvalds, the creator of Linux and </a:t>
            </a:r>
            <a:r>
              <a:rPr lang="en-US" baseline="0" dirty="0" err="1" smtClean="0"/>
              <a:t>Git</a:t>
            </a:r>
            <a:r>
              <a:rPr lang="en-US" baseline="0" dirty="0" smtClean="0"/>
              <a:t>, says that I would consider FPGA because the price of FPGAs is more affordable these years, and there have been a lot of free tools to program them.</a:t>
            </a:r>
          </a:p>
        </p:txBody>
      </p:sp>
      <p:sp>
        <p:nvSpPr>
          <p:cNvPr id="4" name="页眉占位符 3"/>
          <p:cNvSpPr>
            <a:spLocks noGrp="1"/>
          </p:cNvSpPr>
          <p:nvPr>
            <p:ph type="hdr" sz="quarter" idx="10"/>
          </p:nvPr>
        </p:nvSpPr>
        <p:spPr/>
        <p:txBody>
          <a:bodyPr/>
          <a:lstStyle/>
          <a:p>
            <a:r>
              <a:rPr lang="en-US" smtClean="0"/>
              <a:t>Microsoft Research 2016</a:t>
            </a:r>
            <a:endParaRPr lang="en-US"/>
          </a:p>
        </p:txBody>
      </p:sp>
      <p:sp>
        <p:nvSpPr>
          <p:cNvPr id="5" name="页脚占位符 4"/>
          <p:cNvSpPr>
            <a:spLocks noGrp="1"/>
          </p:cNvSpPr>
          <p:nvPr>
            <p:ph type="ftr" sz="quarter" idx="11"/>
          </p:nvPr>
        </p:nvSpPr>
        <p:spPr/>
        <p:txBody>
          <a:bodyPr/>
          <a:lstStyle/>
          <a:p>
            <a:pPr defTabSz="931275"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D9A52D44-18E6-4ED8-91E0-E6CAADB62DCE}" type="datetime8">
              <a:rPr lang="en-US" altLang="zh-CN" smtClean="0"/>
              <a:t>8/3/17 11:56 AM</a:t>
            </a:fld>
            <a:endParaRPr lang="en-US"/>
          </a:p>
        </p:txBody>
      </p:sp>
      <p:sp>
        <p:nvSpPr>
          <p:cNvPr id="7" name="灯片编号占位符 6"/>
          <p:cNvSpPr>
            <a:spLocks noGrp="1"/>
          </p:cNvSpPr>
          <p:nvPr>
            <p:ph type="sldNum" sz="quarter" idx="13"/>
          </p:nvPr>
        </p:nvSpPr>
        <p:spPr/>
        <p:txBody>
          <a:bodyPr/>
          <a:lstStyle/>
          <a:p>
            <a:fld id="{B4008EB6-D09E-4580-8CD6-DDB14511944F}" type="slidenum">
              <a:rPr lang="en-US" smtClean="0"/>
              <a:pPr/>
              <a:t>54</a:t>
            </a:fld>
            <a:endParaRPr lang="en-US"/>
          </a:p>
        </p:txBody>
      </p:sp>
    </p:spTree>
    <p:extLst>
      <p:ext uri="{BB962C8B-B14F-4D97-AF65-F5344CB8AC3E}">
        <p14:creationId xmlns:p14="http://schemas.microsoft.com/office/powerpoint/2010/main" val="3594110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Finally I</a:t>
            </a:r>
            <a:r>
              <a:rPr lang="en-US" baseline="0" dirty="0" smtClean="0"/>
              <a:t> would like to end this talk with a vision of Microsoft, that </a:t>
            </a:r>
            <a:r>
              <a:rPr lang="en-US" dirty="0" smtClean="0"/>
              <a:t>FPGAs </a:t>
            </a:r>
            <a:r>
              <a:rPr lang="en-US" dirty="0"/>
              <a:t>form a separate plane of </a:t>
            </a:r>
            <a:r>
              <a:rPr lang="en-US" dirty="0" smtClean="0"/>
              <a:t>computation in data centers,</a:t>
            </a:r>
            <a:r>
              <a:rPr lang="en-US" baseline="0" dirty="0" smtClean="0"/>
              <a:t> to make the cloud fully reconfigurable.</a:t>
            </a:r>
            <a:endParaRPr lang="en-US" dirty="0"/>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8/3/17 11:56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283018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a:t>
            </a:r>
            <a:r>
              <a:rPr lang="en-US" baseline="0" dirty="0"/>
              <a:t>you for listening!</a:t>
            </a:r>
            <a:endParaRPr lang="en-US" dirty="0"/>
          </a:p>
        </p:txBody>
      </p:sp>
      <p:sp>
        <p:nvSpPr>
          <p:cNvPr id="4" name="Date Placeholder 3"/>
          <p:cNvSpPr>
            <a:spLocks noGrp="1"/>
          </p:cNvSpPr>
          <p:nvPr>
            <p:ph type="dt" idx="10"/>
          </p:nvPr>
        </p:nvSpPr>
        <p:spPr/>
        <p:txBody>
          <a:bodyPr/>
          <a:lstStyle/>
          <a:p>
            <a:fld id="{927E3E98-01FD-4031-BFC4-A69BD8C06F14}"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49945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accelerate</a:t>
            </a:r>
            <a:r>
              <a:rPr lang="en-US" baseline="0" dirty="0"/>
              <a:t> network functions in servers, we have deployed FPGA-based </a:t>
            </a:r>
            <a:r>
              <a:rPr lang="en-US" baseline="0" dirty="0" err="1"/>
              <a:t>SmartNICs</a:t>
            </a:r>
            <a:r>
              <a:rPr lang="en-US" baseline="0" dirty="0"/>
              <a:t> at scale in Microsoft datacenters.</a:t>
            </a:r>
          </a:p>
          <a:p>
            <a:r>
              <a:rPr lang="en-US" dirty="0"/>
              <a:t>The FPGA</a:t>
            </a:r>
            <a:r>
              <a:rPr lang="en-US" baseline="0" dirty="0"/>
              <a:t> performs bump-in-the-wire processing </a:t>
            </a:r>
            <a:r>
              <a:rPr lang="en-US" dirty="0"/>
              <a:t>between</a:t>
            </a:r>
            <a:r>
              <a:rPr lang="en-US" baseline="0" dirty="0"/>
              <a:t> commodity NIC and top-of-rack switch.</a:t>
            </a:r>
          </a:p>
        </p:txBody>
      </p:sp>
      <p:sp>
        <p:nvSpPr>
          <p:cNvPr id="4" name="Date Placeholder 3"/>
          <p:cNvSpPr>
            <a:spLocks noGrp="1"/>
          </p:cNvSpPr>
          <p:nvPr>
            <p:ph type="dt" idx="10"/>
          </p:nvPr>
        </p:nvSpPr>
        <p:spPr/>
        <p:txBody>
          <a:bodyPr/>
          <a:lstStyle/>
          <a:p>
            <a:fld id="{EEB9BA1A-5D0A-42E5-9A12-63D991EF5330}"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02236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reasons for choosing FPGA as the accelerator.</a:t>
            </a:r>
            <a:endParaRPr lang="en-US" dirty="0"/>
          </a:p>
          <a:p>
            <a:r>
              <a:rPr lang="en-US" baseline="0" dirty="0"/>
              <a:t>First, FPGA has massive parallelism.</a:t>
            </a:r>
          </a:p>
          <a:p>
            <a:r>
              <a:rPr lang="en-US" baseline="0" dirty="0"/>
              <a:t>It has millions of logic elements, which can build thousands of “cores” running in parallel.</a:t>
            </a:r>
          </a:p>
          <a:p>
            <a:r>
              <a:rPr lang="en-US" baseline="0" dirty="0"/>
              <a:t>FPGA also has thousands of memory blocks, which can produce terabytes per second aggregated memory bandwidth.</a:t>
            </a:r>
          </a:p>
          <a:p>
            <a:r>
              <a:rPr lang="en-US" baseline="0" dirty="0"/>
              <a:t>Second, FPGA has low power </a:t>
            </a:r>
            <a:r>
              <a:rPr lang="en-US" baseline="0" dirty="0" smtClean="0"/>
              <a:t>consumption.</a:t>
            </a:r>
            <a:endParaRPr lang="en-US" baseline="0" dirty="0"/>
          </a:p>
          <a:p>
            <a:r>
              <a:rPr lang="en-US" baseline="0" dirty="0"/>
              <a:t>Third, FPGA is a general computing platform to accelerate various cloud </a:t>
            </a:r>
            <a:r>
              <a:rPr lang="en-US" baseline="0" dirty="0" smtClean="0"/>
              <a:t>services.</a:t>
            </a:r>
            <a:endParaRPr lang="en-US" baseline="0" dirty="0"/>
          </a:p>
          <a:p>
            <a:r>
              <a:rPr lang="en-US" baseline="0" dirty="0"/>
              <a:t>Finally, FPGA is a mature technology with reasonable price in recent years.</a:t>
            </a:r>
          </a:p>
        </p:txBody>
      </p:sp>
      <p:sp>
        <p:nvSpPr>
          <p:cNvPr id="4" name="Date Placeholder 3"/>
          <p:cNvSpPr>
            <a:spLocks noGrp="1"/>
          </p:cNvSpPr>
          <p:nvPr>
            <p:ph type="dt" idx="10"/>
          </p:nvPr>
        </p:nvSpPr>
        <p:spPr/>
        <p:txBody>
          <a:bodyPr/>
          <a:lstStyle/>
          <a:p>
            <a:fld id="{EEB9BA1A-5D0A-42E5-9A12-63D991EF5330}"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0542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main challenge to use FPGA is programmability.</a:t>
            </a:r>
          </a:p>
          <a:p>
            <a:r>
              <a:rPr lang="en-US" baseline="0" dirty="0"/>
              <a:t>Conventionally, FPGA is programmed with low-level hardware description languages, such as Verilog and VHDL.</a:t>
            </a:r>
          </a:p>
          <a:p>
            <a:r>
              <a:rPr lang="en-US" baseline="0" dirty="0" smtClean="0"/>
              <a:t>The </a:t>
            </a:r>
            <a:r>
              <a:rPr lang="en-US" baseline="0" dirty="0"/>
              <a:t>difficulty of hardware description languages have pushed many software developers away for years.</a:t>
            </a:r>
          </a:p>
        </p:txBody>
      </p:sp>
      <p:sp>
        <p:nvSpPr>
          <p:cNvPr id="4" name="Date Placeholder 3"/>
          <p:cNvSpPr>
            <a:spLocks noGrp="1"/>
          </p:cNvSpPr>
          <p:nvPr>
            <p:ph type="dt" idx="10"/>
          </p:nvPr>
        </p:nvSpPr>
        <p:spPr/>
        <p:txBody>
          <a:bodyPr/>
          <a:lstStyle/>
          <a:p>
            <a:fld id="{9E768879-75E5-4C67-90B2-F679EB0E8958}"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82044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a:t>
            </a:r>
            <a:r>
              <a:rPr lang="en-US" baseline="0" dirty="0"/>
              <a:t> we present </a:t>
            </a:r>
            <a:r>
              <a:rPr lang="en-US" baseline="0" dirty="0" err="1"/>
              <a:t>ClickNP</a:t>
            </a:r>
            <a:r>
              <a:rPr lang="en-US" baseline="0" dirty="0"/>
              <a:t>, a platform to make FPGA accessible to software developers.</a:t>
            </a:r>
          </a:p>
          <a:p>
            <a:r>
              <a:rPr lang="en-US" baseline="0" dirty="0"/>
              <a:t>We have several design goals.</a:t>
            </a:r>
          </a:p>
          <a:p>
            <a:r>
              <a:rPr lang="en-US" baseline="0" dirty="0"/>
              <a:t>First, the platform should be fully programmable using high-level languages</a:t>
            </a:r>
            <a:r>
              <a:rPr lang="en-US" baseline="0" dirty="0" smtClean="0"/>
              <a:t>.</a:t>
            </a:r>
            <a:endParaRPr lang="en-US" baseline="0" dirty="0"/>
          </a:p>
        </p:txBody>
      </p:sp>
      <p:sp>
        <p:nvSpPr>
          <p:cNvPr id="4" name="Date Placeholder 3"/>
          <p:cNvSpPr>
            <a:spLocks noGrp="1"/>
          </p:cNvSpPr>
          <p:nvPr>
            <p:ph type="dt" idx="10"/>
          </p:nvPr>
        </p:nvSpPr>
        <p:spPr/>
        <p:txBody>
          <a:bodyPr/>
          <a:lstStyle/>
          <a:p>
            <a:fld id="{30DC98B7-9419-4802-8FDD-327312E2E272}" type="datetime8">
              <a:rPr lang="en-US" altLang="zh-CN" smtClean="0"/>
              <a:t>8/3/17 11:56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58626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2.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emf"/><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692" b="19363"/>
          <a:stretch/>
        </p:blipFill>
        <p:spPr>
          <a:xfrm>
            <a:off x="-6355" y="0"/>
            <a:ext cx="9332917" cy="6994525"/>
          </a:xfrm>
          <a:prstGeom prst="rect">
            <a:avLst/>
          </a:prstGeom>
        </p:spPr>
      </p:pic>
      <p:pic>
        <p:nvPicPr>
          <p:cNvPr id="4" name="Picture 3"/>
          <p:cNvPicPr>
            <a:picLocks noChangeAspect="1"/>
          </p:cNvPicPr>
          <p:nvPr userDrawn="1"/>
        </p:nvPicPr>
        <p:blipFill>
          <a:blip r:embed="rId3"/>
          <a:stretch>
            <a:fillRect/>
          </a:stretch>
        </p:blipFill>
        <p:spPr>
          <a:xfrm>
            <a:off x="457200" y="2399994"/>
            <a:ext cx="4754715" cy="46972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406451" y="6201724"/>
            <a:ext cx="1462912" cy="313376"/>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lvl1pPr>
              <a:defRPr>
                <a:solidFill>
                  <a:sysClr val="windowText" lastClr="000000"/>
                </a:solidFill>
              </a:defRPr>
            </a:lvl1pPr>
          </a:lstStyle>
          <a:p>
            <a:fld id="{368F0CB9-5443-48E8-ADD3-3F8A68C2523D}"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1"/>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74638" y="1214439"/>
            <a:ext cx="8777288" cy="17173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1"/>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4473"/>
            <a:ext cx="8777287" cy="2037481"/>
          </a:xfrm>
        </p:spPr>
        <p:txBody>
          <a:bodyPr wrap="square">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1"/>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2"/>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49"/>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5685" y="1211287"/>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2"/>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5685"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2"/>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
        <p:nvSpPr>
          <p:cNvPr id="3" name="Slide Number Placeholder 2"/>
          <p:cNvSpPr>
            <a:spLocks noGrp="1"/>
          </p:cNvSpPr>
          <p:nvPr>
            <p:ph type="sldNum" sz="quarter" idx="12"/>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Walkin">
    <p:spTree>
      <p:nvGrpSpPr>
        <p:cNvPr id="1" name=""/>
        <p:cNvGrpSpPr/>
        <p:nvPr/>
      </p:nvGrpSpPr>
      <p:grpSpPr>
        <a:xfrm>
          <a:off x="0" y="0"/>
          <a:ext cx="0" cy="0"/>
          <a:chOff x="0" y="0"/>
          <a:chExt cx="0" cy="0"/>
        </a:xfrm>
      </p:grpSpPr>
      <p:sp>
        <p:nvSpPr>
          <p:cNvPr id="7" name="Freeform 6"/>
          <p:cNvSpPr/>
          <p:nvPr userDrawn="1"/>
        </p:nvSpPr>
        <p:spPr bwMode="gray">
          <a:xfrm rot="20468000">
            <a:off x="1341447" y="6439944"/>
            <a:ext cx="58994" cy="579692"/>
          </a:xfrm>
          <a:custGeom>
            <a:avLst/>
            <a:gdLst>
              <a:gd name="connsiteX0" fmla="*/ 58994 w 58994"/>
              <a:gd name="connsiteY0" fmla="*/ 0 h 579692"/>
              <a:gd name="connsiteX1" fmla="*/ 58994 w 58994"/>
              <a:gd name="connsiteY1" fmla="*/ 579692 h 579692"/>
              <a:gd name="connsiteX2" fmla="*/ 0 w 58994"/>
              <a:gd name="connsiteY2" fmla="*/ 559532 h 579692"/>
              <a:gd name="connsiteX3" fmla="*/ 0 w 58994"/>
              <a:gd name="connsiteY3" fmla="*/ 10005 h 579692"/>
            </a:gdLst>
            <a:ahLst/>
            <a:cxnLst>
              <a:cxn ang="0">
                <a:pos x="connsiteX0" y="connsiteY0"/>
              </a:cxn>
              <a:cxn ang="0">
                <a:pos x="connsiteX1" y="connsiteY1"/>
              </a:cxn>
              <a:cxn ang="0">
                <a:pos x="connsiteX2" y="connsiteY2"/>
              </a:cxn>
              <a:cxn ang="0">
                <a:pos x="connsiteX3" y="connsiteY3"/>
              </a:cxn>
            </a:cxnLst>
            <a:rect l="l" t="t" r="r" b="b"/>
            <a:pathLst>
              <a:path w="58994" h="579692">
                <a:moveTo>
                  <a:pt x="58994" y="0"/>
                </a:moveTo>
                <a:lnTo>
                  <a:pt x="58994" y="579692"/>
                </a:lnTo>
                <a:lnTo>
                  <a:pt x="0" y="559532"/>
                </a:lnTo>
                <a:lnTo>
                  <a:pt x="0" y="10005"/>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l="24228" t="23161"/>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5" name="Freeform 5"/>
          <p:cNvSpPr>
            <a:spLocks noEditPoints="1"/>
          </p:cNvSpPr>
          <p:nvPr userDrawn="1"/>
        </p:nvSpPr>
        <p:spPr bwMode="auto">
          <a:xfrm>
            <a:off x="3932237" y="2674940"/>
            <a:ext cx="4937125" cy="484970"/>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307104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ysClr val="windowText" lastClr="000000"/>
                </a:solidFill>
              </a:defRPr>
            </a:lvl1pPr>
          </a:lstStyle>
          <a:p>
            <a:fld id="{368F0CB9-5443-48E8-ADD3-3F8A68C2523D}" type="slidenum">
              <a:rPr lang="en-US" smtClean="0"/>
              <a:pPr/>
              <a:t>‹#›</a:t>
            </a:fld>
            <a:endParaRPr lang="en-US"/>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8777287" cy="2129814"/>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5692" b="19363"/>
          <a:stretch/>
        </p:blipFill>
        <p:spPr>
          <a:xfrm>
            <a:off x="-1" y="4762"/>
            <a:ext cx="9326563" cy="6989763"/>
          </a:xfrm>
          <a:prstGeom prst="rect">
            <a:avLst/>
          </a:prstGeom>
        </p:spPr>
      </p:pic>
      <p:pic>
        <p:nvPicPr>
          <p:cNvPr id="3" name="Picture 2"/>
          <p:cNvPicPr>
            <a:picLocks noChangeAspect="1"/>
          </p:cNvPicPr>
          <p:nvPr userDrawn="1"/>
        </p:nvPicPr>
        <p:blipFill>
          <a:blip r:embed="rId3"/>
          <a:stretch>
            <a:fillRect/>
          </a:stretch>
        </p:blipFill>
        <p:spPr>
          <a:xfrm>
            <a:off x="457200" y="2399994"/>
            <a:ext cx="4754715" cy="46972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406451" y="6201724"/>
            <a:ext cx="1462912" cy="313376"/>
          </a:xfrm>
          <a:prstGeom prst="rect">
            <a:avLst/>
          </a:prstGeom>
        </p:spPr>
      </p:pic>
    </p:spTree>
    <p:extLst>
      <p:ext uri="{BB962C8B-B14F-4D97-AF65-F5344CB8AC3E}">
        <p14:creationId xmlns:p14="http://schemas.microsoft.com/office/powerpoint/2010/main" val="381194184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Walkin">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4" name="Freeform 5"/>
          <p:cNvSpPr>
            <a:spLocks noEditPoints="1"/>
          </p:cNvSpPr>
          <p:nvPr userDrawn="1"/>
        </p:nvSpPr>
        <p:spPr bwMode="auto">
          <a:xfrm>
            <a:off x="3932237" y="2674940"/>
            <a:ext cx="4937125" cy="484970"/>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p:nvPr userDrawn="1"/>
        </p:nvSpPr>
        <p:spPr bwMode="black">
          <a:xfrm rot="20468000">
            <a:off x="1349796" y="6438037"/>
            <a:ext cx="58994" cy="641895"/>
          </a:xfrm>
          <a:custGeom>
            <a:avLst/>
            <a:gdLst>
              <a:gd name="connsiteX0" fmla="*/ 58994 w 58994"/>
              <a:gd name="connsiteY0" fmla="*/ 0 h 641895"/>
              <a:gd name="connsiteX1" fmla="*/ 58994 w 58994"/>
              <a:gd name="connsiteY1" fmla="*/ 641895 h 641895"/>
              <a:gd name="connsiteX2" fmla="*/ 0 w 58994"/>
              <a:gd name="connsiteY2" fmla="*/ 641895 h 641895"/>
              <a:gd name="connsiteX3" fmla="*/ 0 w 58994"/>
              <a:gd name="connsiteY3" fmla="*/ 8892 h 641895"/>
              <a:gd name="connsiteX4" fmla="*/ 52427 w 58994"/>
              <a:gd name="connsiteY4" fmla="*/ 0 h 64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4" h="641895">
                <a:moveTo>
                  <a:pt x="58994" y="0"/>
                </a:moveTo>
                <a:lnTo>
                  <a:pt x="58994" y="641895"/>
                </a:lnTo>
                <a:lnTo>
                  <a:pt x="0" y="641895"/>
                </a:lnTo>
                <a:lnTo>
                  <a:pt x="0" y="8892"/>
                </a:lnTo>
                <a:lnTo>
                  <a:pt x="52427"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l="24228" t="23161"/>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spTree>
    <p:extLst>
      <p:ext uri="{BB962C8B-B14F-4D97-AF65-F5344CB8AC3E}">
        <p14:creationId xmlns:p14="http://schemas.microsoft.com/office/powerpoint/2010/main" val="12396936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l="11934" t="56389"/>
          <a:stretch>
            <a:fillRect/>
          </a:stretch>
        </p:blipFill>
        <p:spPr>
          <a:xfrm rot="10800000">
            <a:off x="4913779" y="4050004"/>
            <a:ext cx="4412784" cy="2944520"/>
          </a:xfrm>
          <a:custGeom>
            <a:avLst/>
            <a:gdLst>
              <a:gd name="connsiteX0" fmla="*/ 4412784 w 4412784"/>
              <a:gd name="connsiteY0" fmla="*/ 2944520 h 2944520"/>
              <a:gd name="connsiteX1" fmla="*/ 0 w 4412784"/>
              <a:gd name="connsiteY1" fmla="*/ 2944520 h 2944520"/>
              <a:gd name="connsiteX2" fmla="*/ 0 w 4412784"/>
              <a:gd name="connsiteY2" fmla="*/ 0 h 2944520"/>
              <a:gd name="connsiteX3" fmla="*/ 4412784 w 4412784"/>
              <a:gd name="connsiteY3" fmla="*/ 0 h 2944520"/>
            </a:gdLst>
            <a:ahLst/>
            <a:cxnLst>
              <a:cxn ang="0">
                <a:pos x="connsiteX0" y="connsiteY0"/>
              </a:cxn>
              <a:cxn ang="0">
                <a:pos x="connsiteX1" y="connsiteY1"/>
              </a:cxn>
              <a:cxn ang="0">
                <a:pos x="connsiteX2" y="connsiteY2"/>
              </a:cxn>
              <a:cxn ang="0">
                <a:pos x="connsiteX3" y="connsiteY3"/>
              </a:cxn>
            </a:cxnLst>
            <a:rect l="l" t="t" r="r" b="b"/>
            <a:pathLst>
              <a:path w="4412784" h="2944520">
                <a:moveTo>
                  <a:pt x="4412784" y="2944520"/>
                </a:moveTo>
                <a:lnTo>
                  <a:pt x="0" y="2944520"/>
                </a:lnTo>
                <a:lnTo>
                  <a:pt x="0" y="0"/>
                </a:lnTo>
                <a:lnTo>
                  <a:pt x="4412784" y="0"/>
                </a:lnTo>
                <a:close/>
              </a:path>
            </a:pathLst>
          </a:cu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0" name="Freeform 9"/>
          <p:cNvSpPr/>
          <p:nvPr userDrawn="1"/>
        </p:nvSpPr>
        <p:spPr bwMode="black">
          <a:xfrm rot="20468000">
            <a:off x="1424405" y="-359457"/>
            <a:ext cx="58994" cy="681394"/>
          </a:xfrm>
          <a:custGeom>
            <a:avLst/>
            <a:gdLst>
              <a:gd name="connsiteX0" fmla="*/ 58994 w 58994"/>
              <a:gd name="connsiteY0" fmla="*/ 0 h 681394"/>
              <a:gd name="connsiteX1" fmla="*/ 58994 w 58994"/>
              <a:gd name="connsiteY1" fmla="*/ 681394 h 681394"/>
              <a:gd name="connsiteX2" fmla="*/ 0 w 58994"/>
              <a:gd name="connsiteY2" fmla="*/ 661234 h 681394"/>
              <a:gd name="connsiteX3" fmla="*/ 0 w 58994"/>
              <a:gd name="connsiteY3" fmla="*/ 0 h 681394"/>
            </a:gdLst>
            <a:ahLst/>
            <a:cxnLst>
              <a:cxn ang="0">
                <a:pos x="connsiteX0" y="connsiteY0"/>
              </a:cxn>
              <a:cxn ang="0">
                <a:pos x="connsiteX1" y="connsiteY1"/>
              </a:cxn>
              <a:cxn ang="0">
                <a:pos x="connsiteX2" y="connsiteY2"/>
              </a:cxn>
              <a:cxn ang="0">
                <a:pos x="connsiteX3" y="connsiteY3"/>
              </a:cxn>
            </a:cxnLst>
            <a:rect l="l" t="t" r="r" b="b"/>
            <a:pathLst>
              <a:path w="58994" h="681394">
                <a:moveTo>
                  <a:pt x="58994" y="0"/>
                </a:moveTo>
                <a:lnTo>
                  <a:pt x="58994" y="681394"/>
                </a:lnTo>
                <a:lnTo>
                  <a:pt x="0" y="661234"/>
                </a:lnTo>
                <a:lnTo>
                  <a:pt x="0"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11" name="Freeform 10"/>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27" name="Picture 26"/>
          <p:cNvPicPr>
            <a:picLocks noChangeAspect="1"/>
          </p:cNvPicPr>
          <p:nvPr userDrawn="1"/>
        </p:nvPicPr>
        <p:blipFill>
          <a:blip r:embed="rId5"/>
          <a:stretch>
            <a:fillRect/>
          </a:stretch>
        </p:blipFill>
        <p:spPr>
          <a:xfrm>
            <a:off x="274638" y="294094"/>
            <a:ext cx="1834337" cy="1834337"/>
          </a:xfrm>
          <a:prstGeom prst="rect">
            <a:avLst/>
          </a:prstGeom>
        </p:spPr>
      </p:pic>
      <p:sp>
        <p:nvSpPr>
          <p:cNvPr id="24" name="Rectangle 23"/>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2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6"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spTree>
    <p:extLst>
      <p:ext uri="{BB962C8B-B14F-4D97-AF65-F5344CB8AC3E}">
        <p14:creationId xmlns:p14="http://schemas.microsoft.com/office/powerpoint/2010/main" val="3599892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bwMode="gray">
          <a:xfrm rot="5400000" flipH="1">
            <a:off x="1163331" y="-1166020"/>
            <a:ext cx="6994525" cy="9326563"/>
          </a:xfrm>
          <a:prstGeom prst="rect">
            <a:avLst/>
          </a:prstGeom>
        </p:spPr>
      </p:pic>
      <p:sp>
        <p:nvSpPr>
          <p:cNvPr id="4" name="Rectangle 3"/>
          <p:cNvSpPr/>
          <p:nvPr userDrawn="1"/>
        </p:nvSpPr>
        <p:spPr bwMode="auto">
          <a:xfrm>
            <a:off x="274638" y="2125663"/>
            <a:ext cx="6400800"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4867275"/>
            <a:ext cx="64008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8" y="2125677"/>
            <a:ext cx="6400800" cy="2741598"/>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406451" y="479495"/>
            <a:ext cx="1462912" cy="313376"/>
          </a:xfrm>
          <a:prstGeom prst="rect">
            <a:avLst/>
          </a:prstGeom>
        </p:spPr>
      </p:pic>
      <p:pic>
        <p:nvPicPr>
          <p:cNvPr id="10" name="Picture 9"/>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3323368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a:xfrm rot="5400000" flipH="1">
            <a:off x="1163331" y="-1166020"/>
            <a:ext cx="6994525" cy="9326563"/>
          </a:xfrm>
          <a:prstGeom prst="rect">
            <a:avLst/>
          </a:prstGeom>
        </p:spPr>
      </p:pic>
      <p:sp>
        <p:nvSpPr>
          <p:cNvPr id="8" name="Rectangle 7"/>
          <p:cNvSpPr/>
          <p:nvPr userDrawn="1"/>
        </p:nvSpPr>
        <p:spPr bwMode="auto">
          <a:xfrm>
            <a:off x="274638" y="2125663"/>
            <a:ext cx="6403975"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10" name="Text Placeholder 4"/>
          <p:cNvSpPr>
            <a:spLocks noGrp="1"/>
          </p:cNvSpPr>
          <p:nvPr>
            <p:ph type="body" sz="quarter" idx="12" hasCustomPrompt="1"/>
          </p:nvPr>
        </p:nvSpPr>
        <p:spPr>
          <a:xfrm>
            <a:off x="274638" y="4867275"/>
            <a:ext cx="6403975"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11" name="Title 1"/>
          <p:cNvSpPr>
            <a:spLocks noGrp="1"/>
          </p:cNvSpPr>
          <p:nvPr>
            <p:ph type="title" hasCustomPrompt="1"/>
          </p:nvPr>
        </p:nvSpPr>
        <p:spPr>
          <a:xfrm>
            <a:off x="274638" y="2125677"/>
            <a:ext cx="6403975" cy="2741598"/>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406451" y="479495"/>
            <a:ext cx="1462912" cy="313376"/>
          </a:xfrm>
          <a:prstGeom prst="rect">
            <a:avLst/>
          </a:prstGeom>
        </p:spPr>
      </p:pic>
      <p:pic>
        <p:nvPicPr>
          <p:cNvPr id="9" name="Picture 8"/>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844570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6EB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885905" flipH="1">
            <a:off x="1337003" y="-2298905"/>
            <a:ext cx="10215876" cy="15435426"/>
          </a:xfrm>
          <a:custGeom>
            <a:avLst/>
            <a:gdLst>
              <a:gd name="connsiteX0" fmla="*/ 9180983 w 10215876"/>
              <a:gd name="connsiteY0" fmla="*/ 15435425 h 15435426"/>
              <a:gd name="connsiteX1" fmla="*/ 10215876 w 10215876"/>
              <a:gd name="connsiteY1" fmla="*/ 15435426 h 15435426"/>
              <a:gd name="connsiteX2" fmla="*/ 10215876 w 10215876"/>
              <a:gd name="connsiteY2" fmla="*/ 14392012 h 15435426"/>
              <a:gd name="connsiteX3" fmla="*/ 5130498 w 10215876"/>
              <a:gd name="connsiteY3" fmla="*/ 0 h 15435426"/>
              <a:gd name="connsiteX4" fmla="*/ 0 w 10215876"/>
              <a:gd name="connsiteY4" fmla="*/ 5172743 h 15435426"/>
              <a:gd name="connsiteX5" fmla="*/ 0 w 10215876"/>
              <a:gd name="connsiteY5" fmla="*/ 6710112 h 15435426"/>
              <a:gd name="connsiteX6" fmla="*/ 4197454 w 10215876"/>
              <a:gd name="connsiteY6" fmla="*/ 10873287 h 15435426"/>
              <a:gd name="connsiteX7" fmla="*/ 10215876 w 10215876"/>
              <a:gd name="connsiteY7" fmla="*/ 4805310 h 15435426"/>
              <a:gd name="connsiteX8" fmla="*/ 10215876 w 10215876"/>
              <a:gd name="connsiteY8" fmla="*/ 3706556 h 15435426"/>
              <a:gd name="connsiteX9" fmla="*/ 6478803 w 10215876"/>
              <a:gd name="connsiteY9" fmla="*/ 0 h 15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5876" h="15435426">
                <a:moveTo>
                  <a:pt x="9180983" y="15435425"/>
                </a:moveTo>
                <a:lnTo>
                  <a:pt x="10215876" y="15435426"/>
                </a:lnTo>
                <a:lnTo>
                  <a:pt x="10215876" y="14392012"/>
                </a:lnTo>
                <a:close/>
                <a:moveTo>
                  <a:pt x="5130498" y="0"/>
                </a:moveTo>
                <a:lnTo>
                  <a:pt x="0" y="5172743"/>
                </a:lnTo>
                <a:lnTo>
                  <a:pt x="0" y="6710112"/>
                </a:lnTo>
                <a:lnTo>
                  <a:pt x="4197454" y="10873287"/>
                </a:lnTo>
                <a:lnTo>
                  <a:pt x="10215876" y="4805310"/>
                </a:lnTo>
                <a:lnTo>
                  <a:pt x="10215876" y="3706556"/>
                </a:lnTo>
                <a:lnTo>
                  <a:pt x="6478803" y="0"/>
                </a:lnTo>
                <a:close/>
              </a:path>
            </a:pathLst>
          </a:custGeom>
        </p:spPr>
      </p:pic>
      <p:sp>
        <p:nvSpPr>
          <p:cNvPr id="18" name="Rectangle 17"/>
          <p:cNvSpPr/>
          <p:nvPr userDrawn="1"/>
        </p:nvSpPr>
        <p:spPr bwMode="auto">
          <a:xfrm>
            <a:off x="274638" y="2125677"/>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19"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0"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06451" y="479495"/>
            <a:ext cx="1462912" cy="313376"/>
          </a:xfrm>
          <a:prstGeom prst="rect">
            <a:avLst/>
          </a:prstGeom>
        </p:spPr>
      </p:pic>
      <p:pic>
        <p:nvPicPr>
          <p:cNvPr id="22" name="Picture 21"/>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623002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12158" y="2380278"/>
            <a:ext cx="5264984" cy="7954998"/>
          </a:xfrm>
          <a:custGeom>
            <a:avLst/>
            <a:gdLst>
              <a:gd name="connsiteX0" fmla="*/ 4678340 w 5264984"/>
              <a:gd name="connsiteY0" fmla="*/ 7954998 h 7954998"/>
              <a:gd name="connsiteX1" fmla="*/ 5264984 w 5264984"/>
              <a:gd name="connsiteY1" fmla="*/ 7616299 h 7954998"/>
              <a:gd name="connsiteX2" fmla="*/ 5264984 w 5264984"/>
              <a:gd name="connsiteY2" fmla="*/ 7954998 h 7954998"/>
              <a:gd name="connsiteX3" fmla="*/ 0 w 5264984"/>
              <a:gd name="connsiteY3" fmla="*/ 0 h 7954998"/>
              <a:gd name="connsiteX4" fmla="*/ 2602602 w 5264984"/>
              <a:gd name="connsiteY4" fmla="*/ 0 h 7954998"/>
              <a:gd name="connsiteX5" fmla="*/ 4650756 w 5264984"/>
              <a:gd name="connsiteY5" fmla="*/ 3547507 h 7954998"/>
              <a:gd name="connsiteX6" fmla="*/ 0 w 5264984"/>
              <a:gd name="connsiteY6" fmla="*/ 6232622 h 79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4984" h="7954998">
                <a:moveTo>
                  <a:pt x="4678340" y="7954998"/>
                </a:moveTo>
                <a:lnTo>
                  <a:pt x="5264984" y="7616299"/>
                </a:lnTo>
                <a:lnTo>
                  <a:pt x="5264984" y="7954998"/>
                </a:lnTo>
                <a:close/>
                <a:moveTo>
                  <a:pt x="0" y="0"/>
                </a:moveTo>
                <a:lnTo>
                  <a:pt x="2602602" y="0"/>
                </a:lnTo>
                <a:lnTo>
                  <a:pt x="4650756" y="3547507"/>
                </a:lnTo>
                <a:lnTo>
                  <a:pt x="0" y="6232622"/>
                </a:lnTo>
                <a:close/>
              </a:path>
            </a:pathLst>
          </a:cu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b="24685"/>
          <a:stretch>
            <a:fillRect/>
          </a:stretch>
        </p:blipFill>
        <p:spPr>
          <a:xfrm rot="19800000" flipH="1" flipV="1">
            <a:off x="529564"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8" name="Rectangle 7"/>
          <p:cNvSpPr/>
          <p:nvPr userDrawn="1"/>
        </p:nvSpPr>
        <p:spPr bwMode="auto">
          <a:xfrm>
            <a:off x="274638" y="1211263"/>
            <a:ext cx="64008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9" name="Title 1"/>
          <p:cNvSpPr txBox="1">
            <a:spLocks/>
          </p:cNvSpPr>
          <p:nvPr userDrawn="1"/>
        </p:nvSpPr>
        <p:spPr>
          <a:xfrm>
            <a:off x="274638" y="1211287"/>
            <a:ext cx="6400800" cy="2309599"/>
          </a:xfrm>
          <a:prstGeom prst="rect">
            <a:avLst/>
          </a:prstGeom>
          <a:noFill/>
        </p:spPr>
        <p:txBody>
          <a:bodyPr vert="horz" wrap="square" lIns="146304" tIns="91440" rIns="146304" bIns="91440" rtlCol="0" anchor="t" anchorCtr="0">
            <a:noAutofit/>
          </a:bodyPr>
          <a:lstStyle>
            <a:lvl1pPr algn="l" defTabSz="699463" rtl="0" eaLnBrk="1" latinLnBrk="0" hangingPunct="1">
              <a:lnSpc>
                <a:spcPct val="90000"/>
              </a:lnSpc>
              <a:spcBef>
                <a:spcPct val="0"/>
              </a:spcBef>
              <a:buNone/>
              <a:defRPr lang="en-US" sz="5399" b="0" kern="1200" cap="none" spc="-75" baseline="0">
                <a:ln w="3175">
                  <a:noFill/>
                </a:ln>
                <a:gradFill>
                  <a:gsLst>
                    <a:gs pos="100000">
                      <a:schemeClr val="bg1"/>
                    </a:gs>
                    <a:gs pos="0">
                      <a:schemeClr val="bg1"/>
                    </a:gs>
                  </a:gsLst>
                  <a:lin ang="5400000" scaled="0"/>
                </a:gradFill>
                <a:effectLst/>
                <a:latin typeface="+mj-lt"/>
                <a:ea typeface="+mn-ea"/>
                <a:cs typeface="Segoe UI" pitchFamily="34" charset="0"/>
              </a:defRPr>
            </a:lvl1pPr>
          </a:lstStyle>
          <a:p>
            <a:endParaRPr lang="en-US">
              <a:gradFill>
                <a:gsLst>
                  <a:gs pos="100000">
                    <a:schemeClr val="tx1"/>
                  </a:gs>
                  <a:gs pos="0">
                    <a:schemeClr val="tx1"/>
                  </a:gs>
                </a:gsLst>
                <a:lin ang="5400000" scaled="0"/>
              </a:gradFill>
            </a:endParaRPr>
          </a:p>
        </p:txBody>
      </p:sp>
      <p:sp>
        <p:nvSpPr>
          <p:cNvPr id="10" name="Text Placeholder 4"/>
          <p:cNvSpPr>
            <a:spLocks noGrp="1"/>
          </p:cNvSpPr>
          <p:nvPr>
            <p:ph type="body" sz="quarter" idx="13" hasCustomPrompt="1"/>
          </p:nvPr>
        </p:nvSpPr>
        <p:spPr>
          <a:xfrm>
            <a:off x="274637" y="3520886"/>
            <a:ext cx="6400801" cy="1347977"/>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5" name="Text Placeholder 4"/>
          <p:cNvSpPr>
            <a:spLocks noGrp="1"/>
          </p:cNvSpPr>
          <p:nvPr>
            <p:ph type="body" sz="quarter" idx="14" hasCustomPrompt="1"/>
          </p:nvPr>
        </p:nvSpPr>
        <p:spPr>
          <a:xfrm>
            <a:off x="274638" y="1211263"/>
            <a:ext cx="6400800" cy="2309623"/>
          </a:xfrm>
        </p:spPr>
        <p:txBody>
          <a:bodyPr/>
          <a:lstStyle>
            <a:lvl1pPr marL="0" indent="0">
              <a:buNone/>
              <a:defRPr sz="5400"/>
            </a:lvl1pPr>
          </a:lstStyle>
          <a:p>
            <a:pPr lvl="0"/>
            <a:r>
              <a:rPr lang="en-US" dirty="0"/>
              <a:t>Demo title</a:t>
            </a:r>
          </a:p>
        </p:txBody>
      </p:sp>
    </p:spTree>
    <p:extLst>
      <p:ext uri="{BB962C8B-B14F-4D97-AF65-F5344CB8AC3E}">
        <p14:creationId xmlns:p14="http://schemas.microsoft.com/office/powerpoint/2010/main" val="2958169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6EB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t="7253" r="13759" b="7253"/>
          <a:stretch>
            <a:fillRect/>
          </a:stretch>
        </p:blipFill>
        <p:spPr>
          <a:xfrm rot="10800000" flipH="1" flipV="1">
            <a:off x="4656852" y="0"/>
            <a:ext cx="4669711" cy="6994525"/>
          </a:xfrm>
          <a:custGeom>
            <a:avLst/>
            <a:gdLst>
              <a:gd name="connsiteX0" fmla="*/ 0 w 4669711"/>
              <a:gd name="connsiteY0" fmla="*/ 0 h 6994525"/>
              <a:gd name="connsiteX1" fmla="*/ 4669711 w 4669711"/>
              <a:gd name="connsiteY1" fmla="*/ 0 h 6994525"/>
              <a:gd name="connsiteX2" fmla="*/ 4669711 w 4669711"/>
              <a:gd name="connsiteY2" fmla="*/ 6994525 h 6994525"/>
              <a:gd name="connsiteX3" fmla="*/ 0 w 4669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4669711" h="6994525">
                <a:moveTo>
                  <a:pt x="0" y="0"/>
                </a:moveTo>
                <a:lnTo>
                  <a:pt x="4669711" y="0"/>
                </a:lnTo>
                <a:lnTo>
                  <a:pt x="4669711" y="6994525"/>
                </a:lnTo>
                <a:lnTo>
                  <a:pt x="0" y="6994525"/>
                </a:lnTo>
                <a:close/>
              </a:path>
            </a:pathLst>
          </a:custGeom>
        </p:spPr>
      </p:pic>
      <p:sp>
        <p:nvSpPr>
          <p:cNvPr id="6" name="Rectangle 5"/>
          <p:cNvSpPr/>
          <p:nvPr userDrawn="1"/>
        </p:nvSpPr>
        <p:spPr bwMode="ltGray">
          <a:xfrm>
            <a:off x="274636" y="2125663"/>
            <a:ext cx="5486403" cy="2743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0" hasCustomPrompt="1"/>
          </p:nvPr>
        </p:nvSpPr>
        <p:spPr>
          <a:xfrm>
            <a:off x="274638" y="2125663"/>
            <a:ext cx="5486400" cy="2743200"/>
          </a:xfrm>
        </p:spPr>
        <p:txBody>
          <a:bodyPr/>
          <a:lstStyle>
            <a:lvl1pPr marL="0" indent="0">
              <a:buNone/>
              <a:defRPr sz="5400">
                <a:gradFill>
                  <a:gsLst>
                    <a:gs pos="1250">
                      <a:schemeClr val="bg2">
                        <a:lumMod val="50000"/>
                      </a:schemeClr>
                    </a:gs>
                    <a:gs pos="100000">
                      <a:schemeClr val="bg2">
                        <a:lumMod val="50000"/>
                      </a:schemeClr>
                    </a:gs>
                  </a:gsLst>
                  <a:lin ang="5400000" scaled="0"/>
                </a:gradFill>
              </a:defRPr>
            </a:lvl1pPr>
          </a:lstStyle>
          <a:p>
            <a:pPr lvl="0"/>
            <a:r>
              <a:rPr lang="en-US" dirty="0"/>
              <a:t>Video</a:t>
            </a:r>
          </a:p>
        </p:txBody>
      </p:sp>
    </p:spTree>
    <p:extLst>
      <p:ext uri="{BB962C8B-B14F-4D97-AF65-F5344CB8AC3E}">
        <p14:creationId xmlns:p14="http://schemas.microsoft.com/office/powerpoint/2010/main" val="377918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0696289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3266122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8113112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89319583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99624793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74638" y="1214439"/>
            <a:ext cx="8777288" cy="17173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9068393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6EB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885905" flipH="1">
            <a:off x="1337003" y="-2298905"/>
            <a:ext cx="10215876" cy="15435426"/>
          </a:xfrm>
          <a:custGeom>
            <a:avLst/>
            <a:gdLst>
              <a:gd name="connsiteX0" fmla="*/ 9180983 w 10215876"/>
              <a:gd name="connsiteY0" fmla="*/ 15435425 h 15435426"/>
              <a:gd name="connsiteX1" fmla="*/ 10215876 w 10215876"/>
              <a:gd name="connsiteY1" fmla="*/ 15435426 h 15435426"/>
              <a:gd name="connsiteX2" fmla="*/ 10215876 w 10215876"/>
              <a:gd name="connsiteY2" fmla="*/ 14392012 h 15435426"/>
              <a:gd name="connsiteX3" fmla="*/ 5130498 w 10215876"/>
              <a:gd name="connsiteY3" fmla="*/ 0 h 15435426"/>
              <a:gd name="connsiteX4" fmla="*/ 0 w 10215876"/>
              <a:gd name="connsiteY4" fmla="*/ 5172743 h 15435426"/>
              <a:gd name="connsiteX5" fmla="*/ 0 w 10215876"/>
              <a:gd name="connsiteY5" fmla="*/ 6710112 h 15435426"/>
              <a:gd name="connsiteX6" fmla="*/ 4197454 w 10215876"/>
              <a:gd name="connsiteY6" fmla="*/ 10873287 h 15435426"/>
              <a:gd name="connsiteX7" fmla="*/ 10215876 w 10215876"/>
              <a:gd name="connsiteY7" fmla="*/ 4805310 h 15435426"/>
              <a:gd name="connsiteX8" fmla="*/ 10215876 w 10215876"/>
              <a:gd name="connsiteY8" fmla="*/ 3706556 h 15435426"/>
              <a:gd name="connsiteX9" fmla="*/ 6478803 w 10215876"/>
              <a:gd name="connsiteY9" fmla="*/ 0 h 15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5876" h="15435426">
                <a:moveTo>
                  <a:pt x="9180983" y="15435425"/>
                </a:moveTo>
                <a:lnTo>
                  <a:pt x="10215876" y="15435426"/>
                </a:lnTo>
                <a:lnTo>
                  <a:pt x="10215876" y="14392012"/>
                </a:lnTo>
                <a:close/>
                <a:moveTo>
                  <a:pt x="5130498" y="0"/>
                </a:moveTo>
                <a:lnTo>
                  <a:pt x="0" y="5172743"/>
                </a:lnTo>
                <a:lnTo>
                  <a:pt x="0" y="6710112"/>
                </a:lnTo>
                <a:lnTo>
                  <a:pt x="4197454" y="10873287"/>
                </a:lnTo>
                <a:lnTo>
                  <a:pt x="10215876" y="4805310"/>
                </a:lnTo>
                <a:lnTo>
                  <a:pt x="10215876" y="3706556"/>
                </a:lnTo>
                <a:lnTo>
                  <a:pt x="6478803" y="0"/>
                </a:lnTo>
                <a:close/>
              </a:path>
            </a:pathLst>
          </a:custGeom>
        </p:spPr>
      </p:pic>
      <p:sp>
        <p:nvSpPr>
          <p:cNvPr id="4" name="Rectangle 3"/>
          <p:cNvSpPr/>
          <p:nvPr userDrawn="1"/>
        </p:nvSpPr>
        <p:spPr bwMode="auto">
          <a:xfrm>
            <a:off x="274638" y="2125677"/>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06451" y="479495"/>
            <a:ext cx="1462912" cy="313376"/>
          </a:xfrm>
          <a:prstGeom prst="rect">
            <a:avLst/>
          </a:prstGeom>
        </p:spPr>
      </p:pic>
      <p:pic>
        <p:nvPicPr>
          <p:cNvPr id="8" name="Picture 7"/>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524975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4473"/>
            <a:ext cx="8777287" cy="2037481"/>
          </a:xfrm>
        </p:spPr>
        <p:txBody>
          <a:bodyPr wrap="square">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15255745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28975386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49"/>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5685" y="1211287"/>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6972431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5685"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55687691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4635348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Box 3"/>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55092291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98800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7622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8020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9123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28645" t="6399"/>
          <a:stretch>
            <a:fillRect/>
          </a:stretch>
        </p:blipFill>
        <p:spPr>
          <a:xfrm rot="3585093" flipH="1">
            <a:off x="5578671" y="2862170"/>
            <a:ext cx="3394223" cy="6727334"/>
          </a:xfrm>
          <a:custGeom>
            <a:avLst/>
            <a:gdLst>
              <a:gd name="connsiteX0" fmla="*/ 3394223 w 3394223"/>
              <a:gd name="connsiteY0" fmla="*/ 0 h 6727334"/>
              <a:gd name="connsiteX1" fmla="*/ 0 w 3394223"/>
              <a:gd name="connsiteY1" fmla="*/ 1979329 h 6727334"/>
              <a:gd name="connsiteX2" fmla="*/ 2768783 w 3394223"/>
              <a:gd name="connsiteY2" fmla="*/ 6727334 h 6727334"/>
              <a:gd name="connsiteX3" fmla="*/ 3394223 w 3394223"/>
              <a:gd name="connsiteY3" fmla="*/ 6727334 h 6727334"/>
            </a:gdLst>
            <a:ahLst/>
            <a:cxnLst>
              <a:cxn ang="0">
                <a:pos x="connsiteX0" y="connsiteY0"/>
              </a:cxn>
              <a:cxn ang="0">
                <a:pos x="connsiteX1" y="connsiteY1"/>
              </a:cxn>
              <a:cxn ang="0">
                <a:pos x="connsiteX2" y="connsiteY2"/>
              </a:cxn>
              <a:cxn ang="0">
                <a:pos x="connsiteX3" y="connsiteY3"/>
              </a:cxn>
            </a:cxnLst>
            <a:rect l="l" t="t" r="r" b="b"/>
            <a:pathLst>
              <a:path w="3394223" h="6727334">
                <a:moveTo>
                  <a:pt x="3394223" y="0"/>
                </a:moveTo>
                <a:lnTo>
                  <a:pt x="0" y="1979329"/>
                </a:lnTo>
                <a:lnTo>
                  <a:pt x="2768783" y="6727334"/>
                </a:lnTo>
                <a:lnTo>
                  <a:pt x="3394223" y="6727334"/>
                </a:lnTo>
                <a:close/>
              </a:path>
            </a:pathLst>
          </a:custGeom>
        </p:spPr>
      </p:pic>
      <p:sp>
        <p:nvSpPr>
          <p:cNvPr id="4" name="Rectangle 3"/>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2" name="Freeform 11"/>
          <p:cNvSpPr/>
          <p:nvPr userDrawn="1"/>
        </p:nvSpPr>
        <p:spPr bwMode="black">
          <a:xfrm rot="20468000">
            <a:off x="1481065" y="-18429"/>
            <a:ext cx="58994" cy="330952"/>
          </a:xfrm>
          <a:custGeom>
            <a:avLst/>
            <a:gdLst>
              <a:gd name="connsiteX0" fmla="*/ 0 w 58994"/>
              <a:gd name="connsiteY0" fmla="*/ 0 h 330952"/>
              <a:gd name="connsiteX1" fmla="*/ 58994 w 58994"/>
              <a:gd name="connsiteY1" fmla="*/ 20160 h 330952"/>
              <a:gd name="connsiteX2" fmla="*/ 58994 w 58994"/>
              <a:gd name="connsiteY2" fmla="*/ 330952 h 330952"/>
              <a:gd name="connsiteX3" fmla="*/ 0 w 58994"/>
              <a:gd name="connsiteY3" fmla="*/ 310792 h 330952"/>
            </a:gdLst>
            <a:ahLst/>
            <a:cxnLst>
              <a:cxn ang="0">
                <a:pos x="connsiteX0" y="connsiteY0"/>
              </a:cxn>
              <a:cxn ang="0">
                <a:pos x="connsiteX1" y="connsiteY1"/>
              </a:cxn>
              <a:cxn ang="0">
                <a:pos x="connsiteX2" y="connsiteY2"/>
              </a:cxn>
              <a:cxn ang="0">
                <a:pos x="connsiteX3" y="connsiteY3"/>
              </a:cxn>
            </a:cxnLst>
            <a:rect l="l" t="t" r="r" b="b"/>
            <a:pathLst>
              <a:path w="58994" h="330952">
                <a:moveTo>
                  <a:pt x="0" y="0"/>
                </a:moveTo>
                <a:lnTo>
                  <a:pt x="58994" y="20160"/>
                </a:lnTo>
                <a:lnTo>
                  <a:pt x="58994" y="330952"/>
                </a:lnTo>
                <a:lnTo>
                  <a:pt x="0" y="310792"/>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18" name="Freeform 17"/>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8" name="Picture 7"/>
          <p:cNvPicPr>
            <a:picLocks noChangeAspect="1"/>
          </p:cNvPicPr>
          <p:nvPr userDrawn="1"/>
        </p:nvPicPr>
        <p:blipFill>
          <a:blip r:embed="rId5"/>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4617789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8777287" cy="2129814"/>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a:gradFill>
                  <a:gsLst>
                    <a:gs pos="2917">
                      <a:schemeClr val="bg2">
                        <a:lumMod val="75000"/>
                      </a:schemeClr>
                    </a:gs>
                    <a:gs pos="100000">
                      <a:schemeClr val="bg2">
                        <a:lumMod val="75000"/>
                      </a:schemeClr>
                    </a:gs>
                  </a:gsLst>
                  <a:lin ang="5400000" scaled="0"/>
                </a:gradFill>
              </a:rPr>
              <a:t>Microsoft Confidential</a:t>
            </a:r>
          </a:p>
        </p:txBody>
      </p:sp>
    </p:spTree>
    <p:extLst>
      <p:ext uri="{BB962C8B-B14F-4D97-AF65-F5344CB8AC3E}">
        <p14:creationId xmlns:p14="http://schemas.microsoft.com/office/powerpoint/2010/main" val="87486333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49010199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2407" b="31351"/>
          <a:stretch/>
        </p:blipFill>
        <p:spPr>
          <a:xfrm>
            <a:off x="0" y="0"/>
            <a:ext cx="9326563" cy="6994526"/>
          </a:xfrm>
          <a:prstGeom prst="rect">
            <a:avLst/>
          </a:prstGeom>
          <a:noFill/>
          <a:ln>
            <a:noFill/>
          </a:ln>
        </p:spPr>
      </p:pic>
      <p:pic>
        <p:nvPicPr>
          <p:cNvPr id="15" name="Picture 14"/>
          <p:cNvPicPr>
            <a:picLocks noChangeAspect="1"/>
          </p:cNvPicPr>
          <p:nvPr userDrawn="1"/>
        </p:nvPicPr>
        <p:blipFill>
          <a:blip r:embed="rId3"/>
          <a:stretch>
            <a:fillRect/>
          </a:stretch>
        </p:blipFill>
        <p:spPr>
          <a:xfrm>
            <a:off x="371444" y="2488813"/>
            <a:ext cx="4184645" cy="551250"/>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749120" y="6163074"/>
            <a:ext cx="1232401" cy="352027"/>
          </a:xfrm>
          <a:prstGeom prst="rect">
            <a:avLst/>
          </a:prstGeom>
        </p:spPr>
      </p:pic>
    </p:spTree>
    <p:extLst>
      <p:ext uri="{BB962C8B-B14F-4D97-AF65-F5344CB8AC3E}">
        <p14:creationId xmlns:p14="http://schemas.microsoft.com/office/powerpoint/2010/main" val="4200666210"/>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7886603" y="469053"/>
            <a:ext cx="1097090" cy="313376"/>
          </a:xfrm>
          <a:prstGeom prst="rect">
            <a:avLst/>
          </a:prstGeom>
        </p:spPr>
      </p:pic>
      <p:sp>
        <p:nvSpPr>
          <p:cNvPr id="16" name="Freeform 5"/>
          <p:cNvSpPr>
            <a:spLocks noEditPoints="1"/>
          </p:cNvSpPr>
          <p:nvPr userDrawn="1"/>
        </p:nvSpPr>
        <p:spPr bwMode="auto">
          <a:xfrm>
            <a:off x="3634670" y="2622117"/>
            <a:ext cx="4969147" cy="650876"/>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68574" tIns="34287" rIns="68574" bIns="34287" numCol="1" anchor="t" anchorCtr="0" compatLnSpc="1">
            <a:prstTxWarp prst="textNoShape">
              <a:avLst/>
            </a:prstTxWarp>
          </a:bodyPr>
          <a:lstStyle/>
          <a:p>
            <a:endParaRPr lang="en-US" sz="1350">
              <a:solidFill>
                <a:srgbClr val="525051"/>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t="15586"/>
          <a:stretch>
            <a:fillRect/>
          </a:stretch>
        </p:blipFill>
        <p:spPr>
          <a:xfrm>
            <a:off x="-357924" y="0"/>
            <a:ext cx="4929535" cy="8093442"/>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228815705"/>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15" name="Freeform 14"/>
          <p:cNvSpPr/>
          <p:nvPr userDrawn="1"/>
        </p:nvSpPr>
        <p:spPr bwMode="auto">
          <a:xfrm rot="17875525">
            <a:off x="4134538" y="-191415"/>
            <a:ext cx="36576" cy="933413"/>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b="1344"/>
          <a:stretch>
            <a:fillRect/>
          </a:stretch>
        </p:blipFill>
        <p:spPr>
          <a:xfrm rot="20396706" flipH="1" flipV="1">
            <a:off x="1560893" y="-1125216"/>
            <a:ext cx="3984840"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3585093" flipH="1">
            <a:off x="4028253" y="4077205"/>
            <a:ext cx="4850350" cy="5495917"/>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22" name="Rectangle 21"/>
          <p:cNvSpPr/>
          <p:nvPr userDrawn="1"/>
        </p:nvSpPr>
        <p:spPr bwMode="auto">
          <a:xfrm>
            <a:off x="205961" y="2124081"/>
            <a:ext cx="5485933"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9" rIns="0" bIns="26229" numCol="1" rtlCol="0" anchor="ctr" anchorCtr="0" compatLnSpc="1">
            <a:prstTxWarp prst="textNoShape">
              <a:avLst/>
            </a:prstTxWarp>
          </a:bodyPr>
          <a:lstStyle/>
          <a:p>
            <a:pPr algn="ctr" defTabSz="524376" fontAlgn="base">
              <a:spcBef>
                <a:spcPct val="0"/>
              </a:spcBef>
              <a:spcAft>
                <a:spcPct val="0"/>
              </a:spcAft>
            </a:pPr>
            <a:endParaRPr lang="en-US" sz="1125">
              <a:gradFill>
                <a:gsLst>
                  <a:gs pos="5833">
                    <a:srgbClr val="525051"/>
                  </a:gs>
                  <a:gs pos="100000">
                    <a:srgbClr val="525051"/>
                  </a:gs>
                </a:gsLst>
                <a:lin ang="5400000" scaled="0"/>
              </a:gradFill>
            </a:endParaRPr>
          </a:p>
        </p:txBody>
      </p:sp>
      <p:sp>
        <p:nvSpPr>
          <p:cNvPr id="23" name="Text Placeholder 4"/>
          <p:cNvSpPr>
            <a:spLocks noGrp="1"/>
          </p:cNvSpPr>
          <p:nvPr userDrawn="1">
            <p:ph type="body" sz="quarter" idx="12" hasCustomPrompt="1"/>
          </p:nvPr>
        </p:nvSpPr>
        <p:spPr bwMode="white">
          <a:xfrm>
            <a:off x="205961" y="3954457"/>
            <a:ext cx="5485933" cy="1830388"/>
          </a:xfrm>
          <a:noFill/>
        </p:spPr>
        <p:txBody>
          <a:bodyPr lIns="182880" tIns="146304" rIns="182880" bIns="146304">
            <a:noAutofit/>
          </a:bodyPr>
          <a:lstStyle>
            <a:lvl1pPr marL="0" indent="0">
              <a:spcBef>
                <a:spcPts val="0"/>
              </a:spcBef>
              <a:buNone/>
              <a:defRPr sz="24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05961" y="2125677"/>
            <a:ext cx="5485933" cy="1828800"/>
          </a:xfrm>
          <a:noFill/>
        </p:spPr>
        <p:txBody>
          <a:bodyPr lIns="146304" tIns="91440" rIns="146304" bIns="91440" anchor="t" anchorCtr="0"/>
          <a:lstStyle>
            <a:lvl1pPr>
              <a:defRPr sz="4049" spc="-56"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05961" y="294095"/>
            <a:ext cx="1375636" cy="1834337"/>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7886603" y="469053"/>
            <a:ext cx="1097090" cy="313376"/>
          </a:xfrm>
          <a:prstGeom prst="rect">
            <a:avLst/>
          </a:prstGeom>
        </p:spPr>
      </p:pic>
    </p:spTree>
    <p:extLst>
      <p:ext uri="{BB962C8B-B14F-4D97-AF65-F5344CB8AC3E}">
        <p14:creationId xmlns:p14="http://schemas.microsoft.com/office/powerpoint/2010/main" val="3288969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Walkin">
    <p:bg bwMode="ltGray">
      <p:bgPr>
        <a:solidFill>
          <a:schemeClr val="bg1"/>
        </a:solidFill>
        <a:effectLst/>
      </p:bgPr>
    </p:bg>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140356" y="-2268281"/>
            <a:ext cx="7862683"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886603" y="479495"/>
            <a:ext cx="1097090" cy="313376"/>
          </a:xfrm>
          <a:prstGeom prst="rect">
            <a:avLst/>
          </a:prstGeom>
        </p:spPr>
      </p:pic>
      <p:pic>
        <p:nvPicPr>
          <p:cNvPr id="12" name="Picture 11"/>
          <p:cNvPicPr>
            <a:picLocks noChangeAspect="1"/>
          </p:cNvPicPr>
          <p:nvPr userDrawn="1"/>
        </p:nvPicPr>
        <p:blipFill>
          <a:blip r:embed="rId4"/>
          <a:stretch>
            <a:fillRect/>
          </a:stretch>
        </p:blipFill>
        <p:spPr>
          <a:xfrm>
            <a:off x="385591" y="2387257"/>
            <a:ext cx="3565733" cy="469720"/>
          </a:xfrm>
          <a:prstGeom prst="rect">
            <a:avLst/>
          </a:prstGeom>
        </p:spPr>
      </p:pic>
      <p:pic>
        <p:nvPicPr>
          <p:cNvPr id="19" name="Picture 18"/>
          <p:cNvPicPr>
            <a:picLocks noChangeAspect="1"/>
          </p:cNvPicPr>
          <p:nvPr userDrawn="1"/>
        </p:nvPicPr>
        <p:blipFill rotWithShape="1">
          <a:blip r:embed="rId5">
            <a:extLst>
              <a:ext uri="{28A0092B-C50C-407E-A947-70E740481C1C}">
                <a14:useLocalDpi xmlns:a14="http://schemas.microsoft.com/office/drawing/2010/main" val="0"/>
              </a:ext>
            </a:extLst>
          </a:blip>
          <a:srcRect l="46433" t="50908"/>
          <a:stretch/>
        </p:blipFill>
        <p:spPr>
          <a:xfrm rot="7200000" flipH="1">
            <a:off x="6480256" y="5361371"/>
            <a:ext cx="2694727" cy="2798296"/>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Tree>
    <p:extLst>
      <p:ext uri="{BB962C8B-B14F-4D97-AF65-F5344CB8AC3E}">
        <p14:creationId xmlns:p14="http://schemas.microsoft.com/office/powerpoint/2010/main" val="2004409517"/>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140356" y="-2268281"/>
            <a:ext cx="7862683"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46433" t="50908"/>
          <a:stretch/>
        </p:blipFill>
        <p:spPr>
          <a:xfrm rot="7200000" flipH="1">
            <a:off x="6480256" y="5361371"/>
            <a:ext cx="2694727" cy="2798296"/>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6" name="Rectangle 5"/>
          <p:cNvSpPr/>
          <p:nvPr userDrawn="1"/>
        </p:nvSpPr>
        <p:spPr bwMode="auto">
          <a:xfrm>
            <a:off x="205961" y="2125663"/>
            <a:ext cx="7543158" cy="36576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07387" y="4238626"/>
            <a:ext cx="7541732" cy="1556525"/>
          </a:xfrm>
          <a:noFill/>
        </p:spPr>
        <p:txBody>
          <a:bodyPr lIns="182880" tIns="146304" rIns="182880" bIns="146304">
            <a:noAutofit/>
          </a:bodyPr>
          <a:lstStyle>
            <a:lvl1pPr marL="0" indent="0">
              <a:spcBef>
                <a:spcPts val="0"/>
              </a:spcBef>
              <a:buNone/>
              <a:defRPr sz="27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06010" y="2140319"/>
            <a:ext cx="7543110" cy="2098307"/>
          </a:xfrm>
          <a:noFill/>
        </p:spPr>
        <p:txBody>
          <a:bodyPr lIns="146304" tIns="91440" rIns="146304" bIns="91440" anchor="t" anchorCtr="0"/>
          <a:lstStyle>
            <a:lvl1pPr>
              <a:defRPr sz="4499" spc="-75"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749120" y="479426"/>
            <a:ext cx="1232401" cy="352027"/>
          </a:xfrm>
          <a:prstGeom prst="rect">
            <a:avLst/>
          </a:prstGeom>
        </p:spPr>
      </p:pic>
      <p:pic>
        <p:nvPicPr>
          <p:cNvPr id="11" name="Picture 10"/>
          <p:cNvPicPr>
            <a:picLocks noChangeAspect="1"/>
          </p:cNvPicPr>
          <p:nvPr userDrawn="1"/>
        </p:nvPicPr>
        <p:blipFill>
          <a:blip r:embed="rId5"/>
          <a:stretch>
            <a:fillRect/>
          </a:stretch>
        </p:blipFill>
        <p:spPr>
          <a:xfrm>
            <a:off x="205961" y="294095"/>
            <a:ext cx="1375636" cy="1834337"/>
          </a:xfrm>
          <a:prstGeom prst="rect">
            <a:avLst/>
          </a:prstGeom>
        </p:spPr>
      </p:pic>
    </p:spTree>
    <p:extLst>
      <p:ext uri="{BB962C8B-B14F-4D97-AF65-F5344CB8AC3E}">
        <p14:creationId xmlns:p14="http://schemas.microsoft.com/office/powerpoint/2010/main" val="2373599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6880" r="6878"/>
          <a:stretch/>
        </p:blipFill>
        <p:spPr>
          <a:xfrm rot="16200000" flipH="1" flipV="1">
            <a:off x="1166020" y="-1166020"/>
            <a:ext cx="6994524" cy="9326563"/>
          </a:xfrm>
          <a:prstGeom prst="rect">
            <a:avLst/>
          </a:prstGeom>
        </p:spPr>
      </p:pic>
      <p:sp>
        <p:nvSpPr>
          <p:cNvPr id="6" name="Rectangle 5"/>
          <p:cNvSpPr/>
          <p:nvPr userDrawn="1"/>
        </p:nvSpPr>
        <p:spPr bwMode="auto">
          <a:xfrm>
            <a:off x="205961" y="2128431"/>
            <a:ext cx="6857417" cy="456923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07388" y="4546765"/>
            <a:ext cx="6855990" cy="2150898"/>
          </a:xfrm>
          <a:noFill/>
        </p:spPr>
        <p:txBody>
          <a:bodyPr lIns="182880" tIns="146304" rIns="182880" bIns="146304">
            <a:noAutofit/>
          </a:bodyPr>
          <a:lstStyle>
            <a:lvl1pPr marL="0" indent="0">
              <a:spcBef>
                <a:spcPts val="0"/>
              </a:spcBef>
              <a:buNone/>
              <a:defRPr sz="27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06010" y="2140319"/>
            <a:ext cx="6857368" cy="2390775"/>
          </a:xfrm>
          <a:noFill/>
        </p:spPr>
        <p:txBody>
          <a:bodyPr lIns="146304" tIns="91440" rIns="146304" bIns="91440" anchor="t" anchorCtr="0"/>
          <a:lstStyle>
            <a:lvl1pPr>
              <a:defRPr sz="4499" spc="-75"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749120" y="479426"/>
            <a:ext cx="1232401" cy="352027"/>
          </a:xfrm>
          <a:prstGeom prst="rect">
            <a:avLst/>
          </a:prstGeom>
        </p:spPr>
      </p:pic>
      <p:pic>
        <p:nvPicPr>
          <p:cNvPr id="11" name="Picture 10"/>
          <p:cNvPicPr>
            <a:picLocks noChangeAspect="1"/>
          </p:cNvPicPr>
          <p:nvPr userDrawn="1"/>
        </p:nvPicPr>
        <p:blipFill>
          <a:blip r:embed="rId4"/>
          <a:stretch>
            <a:fillRect/>
          </a:stretch>
        </p:blipFill>
        <p:spPr>
          <a:xfrm>
            <a:off x="205961" y="294095"/>
            <a:ext cx="1375636" cy="1834337"/>
          </a:xfrm>
          <a:prstGeom prst="rect">
            <a:avLst/>
          </a:prstGeom>
        </p:spPr>
      </p:pic>
    </p:spTree>
    <p:extLst>
      <p:ext uri="{BB962C8B-B14F-4D97-AF65-F5344CB8AC3E}">
        <p14:creationId xmlns:p14="http://schemas.microsoft.com/office/powerpoint/2010/main" val="3376269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3582710" y="2327495"/>
            <a:ext cx="5626174" cy="11335270"/>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b="24685"/>
          <a:stretch>
            <a:fillRect/>
          </a:stretch>
        </p:blipFill>
        <p:spPr>
          <a:xfrm rot="19800000" flipH="1" flipV="1">
            <a:off x="411425" y="-1373184"/>
            <a:ext cx="3948402"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7" name="Rectangle 6"/>
          <p:cNvSpPr/>
          <p:nvPr userDrawn="1"/>
        </p:nvSpPr>
        <p:spPr bwMode="auto">
          <a:xfrm>
            <a:off x="205961" y="1211263"/>
            <a:ext cx="5485933"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9" rIns="0" bIns="26229" numCol="1" rtlCol="0" anchor="ctr" anchorCtr="0" compatLnSpc="1">
            <a:prstTxWarp prst="textNoShape">
              <a:avLst/>
            </a:prstTxWarp>
          </a:bodyPr>
          <a:lstStyle/>
          <a:p>
            <a:pPr algn="ctr" defTabSz="524376" fontAlgn="base">
              <a:spcBef>
                <a:spcPct val="0"/>
              </a:spcBef>
              <a:spcAft>
                <a:spcPct val="0"/>
              </a:spcAft>
            </a:pPr>
            <a:endParaRPr lang="en-US" sz="1125">
              <a:gradFill>
                <a:gsLst>
                  <a:gs pos="5833">
                    <a:srgbClr val="FFFFFF">
                      <a:lumMod val="50000"/>
                    </a:srgbClr>
                  </a:gs>
                  <a:gs pos="100000">
                    <a:srgbClr val="FFFFFF">
                      <a:lumMod val="50000"/>
                    </a:srgbClr>
                  </a:gs>
                </a:gsLst>
                <a:lin ang="5400000" scaled="0"/>
              </a:gradFill>
            </a:endParaRPr>
          </a:p>
        </p:txBody>
      </p:sp>
      <p:sp>
        <p:nvSpPr>
          <p:cNvPr id="8" name="Title 1"/>
          <p:cNvSpPr>
            <a:spLocks noGrp="1"/>
          </p:cNvSpPr>
          <p:nvPr>
            <p:ph type="title" hasCustomPrompt="1"/>
          </p:nvPr>
        </p:nvSpPr>
        <p:spPr>
          <a:xfrm>
            <a:off x="205961" y="1211288"/>
            <a:ext cx="5485933" cy="2309599"/>
          </a:xfrm>
          <a:noFill/>
        </p:spPr>
        <p:txBody>
          <a:bodyPr tIns="91440" bIns="91440" anchor="t" anchorCtr="0"/>
          <a:lstStyle>
            <a:lvl1pPr>
              <a:defRPr sz="4049" spc="-56" baseline="0">
                <a:gradFill>
                  <a:gsLst>
                    <a:gs pos="100000">
                      <a:schemeClr val="tx1"/>
                    </a:gs>
                    <a:gs pos="0">
                      <a:schemeClr val="tx1"/>
                    </a:gs>
                  </a:gsLst>
                  <a:lin ang="5400000" scaled="0"/>
                </a:gradFill>
              </a:defRPr>
            </a:lvl1pPr>
          </a:lstStyle>
          <a:p>
            <a:r>
              <a:rPr lang="en-US" dirty="0"/>
              <a:t>Demo title</a:t>
            </a:r>
          </a:p>
        </p:txBody>
      </p:sp>
      <p:sp>
        <p:nvSpPr>
          <p:cNvPr id="9" name="Text Placeholder 4"/>
          <p:cNvSpPr>
            <a:spLocks noGrp="1"/>
          </p:cNvSpPr>
          <p:nvPr>
            <p:ph type="body" sz="quarter" idx="12" hasCustomPrompt="1"/>
          </p:nvPr>
        </p:nvSpPr>
        <p:spPr>
          <a:xfrm>
            <a:off x="205961" y="3520887"/>
            <a:ext cx="5485934" cy="1347977"/>
          </a:xfrm>
          <a:noFill/>
        </p:spPr>
        <p:txBody>
          <a:bodyPr lIns="182880" tIns="146304" rIns="182880" bIns="146304">
            <a:noAutofit/>
          </a:bodyPr>
          <a:lstStyle>
            <a:lvl1pPr marL="0" indent="0">
              <a:spcBef>
                <a:spcPts val="0"/>
              </a:spcBef>
              <a:buNone/>
              <a:defRPr sz="2400" spc="0" baseline="0">
                <a:gradFill>
                  <a:gsLst>
                    <a:gs pos="100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623368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t="11922" r="9441" b="11244"/>
          <a:stretch>
            <a:fillRect/>
          </a:stretch>
        </p:blipFill>
        <p:spPr>
          <a:xfrm rot="10800000" flipH="1" flipV="1">
            <a:off x="5234733" y="-1"/>
            <a:ext cx="4091829" cy="6994526"/>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5" name="Rectangle 4"/>
          <p:cNvSpPr/>
          <p:nvPr userDrawn="1"/>
        </p:nvSpPr>
        <p:spPr bwMode="auto">
          <a:xfrm>
            <a:off x="205961" y="1209973"/>
            <a:ext cx="5485933" cy="275169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05962" y="1209973"/>
            <a:ext cx="5485933" cy="2751698"/>
          </a:xfrm>
          <a:noFill/>
        </p:spPr>
        <p:txBody>
          <a:bodyPr tIns="91440" bIns="91440" anchor="t" anchorCtr="0"/>
          <a:lstStyle>
            <a:lvl1pPr>
              <a:defRPr sz="5399" spc="-75"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76639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l="11934" t="56389"/>
          <a:stretch>
            <a:fillRect/>
          </a:stretch>
        </p:blipFill>
        <p:spPr>
          <a:xfrm rot="10800000">
            <a:off x="4913779" y="4050004"/>
            <a:ext cx="4412784" cy="2944520"/>
          </a:xfrm>
          <a:custGeom>
            <a:avLst/>
            <a:gdLst>
              <a:gd name="connsiteX0" fmla="*/ 4412784 w 4412784"/>
              <a:gd name="connsiteY0" fmla="*/ 2944520 h 2944520"/>
              <a:gd name="connsiteX1" fmla="*/ 0 w 4412784"/>
              <a:gd name="connsiteY1" fmla="*/ 2944520 h 2944520"/>
              <a:gd name="connsiteX2" fmla="*/ 0 w 4412784"/>
              <a:gd name="connsiteY2" fmla="*/ 0 h 2944520"/>
              <a:gd name="connsiteX3" fmla="*/ 4412784 w 4412784"/>
              <a:gd name="connsiteY3" fmla="*/ 0 h 2944520"/>
            </a:gdLst>
            <a:ahLst/>
            <a:cxnLst>
              <a:cxn ang="0">
                <a:pos x="connsiteX0" y="connsiteY0"/>
              </a:cxn>
              <a:cxn ang="0">
                <a:pos x="connsiteX1" y="connsiteY1"/>
              </a:cxn>
              <a:cxn ang="0">
                <a:pos x="connsiteX2" y="connsiteY2"/>
              </a:cxn>
              <a:cxn ang="0">
                <a:pos x="connsiteX3" y="connsiteY3"/>
              </a:cxn>
            </a:cxnLst>
            <a:rect l="l" t="t" r="r" b="b"/>
            <a:pathLst>
              <a:path w="4412784" h="2944520">
                <a:moveTo>
                  <a:pt x="4412784" y="2944520"/>
                </a:moveTo>
                <a:lnTo>
                  <a:pt x="0" y="2944520"/>
                </a:lnTo>
                <a:lnTo>
                  <a:pt x="0" y="0"/>
                </a:lnTo>
                <a:lnTo>
                  <a:pt x="4412784" y="0"/>
                </a:lnTo>
                <a:close/>
              </a:path>
            </a:pathLst>
          </a:cu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6" name="Freeform 15"/>
          <p:cNvSpPr/>
          <p:nvPr userDrawn="1"/>
        </p:nvSpPr>
        <p:spPr bwMode="black">
          <a:xfrm rot="20468000">
            <a:off x="1424405" y="-359457"/>
            <a:ext cx="58994" cy="681394"/>
          </a:xfrm>
          <a:custGeom>
            <a:avLst/>
            <a:gdLst>
              <a:gd name="connsiteX0" fmla="*/ 58994 w 58994"/>
              <a:gd name="connsiteY0" fmla="*/ 0 h 681394"/>
              <a:gd name="connsiteX1" fmla="*/ 58994 w 58994"/>
              <a:gd name="connsiteY1" fmla="*/ 681394 h 681394"/>
              <a:gd name="connsiteX2" fmla="*/ 0 w 58994"/>
              <a:gd name="connsiteY2" fmla="*/ 661234 h 681394"/>
              <a:gd name="connsiteX3" fmla="*/ 0 w 58994"/>
              <a:gd name="connsiteY3" fmla="*/ 0 h 681394"/>
            </a:gdLst>
            <a:ahLst/>
            <a:cxnLst>
              <a:cxn ang="0">
                <a:pos x="connsiteX0" y="connsiteY0"/>
              </a:cxn>
              <a:cxn ang="0">
                <a:pos x="connsiteX1" y="connsiteY1"/>
              </a:cxn>
              <a:cxn ang="0">
                <a:pos x="connsiteX2" y="connsiteY2"/>
              </a:cxn>
              <a:cxn ang="0">
                <a:pos x="connsiteX3" y="connsiteY3"/>
              </a:cxn>
            </a:cxnLst>
            <a:rect l="l" t="t" r="r" b="b"/>
            <a:pathLst>
              <a:path w="58994" h="681394">
                <a:moveTo>
                  <a:pt x="58994" y="0"/>
                </a:moveTo>
                <a:lnTo>
                  <a:pt x="58994" y="681394"/>
                </a:lnTo>
                <a:lnTo>
                  <a:pt x="0" y="661234"/>
                </a:lnTo>
                <a:lnTo>
                  <a:pt x="0"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17" name="Freeform 16"/>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pic>
        <p:nvPicPr>
          <p:cNvPr id="19" name="Picture 18"/>
          <p:cNvPicPr>
            <a:picLocks noChangeAspect="1"/>
          </p:cNvPicPr>
          <p:nvPr userDrawn="1"/>
        </p:nvPicPr>
        <p:blipFill>
          <a:blip r:embed="rId5"/>
          <a:stretch>
            <a:fillRect/>
          </a:stretch>
        </p:blipFill>
        <p:spPr>
          <a:xfrm>
            <a:off x="274638" y="294094"/>
            <a:ext cx="1834337" cy="1834337"/>
          </a:xfrm>
          <a:prstGeom prst="rect">
            <a:avLst/>
          </a:prstGeom>
        </p:spPr>
      </p:pic>
      <p:sp>
        <p:nvSpPr>
          <p:cNvPr id="20" name="Rectangle 19"/>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bg1"/>
                  </a:gs>
                  <a:gs pos="100000">
                    <a:schemeClr val="bg1"/>
                  </a:gs>
                </a:gsLst>
                <a:lin ang="5400000" scaled="0"/>
              </a:gradFill>
            </a:endParaRPr>
          </a:p>
        </p:txBody>
      </p:sp>
      <p:sp>
        <p:nvSpPr>
          <p:cNvPr id="21"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2"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75475" y="877956"/>
            <a:ext cx="1053010" cy="1053010"/>
          </a:xfrm>
          <a:prstGeom prst="rect">
            <a:avLst/>
          </a:prstGeom>
        </p:spPr>
      </p:pic>
    </p:spTree>
    <p:extLst>
      <p:ext uri="{BB962C8B-B14F-4D97-AF65-F5344CB8AC3E}">
        <p14:creationId xmlns:p14="http://schemas.microsoft.com/office/powerpoint/2010/main" val="3299720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7838490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766238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1860569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05961" y="1212851"/>
            <a:ext cx="8914642" cy="1565044"/>
          </a:xfrm>
        </p:spPr>
        <p:txBody>
          <a:bodyPr/>
          <a:lstStyle>
            <a:lvl1pPr marL="0" indent="0">
              <a:buNone/>
              <a:defRPr>
                <a:gradFill>
                  <a:gsLst>
                    <a:gs pos="1250">
                      <a:schemeClr val="tx2"/>
                    </a:gs>
                    <a:gs pos="99000">
                      <a:schemeClr val="tx2"/>
                    </a:gs>
                  </a:gsLst>
                  <a:lin ang="5400000" scaled="0"/>
                </a:gradFill>
              </a:defRPr>
            </a:lvl1pPr>
            <a:lvl2pPr marL="0" indent="0">
              <a:buFontTx/>
              <a:buNone/>
              <a:defRPr sz="1500"/>
            </a:lvl2pPr>
            <a:lvl3pPr marL="171427" indent="0">
              <a:buNone/>
              <a:defRPr sz="1500"/>
            </a:lvl3pPr>
            <a:lvl4pPr marL="342854" indent="0">
              <a:buNone/>
              <a:defRPr sz="1350"/>
            </a:lvl4pPr>
            <a:lvl5pPr marL="514281" indent="0">
              <a:buNone/>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188805819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05961" y="1212851"/>
            <a:ext cx="8914642" cy="1565044"/>
          </a:xfrm>
        </p:spPr>
        <p:txBody>
          <a:bodyPr/>
          <a:lstStyle>
            <a:lvl1pPr marL="0" indent="0">
              <a:buNone/>
              <a:defRPr>
                <a:gradFill>
                  <a:gsLst>
                    <a:gs pos="1250">
                      <a:schemeClr val="tx1"/>
                    </a:gs>
                    <a:gs pos="99000">
                      <a:schemeClr val="tx1"/>
                    </a:gs>
                  </a:gsLst>
                  <a:lin ang="5400000" scaled="0"/>
                </a:gradFill>
              </a:defRPr>
            </a:lvl1pPr>
            <a:lvl2pPr marL="0" indent="0">
              <a:buFontTx/>
              <a:buNone/>
              <a:defRPr sz="1500"/>
            </a:lvl2pPr>
            <a:lvl3pPr marL="171427" indent="0">
              <a:buNone/>
              <a:defRPr sz="1500"/>
            </a:lvl3pPr>
            <a:lvl4pPr marL="342854" indent="0">
              <a:buNone/>
              <a:defRPr sz="1350"/>
            </a:lvl4pPr>
            <a:lvl5pPr marL="514281" indent="0">
              <a:buNone/>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216252118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05961" y="1214439"/>
            <a:ext cx="8914642" cy="17173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49252182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5961" y="1212850"/>
            <a:ext cx="8914642" cy="1717393"/>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5"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10412085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0" indent="0">
              <a:spcBef>
                <a:spcPts val="918"/>
              </a:spcBef>
              <a:buClr>
                <a:schemeClr val="tx1"/>
              </a:buClr>
              <a:buFont typeface="Wingdings" pitchFamily="2" charset="2"/>
              <a:buNone/>
              <a:defRPr sz="2700">
                <a:gradFill>
                  <a:gsLst>
                    <a:gs pos="1250">
                      <a:schemeClr val="tx2"/>
                    </a:gs>
                    <a:gs pos="99000">
                      <a:schemeClr val="tx2"/>
                    </a:gs>
                  </a:gsLst>
                  <a:lin ang="5400000" scaled="0"/>
                </a:gradFill>
              </a:defRPr>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5006154" y="1212850"/>
            <a:ext cx="4114449" cy="1897443"/>
          </a:xfrm>
        </p:spPr>
        <p:txBody>
          <a:bodyPr wrap="square">
            <a:spAutoFit/>
          </a:bodyPr>
          <a:lstStyle>
            <a:lvl1pPr marL="0" indent="0">
              <a:spcBef>
                <a:spcPts val="918"/>
              </a:spcBef>
              <a:buClr>
                <a:schemeClr val="tx1"/>
              </a:buClr>
              <a:buFont typeface="Wingdings" pitchFamily="2" charset="2"/>
              <a:buNone/>
              <a:defRPr sz="2700">
                <a:gradFill>
                  <a:gsLst>
                    <a:gs pos="1250">
                      <a:schemeClr val="tx2"/>
                    </a:gs>
                    <a:gs pos="99000">
                      <a:schemeClr val="tx2"/>
                    </a:gs>
                  </a:gsLst>
                  <a:lin ang="5400000" scaled="0"/>
                </a:gradFill>
              </a:defRPr>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76657067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0" indent="0">
              <a:spcBef>
                <a:spcPts val="918"/>
              </a:spcBef>
              <a:buClr>
                <a:schemeClr val="tx1"/>
              </a:buClr>
              <a:buFont typeface="Wingdings" pitchFamily="2" charset="2"/>
              <a:buNone/>
              <a:defRPr sz="2700"/>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5006154" y="1212849"/>
            <a:ext cx="4114449" cy="1897443"/>
          </a:xfrm>
        </p:spPr>
        <p:txBody>
          <a:bodyPr wrap="square">
            <a:spAutoFit/>
          </a:bodyPr>
          <a:lstStyle>
            <a:lvl1pPr marL="0" indent="0">
              <a:spcBef>
                <a:spcPts val="918"/>
              </a:spcBef>
              <a:buClr>
                <a:schemeClr val="tx1"/>
              </a:buClr>
              <a:buFont typeface="Wingdings" pitchFamily="2" charset="2"/>
              <a:buNone/>
              <a:defRPr sz="2700"/>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375720231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215475" indent="-215475">
              <a:spcBef>
                <a:spcPts val="918"/>
              </a:spcBef>
              <a:buClr>
                <a:schemeClr val="tx1"/>
              </a:buClr>
              <a:buFont typeface="Arial" pitchFamily="34" charset="0"/>
              <a:buChar char="•"/>
              <a:defRPr sz="2700"/>
            </a:lvl1pPr>
            <a:lvl2pPr marL="398321" indent="-174873">
              <a:defRPr sz="1500"/>
            </a:lvl2pPr>
            <a:lvl3pPr marL="524619" indent="-126297">
              <a:tabLst/>
              <a:defRPr sz="1500"/>
            </a:lvl3pPr>
            <a:lvl4pPr marL="660630" indent="-136012">
              <a:defRPr sz="1350"/>
            </a:lvl4pPr>
            <a:lvl5pPr marL="786928" indent="-126297">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5006154" y="1212850"/>
            <a:ext cx="4114449" cy="1897443"/>
          </a:xfrm>
        </p:spPr>
        <p:txBody>
          <a:bodyPr wrap="square">
            <a:spAutoFit/>
          </a:bodyPr>
          <a:lstStyle>
            <a:lvl1pPr marL="215475" indent="-215475">
              <a:spcBef>
                <a:spcPts val="918"/>
              </a:spcBef>
              <a:buClr>
                <a:schemeClr val="tx1"/>
              </a:buClr>
              <a:buFont typeface="Arial" pitchFamily="34" charset="0"/>
              <a:buChar char="•"/>
              <a:defRPr sz="2700"/>
            </a:lvl1pPr>
            <a:lvl2pPr marL="398321" indent="-174873">
              <a:defRPr sz="1500"/>
            </a:lvl2pPr>
            <a:lvl3pPr marL="524619" indent="-126297">
              <a:tabLst/>
              <a:defRPr sz="1500"/>
            </a:lvl3pPr>
            <a:lvl4pPr marL="660630" indent="-136012">
              <a:defRPr sz="1350"/>
            </a:lvl4pPr>
            <a:lvl5pPr marL="786928" indent="-126297">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91581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31207" y="2380278"/>
            <a:ext cx="5264984" cy="7954998"/>
          </a:xfrm>
          <a:custGeom>
            <a:avLst/>
            <a:gdLst>
              <a:gd name="connsiteX0" fmla="*/ 4678340 w 5264984"/>
              <a:gd name="connsiteY0" fmla="*/ 7954998 h 7954998"/>
              <a:gd name="connsiteX1" fmla="*/ 5264984 w 5264984"/>
              <a:gd name="connsiteY1" fmla="*/ 7616299 h 7954998"/>
              <a:gd name="connsiteX2" fmla="*/ 5264984 w 5264984"/>
              <a:gd name="connsiteY2" fmla="*/ 7954998 h 7954998"/>
              <a:gd name="connsiteX3" fmla="*/ 0 w 5264984"/>
              <a:gd name="connsiteY3" fmla="*/ 0 h 7954998"/>
              <a:gd name="connsiteX4" fmla="*/ 2602602 w 5264984"/>
              <a:gd name="connsiteY4" fmla="*/ 0 h 7954998"/>
              <a:gd name="connsiteX5" fmla="*/ 4650756 w 5264984"/>
              <a:gd name="connsiteY5" fmla="*/ 3547507 h 7954998"/>
              <a:gd name="connsiteX6" fmla="*/ 0 w 5264984"/>
              <a:gd name="connsiteY6" fmla="*/ 6232622 h 79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4984" h="7954998">
                <a:moveTo>
                  <a:pt x="4678340" y="7954998"/>
                </a:moveTo>
                <a:lnTo>
                  <a:pt x="5264984" y="7616299"/>
                </a:lnTo>
                <a:lnTo>
                  <a:pt x="5264984" y="7954998"/>
                </a:lnTo>
                <a:close/>
                <a:moveTo>
                  <a:pt x="0" y="0"/>
                </a:moveTo>
                <a:lnTo>
                  <a:pt x="2602602" y="0"/>
                </a:lnTo>
                <a:lnTo>
                  <a:pt x="4650756" y="3547507"/>
                </a:lnTo>
                <a:lnTo>
                  <a:pt x="0" y="6232622"/>
                </a:lnTo>
                <a:close/>
              </a:path>
            </a:pathLst>
          </a:custGeom>
        </p:spPr>
      </p:pic>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b="24685"/>
          <a:stretch>
            <a:fillRect/>
          </a:stretch>
        </p:blipFill>
        <p:spPr>
          <a:xfrm rot="19800000" flipH="1" flipV="1">
            <a:off x="548613"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3" name="Rectangle 2"/>
          <p:cNvSpPr/>
          <p:nvPr userDrawn="1"/>
        </p:nvSpPr>
        <p:spPr bwMode="auto">
          <a:xfrm>
            <a:off x="274638" y="1211263"/>
            <a:ext cx="64008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a:gradFill>
                <a:gsLst>
                  <a:gs pos="5833">
                    <a:schemeClr val="tx1">
                      <a:lumMod val="50000"/>
                    </a:schemeClr>
                  </a:gs>
                  <a:gs pos="100000">
                    <a:schemeClr val="tx1">
                      <a:lumMod val="50000"/>
                    </a:schemeClr>
                  </a:gs>
                </a:gsLst>
                <a:lin ang="5400000" scaled="0"/>
              </a:gradFill>
            </a:endParaRPr>
          </a:p>
        </p:txBody>
      </p:sp>
      <p:sp>
        <p:nvSpPr>
          <p:cNvPr id="2" name="Title 1"/>
          <p:cNvSpPr>
            <a:spLocks noGrp="1"/>
          </p:cNvSpPr>
          <p:nvPr>
            <p:ph type="title" hasCustomPrompt="1"/>
          </p:nvPr>
        </p:nvSpPr>
        <p:spPr>
          <a:xfrm>
            <a:off x="274638" y="1211287"/>
            <a:ext cx="6400800" cy="2309599"/>
          </a:xfrm>
          <a:noFill/>
        </p:spPr>
        <p:txBody>
          <a:bodyPr tIns="91440" bIns="91440" anchor="t" anchorCtr="0"/>
          <a:lstStyle>
            <a:lvl1pPr>
              <a:defRPr sz="5399" spc="-75" baseline="0">
                <a:gradFill>
                  <a:gsLst>
                    <a:gs pos="100000">
                      <a:schemeClr val="bg1"/>
                    </a:gs>
                    <a:gs pos="0">
                      <a:schemeClr val="bg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7" y="3520886"/>
            <a:ext cx="6400801" cy="1347977"/>
          </a:xfrm>
          <a:noFill/>
        </p:spPr>
        <p:txBody>
          <a:bodyPr lIns="182880" tIns="146304" rIns="182880" bIns="146304">
            <a:noAutofit/>
          </a:bodyPr>
          <a:lstStyle>
            <a:lvl1pPr marL="0" indent="0">
              <a:spcBef>
                <a:spcPts val="0"/>
              </a:spcBef>
              <a:buNone/>
              <a:defRPr sz="3200" spc="0" baseline="0">
                <a:gradFill>
                  <a:gsLst>
                    <a:gs pos="100000">
                      <a:schemeClr val="bg1"/>
                    </a:gs>
                    <a:gs pos="0">
                      <a:schemeClr val="bg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5962" y="1212850"/>
            <a:ext cx="4114449" cy="2049792"/>
          </a:xfrm>
        </p:spPr>
        <p:txBody>
          <a:bodyPr wrap="square">
            <a:spAutoFit/>
          </a:bodyPr>
          <a:lstStyle>
            <a:lvl1pPr marL="215475" indent="-215475">
              <a:spcBef>
                <a:spcPts val="918"/>
              </a:spcBef>
              <a:buClr>
                <a:schemeClr val="tx2"/>
              </a:buClr>
              <a:buFont typeface="Arial" pitchFamily="34" charset="0"/>
              <a:buChar char="•"/>
              <a:defRPr sz="2700">
                <a:gradFill>
                  <a:gsLst>
                    <a:gs pos="1250">
                      <a:schemeClr val="tx2"/>
                    </a:gs>
                    <a:gs pos="99000">
                      <a:schemeClr val="tx2"/>
                    </a:gs>
                  </a:gsLst>
                  <a:lin ang="5400000" scaled="0"/>
                </a:gradFill>
              </a:defRPr>
            </a:lvl1pPr>
            <a:lvl2pPr marL="398321" indent="-174873">
              <a:defRPr sz="1800"/>
            </a:lvl2pPr>
            <a:lvl3pPr marL="524619" indent="-126297">
              <a:tabLst/>
              <a:defRPr sz="18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5006154" y="1212850"/>
            <a:ext cx="4114449" cy="2049792"/>
          </a:xfrm>
        </p:spPr>
        <p:txBody>
          <a:bodyPr wrap="square">
            <a:spAutoFit/>
          </a:bodyPr>
          <a:lstStyle>
            <a:lvl1pPr marL="215475" indent="-215475">
              <a:spcBef>
                <a:spcPts val="918"/>
              </a:spcBef>
              <a:buClr>
                <a:schemeClr val="tx2"/>
              </a:buClr>
              <a:buFont typeface="Arial" pitchFamily="34" charset="0"/>
              <a:buChar char="•"/>
              <a:defRPr sz="2700">
                <a:gradFill>
                  <a:gsLst>
                    <a:gs pos="1250">
                      <a:schemeClr val="tx2"/>
                    </a:gs>
                    <a:gs pos="99000">
                      <a:schemeClr val="tx2"/>
                    </a:gs>
                  </a:gsLst>
                  <a:lin ang="5400000" scaled="0"/>
                </a:gradFill>
              </a:defRPr>
            </a:lvl1pPr>
            <a:lvl2pPr marL="398321" indent="-174873">
              <a:defRPr sz="1800"/>
            </a:lvl2pPr>
            <a:lvl3pPr marL="524619" indent="-126297">
              <a:tabLst/>
              <a:defRPr sz="18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178935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370027692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3269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67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538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0347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5961" y="1216153"/>
            <a:ext cx="8914641" cy="1644681"/>
          </a:xfrm>
        </p:spPr>
        <p:txBody>
          <a:bodyPr/>
          <a:lstStyle>
            <a:lvl1pPr marL="0" indent="0">
              <a:buNone/>
              <a:defRPr sz="247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3977540" y="6532860"/>
            <a:ext cx="1371483" cy="335843"/>
          </a:xfrm>
          <a:prstGeom prst="rect">
            <a:avLst/>
          </a:prstGeom>
          <a:noFill/>
        </p:spPr>
        <p:txBody>
          <a:bodyPr wrap="square" lIns="137148" tIns="109719" rIns="137148" bIns="109719"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450"/>
              </a:spcAft>
            </a:pPr>
            <a:r>
              <a:rPr lang="en-US" sz="825">
                <a:gradFill>
                  <a:gsLst>
                    <a:gs pos="2917">
                      <a:srgbClr val="525051"/>
                    </a:gs>
                    <a:gs pos="30000">
                      <a:srgbClr val="525051"/>
                    </a:gs>
                  </a:gsLst>
                  <a:lin ang="5400000" scaled="0"/>
                </a:gradFill>
              </a:rPr>
              <a:t>Microsoft Confidential</a:t>
            </a:r>
          </a:p>
        </p:txBody>
      </p:sp>
    </p:spTree>
    <p:extLst>
      <p:ext uri="{BB962C8B-B14F-4D97-AF65-F5344CB8AC3E}">
        <p14:creationId xmlns:p14="http://schemas.microsoft.com/office/powerpoint/2010/main" val="53865615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5961" y="1212850"/>
            <a:ext cx="8914642" cy="1878976"/>
          </a:xfrm>
          <a:prstGeom prst="rect">
            <a:avLst/>
          </a:prstGeom>
        </p:spPr>
        <p:txBody>
          <a:bodyPr/>
          <a:lstStyle>
            <a:lvl1pPr marL="217856" indent="-217856">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1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18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15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0688822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deo slide">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t="7253" r="13759" b="7253"/>
          <a:stretch>
            <a:fillRect/>
          </a:stretch>
        </p:blipFill>
        <p:spPr>
          <a:xfrm rot="10800000" flipH="1" flipV="1">
            <a:off x="4656852" y="0"/>
            <a:ext cx="4669711" cy="6994525"/>
          </a:xfrm>
          <a:custGeom>
            <a:avLst/>
            <a:gdLst>
              <a:gd name="connsiteX0" fmla="*/ 0 w 4669711"/>
              <a:gd name="connsiteY0" fmla="*/ 0 h 6994525"/>
              <a:gd name="connsiteX1" fmla="*/ 4669711 w 4669711"/>
              <a:gd name="connsiteY1" fmla="*/ 0 h 6994525"/>
              <a:gd name="connsiteX2" fmla="*/ 4669711 w 4669711"/>
              <a:gd name="connsiteY2" fmla="*/ 6994525 h 6994525"/>
              <a:gd name="connsiteX3" fmla="*/ 0 w 4669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4669711" h="6994525">
                <a:moveTo>
                  <a:pt x="0" y="0"/>
                </a:moveTo>
                <a:lnTo>
                  <a:pt x="4669711" y="0"/>
                </a:lnTo>
                <a:lnTo>
                  <a:pt x="4669711" y="6994525"/>
                </a:lnTo>
                <a:lnTo>
                  <a:pt x="0" y="6994525"/>
                </a:lnTo>
                <a:close/>
              </a:path>
            </a:pathLst>
          </a:custGeom>
        </p:spPr>
      </p:pic>
      <p:sp>
        <p:nvSpPr>
          <p:cNvPr id="4" name="Rectangle 3"/>
          <p:cNvSpPr/>
          <p:nvPr userDrawn="1"/>
        </p:nvSpPr>
        <p:spPr bwMode="ltGray">
          <a:xfrm>
            <a:off x="274636" y="2125663"/>
            <a:ext cx="5486403" cy="2743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5" y="2125663"/>
            <a:ext cx="5486403" cy="2743200"/>
          </a:xfrm>
          <a:solidFill>
            <a:schemeClr val="tx2"/>
          </a:solidFill>
        </p:spPr>
        <p:txBody>
          <a:bodyPr tIns="91440" bIns="91440" anchor="t" anchorCtr="0"/>
          <a:lstStyle>
            <a:lvl1pPr>
              <a:defRPr sz="5399" spc="-75" baseline="0">
                <a:gradFill>
                  <a:gsLst>
                    <a:gs pos="5833">
                      <a:schemeClr val="tx1">
                        <a:lumMod val="50000"/>
                      </a:schemeClr>
                    </a:gs>
                    <a:gs pos="100000">
                      <a:schemeClr val="tx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881691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6898"/>
            <a:ext cx="87772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38" y="1214473"/>
            <a:ext cx="8777288" cy="20374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4"/>
          </p:nvPr>
        </p:nvSpPr>
        <p:spPr>
          <a:xfrm>
            <a:off x="6586538" y="6483350"/>
            <a:ext cx="2098675"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368F0CB9-5443-48E8-ADD3-3F8A68C2523D}" type="slidenum">
              <a:rPr lang="en-US" smtClean="0"/>
              <a:t>‹#›</a:t>
            </a:fld>
            <a:endParaRPr lang="en-US"/>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3" r:id="rId1"/>
    <p:sldLayoutId id="2147484245" r:id="rId2"/>
    <p:sldLayoutId id="2147484184" r:id="rId3"/>
    <p:sldLayoutId id="2147484243" r:id="rId4"/>
    <p:sldLayoutId id="2147484246" r:id="rId5"/>
    <p:sldLayoutId id="2147484280" r:id="rId6"/>
    <p:sldLayoutId id="2147484105" r:id="rId7"/>
    <p:sldLayoutId id="2147484248" r:id="rId8"/>
    <p:sldLayoutId id="2147484130" r:id="rId9"/>
    <p:sldLayoutId id="2147484101" r:id="rId10"/>
    <p:sldLayoutId id="2147484102" r:id="rId11"/>
    <p:sldLayoutId id="2147484087" r:id="rId12"/>
    <p:sldLayoutId id="2147484098" r:id="rId13"/>
    <p:sldLayoutId id="2147484086" r:id="rId14"/>
    <p:sldLayoutId id="2147484107" r:id="rId15"/>
    <p:sldLayoutId id="2147484099" r:id="rId16"/>
    <p:sldLayoutId id="2147484100" r:id="rId17"/>
    <p:sldLayoutId id="2147484089" r:id="rId18"/>
    <p:sldLayoutId id="2147484106" r:id="rId19"/>
    <p:sldLayoutId id="2147484092" r:id="rId20"/>
    <p:sldLayoutId id="2147484093" r:id="rId21"/>
    <p:sldLayoutId id="2147484127" r:id="rId22"/>
    <p:sldLayoutId id="2147484128" r:id="rId23"/>
    <p:sldLayoutId id="2147484129" r:id="rId24"/>
    <p:sldLayoutId id="2147484094" r:id="rId25"/>
    <p:sldLayoutId id="2147484096" r:id="rId26"/>
  </p:sldLayoutIdLst>
  <p:transition>
    <p:fade/>
  </p:transition>
  <p:hf hdr="0" ftr="0" dt="0"/>
  <p:txStyles>
    <p:titleStyle>
      <a:lvl1pPr algn="l" defTabSz="699463" rtl="0" eaLnBrk="1" latinLnBrk="0" hangingPunct="1">
        <a:lnSpc>
          <a:spcPct val="90000"/>
        </a:lnSpc>
        <a:spcBef>
          <a:spcPct val="0"/>
        </a:spcBef>
        <a:buNone/>
        <a:defRPr lang="en-US" sz="48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6"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3" pos="1906" userDrawn="1">
          <p15:clr>
            <a:srgbClr val="A4A3A4"/>
          </p15:clr>
        </p15:guide>
        <p15:guide id="14" pos="2477" userDrawn="1">
          <p15:clr>
            <a:srgbClr val="A4A3A4"/>
          </p15:clr>
        </p15:guide>
        <p15:guide id="15" pos="3053" userDrawn="1">
          <p15:clr>
            <a:srgbClr val="A4A3A4"/>
          </p15:clr>
        </p15:guide>
        <p15:guide id="17" pos="3629" userDrawn="1">
          <p15:clr>
            <a:srgbClr val="A4A3A4"/>
          </p15:clr>
        </p15:guide>
        <p15:guide id="18" pos="4205" userDrawn="1">
          <p15:clr>
            <a:srgbClr val="A4A3A4"/>
          </p15:clr>
        </p15:guide>
        <p15:guide id="19" pos="4781" userDrawn="1">
          <p15:clr>
            <a:srgbClr val="A4A3A4"/>
          </p15:clr>
        </p15:guide>
        <p15:guide id="21" pos="5357" userDrawn="1">
          <p15:clr>
            <a:srgbClr val="A4A3A4"/>
          </p15:clr>
        </p15:guide>
        <p15:guide id="22" pos="570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6898"/>
            <a:ext cx="87772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38" y="1214473"/>
            <a:ext cx="8777288" cy="20374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056156"/>
      </p:ext>
    </p:extLst>
  </p:cSld>
  <p:clrMap bg1="dk1" tx1="lt1" bg2="dk2" tx2="lt2" accent1="accent1" accent2="accent2" accent3="accent3" accent4="accent4" accent5="accent5" accent6="accent6" hlink="hlink" folHlink="folHlink"/>
  <p:sldLayoutIdLst>
    <p:sldLayoutId id="2147484216" r:id="rId1"/>
    <p:sldLayoutId id="2147484250" r:id="rId2"/>
    <p:sldLayoutId id="2147484219" r:id="rId3"/>
    <p:sldLayoutId id="2147484252" r:id="rId4"/>
    <p:sldLayoutId id="2147484251" r:id="rId5"/>
    <p:sldLayoutId id="2147484221" r:id="rId6"/>
    <p:sldLayoutId id="2147484223"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Lst>
  <p:transition>
    <p:fade/>
  </p:transition>
  <p:hf hdr="0" ftr="0" dt="0"/>
  <p:txStyles>
    <p:titleStyle>
      <a:lvl1pPr algn="l" defTabSz="699463" rtl="0" eaLnBrk="1" latinLnBrk="0" hangingPunct="1">
        <a:lnSpc>
          <a:spcPct val="90000"/>
        </a:lnSpc>
        <a:spcBef>
          <a:spcPct val="0"/>
        </a:spcBef>
        <a:buNone/>
        <a:defRPr lang="en-US" sz="48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51" userDrawn="1">
          <p15:clr>
            <a:srgbClr val="A4A3A4"/>
          </p15:clr>
        </p15:guide>
        <p15:guide id="11" pos="1327" userDrawn="1">
          <p15:clr>
            <a:srgbClr val="A4A3A4"/>
          </p15:clr>
        </p15:guide>
        <p15:guide id="12" pos="1903" userDrawn="1">
          <p15:clr>
            <a:srgbClr val="A4A3A4"/>
          </p15:clr>
        </p15:guide>
        <p15:guide id="13" pos="2479" userDrawn="1">
          <p15:clr>
            <a:srgbClr val="A4A3A4"/>
          </p15:clr>
        </p15:guide>
        <p15:guide id="14" pos="3055" userDrawn="1">
          <p15:clr>
            <a:srgbClr val="A4A3A4"/>
          </p15:clr>
        </p15:guide>
        <p15:guide id="15" pos="3631" userDrawn="1">
          <p15:clr>
            <a:srgbClr val="A4A3A4"/>
          </p15:clr>
        </p15:guide>
        <p15:guide id="16" pos="4207" userDrawn="1">
          <p15:clr>
            <a:srgbClr val="A4A3A4"/>
          </p15:clr>
        </p15:guide>
        <p15:guide id="17" pos="4788" userDrawn="1">
          <p15:clr>
            <a:srgbClr val="A4A3A4"/>
          </p15:clr>
        </p15:guide>
        <p15:guide id="18" pos="5359" userDrawn="1">
          <p15:clr>
            <a:srgbClr val="A4A3A4"/>
          </p15:clr>
        </p15:guide>
        <p15:guide id="19" pos="570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22" y="296898"/>
            <a:ext cx="8916415"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05963" y="1212851"/>
            <a:ext cx="8914640" cy="1717393"/>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5832162"/>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75" r:id="rId22"/>
    <p:sldLayoutId id="2147484276" r:id="rId23"/>
    <p:sldLayoutId id="2147484277" r:id="rId24"/>
    <p:sldLayoutId id="2147484278" r:id="rId25"/>
    <p:sldLayoutId id="2147484279" r:id="rId26"/>
  </p:sldLayoutIdLst>
  <p:transition>
    <p:fade/>
  </p:transition>
  <p:hf hdr="0" ftr="0" dt="0"/>
  <p:txStyles>
    <p:titleStyle>
      <a:lvl1pPr algn="l" defTabSz="699463" rtl="0" eaLnBrk="1" latinLnBrk="0" hangingPunct="1">
        <a:lnSpc>
          <a:spcPct val="90000"/>
        </a:lnSpc>
        <a:spcBef>
          <a:spcPct val="0"/>
        </a:spcBef>
        <a:buNone/>
        <a:defRPr lang="en-US" sz="4049"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0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emf"/></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675438" y="2125677"/>
            <a:ext cx="2237068" cy="4571986"/>
          </a:xfrm>
          <a:prstGeom prst="rect">
            <a:avLst/>
          </a:prstGeom>
          <a:solidFill>
            <a:srgbClr val="00188F"/>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 name="Text Placeholder 1"/>
          <p:cNvSpPr>
            <a:spLocks noGrp="1"/>
          </p:cNvSpPr>
          <p:nvPr>
            <p:ph type="body" sz="quarter" idx="12"/>
          </p:nvPr>
        </p:nvSpPr>
        <p:spPr>
          <a:xfrm>
            <a:off x="274638" y="4763475"/>
            <a:ext cx="6400800" cy="1830388"/>
          </a:xfrm>
        </p:spPr>
        <p:txBody>
          <a:bodyPr/>
          <a:lstStyle/>
          <a:p>
            <a:r>
              <a:rPr lang="en-US" altLang="zh-CN" sz="2400" b="1" dirty="0">
                <a:latin typeface="+mn-lt"/>
              </a:rPr>
              <a:t>Bojie Li</a:t>
            </a:r>
            <a:r>
              <a:rPr lang="en-US" altLang="zh-CN" sz="2400" b="1" baseline="30000" dirty="0"/>
              <a:t>1,2</a:t>
            </a:r>
            <a:r>
              <a:rPr lang="en-US" altLang="zh-CN" sz="2400" b="1" dirty="0"/>
              <a:t>, Kun Tan</a:t>
            </a:r>
            <a:r>
              <a:rPr lang="en-US" altLang="zh-CN" sz="2400" b="1" baseline="30000" dirty="0"/>
              <a:t>1</a:t>
            </a:r>
            <a:r>
              <a:rPr lang="en-US" altLang="zh-CN" sz="2400" b="1" dirty="0"/>
              <a:t>, </a:t>
            </a:r>
            <a:r>
              <a:rPr lang="en-US" altLang="zh-CN" sz="2400" b="1" dirty="0" err="1"/>
              <a:t>Layong</a:t>
            </a:r>
            <a:r>
              <a:rPr lang="en-US" altLang="zh-CN" sz="2400" b="1" dirty="0"/>
              <a:t> (Larry) Luo</a:t>
            </a:r>
            <a:r>
              <a:rPr lang="en-US" altLang="zh-CN" sz="2400" b="1" baseline="30000" dirty="0"/>
              <a:t>1</a:t>
            </a:r>
            <a:r>
              <a:rPr lang="en-US" altLang="zh-CN" sz="2400" b="1" dirty="0"/>
              <a:t>, Yanqing Peng</a:t>
            </a:r>
            <a:r>
              <a:rPr lang="en-US" altLang="zh-CN" sz="2400" b="1" baseline="30000" dirty="0"/>
              <a:t>1,3</a:t>
            </a:r>
            <a:r>
              <a:rPr lang="en-US" altLang="zh-CN" sz="2400" b="1" dirty="0"/>
              <a:t>, Renqian Luo</a:t>
            </a:r>
            <a:r>
              <a:rPr lang="en-US" altLang="zh-CN" sz="2400" b="1" baseline="30000" dirty="0"/>
              <a:t>1,2</a:t>
            </a:r>
            <a:r>
              <a:rPr lang="en-US" altLang="zh-CN" sz="2400" b="1" dirty="0"/>
              <a:t>, Ningyi Xu</a:t>
            </a:r>
            <a:r>
              <a:rPr lang="en-US" altLang="zh-CN" sz="2400" b="1" baseline="30000" dirty="0"/>
              <a:t>1</a:t>
            </a:r>
            <a:r>
              <a:rPr lang="en-US" altLang="zh-CN" sz="2400" b="1" dirty="0"/>
              <a:t>, Yongqiang Xiong</a:t>
            </a:r>
            <a:r>
              <a:rPr lang="en-US" altLang="zh-CN" sz="2400" b="1" baseline="30000" dirty="0"/>
              <a:t>1</a:t>
            </a:r>
            <a:r>
              <a:rPr lang="en-US" altLang="zh-CN" sz="2400" b="1" dirty="0"/>
              <a:t>, Peng Cheng</a:t>
            </a:r>
            <a:r>
              <a:rPr lang="en-US" altLang="zh-CN" sz="2400" b="1" baseline="30000" dirty="0"/>
              <a:t>1</a:t>
            </a:r>
            <a:r>
              <a:rPr lang="en-US" altLang="zh-CN" sz="2400" b="1" dirty="0"/>
              <a:t>, </a:t>
            </a:r>
            <a:r>
              <a:rPr lang="en-US" altLang="zh-CN" sz="2400" b="1" dirty="0" err="1"/>
              <a:t>Enhong</a:t>
            </a:r>
            <a:r>
              <a:rPr lang="en-US" altLang="zh-CN" sz="2400" b="1" dirty="0"/>
              <a:t> Chen</a:t>
            </a:r>
            <a:r>
              <a:rPr lang="en-US" altLang="zh-CN" sz="2400" b="1" baseline="30000" dirty="0"/>
              <a:t>2</a:t>
            </a:r>
          </a:p>
          <a:p>
            <a:endParaRPr lang="en-US" altLang="zh-CN" sz="2400" b="1" dirty="0"/>
          </a:p>
          <a:p>
            <a:r>
              <a:rPr lang="en-US" altLang="zh-CN" sz="2400" b="1" baseline="30000" dirty="0"/>
              <a:t>1</a:t>
            </a:r>
            <a:r>
              <a:rPr lang="en-US" altLang="zh-CN" sz="2400" b="1" dirty="0"/>
              <a:t>Microsoft Research, </a:t>
            </a:r>
            <a:r>
              <a:rPr lang="en-US" altLang="zh-CN" sz="2400" b="1" baseline="30000" dirty="0"/>
              <a:t>2</a:t>
            </a:r>
            <a:r>
              <a:rPr lang="en-US" altLang="zh-CN" sz="2400" b="1" dirty="0"/>
              <a:t>USTC, </a:t>
            </a:r>
            <a:r>
              <a:rPr lang="en-US" altLang="zh-CN" sz="2400" b="1" baseline="30000" dirty="0"/>
              <a:t>3</a:t>
            </a:r>
            <a:r>
              <a:rPr lang="en-US" altLang="zh-CN" sz="2400" b="1" dirty="0"/>
              <a:t>SJTU</a:t>
            </a:r>
          </a:p>
          <a:p>
            <a:endParaRPr lang="en-US" sz="2400" dirty="0"/>
          </a:p>
        </p:txBody>
      </p:sp>
      <p:sp>
        <p:nvSpPr>
          <p:cNvPr id="3" name="Title 2"/>
          <p:cNvSpPr>
            <a:spLocks noGrp="1"/>
          </p:cNvSpPr>
          <p:nvPr>
            <p:ph type="title"/>
          </p:nvPr>
        </p:nvSpPr>
        <p:spPr>
          <a:xfrm>
            <a:off x="274637" y="2125677"/>
            <a:ext cx="6265049" cy="2741598"/>
          </a:xfrm>
        </p:spPr>
        <p:txBody>
          <a:bodyPr/>
          <a:lstStyle/>
          <a:p>
            <a:r>
              <a:rPr lang="en-US" sz="4000" b="1" dirty="0" smtClean="0"/>
              <a:t>Implementing </a:t>
            </a:r>
            <a:r>
              <a:rPr lang="en-US" sz="4000" b="1" dirty="0" err="1" smtClean="0"/>
              <a:t>ClickNP</a:t>
            </a:r>
            <a:r>
              <a:rPr lang="en-US" sz="4000" b="1" dirty="0"/>
              <a:t>: Highly Flexible and High Performance Network Processing </a:t>
            </a:r>
            <a:r>
              <a:rPr lang="en-US" sz="4000" b="1" dirty="0" smtClean="0"/>
              <a:t>on CPU + FPGA</a:t>
            </a:r>
            <a:endParaRPr lang="en-US" sz="4000" dirty="0"/>
          </a:p>
        </p:txBody>
      </p:sp>
      <p:pic>
        <p:nvPicPr>
          <p:cNvPr id="4" name="Picture 3"/>
          <p:cNvPicPr>
            <a:picLocks noChangeAspect="1"/>
          </p:cNvPicPr>
          <p:nvPr/>
        </p:nvPicPr>
        <p:blipFill>
          <a:blip r:embed="rId3"/>
          <a:stretch>
            <a:fillRect/>
          </a:stretch>
        </p:blipFill>
        <p:spPr>
          <a:xfrm>
            <a:off x="6470407" y="2333277"/>
            <a:ext cx="2306347" cy="2326398"/>
          </a:xfrm>
          <a:prstGeom prst="rect">
            <a:avLst/>
          </a:prstGeom>
        </p:spPr>
      </p:pic>
    </p:spTree>
    <p:extLst>
      <p:ext uri="{BB962C8B-B14F-4D97-AF65-F5344CB8AC3E}">
        <p14:creationId xmlns:p14="http://schemas.microsoft.com/office/powerpoint/2010/main" val="3837184397"/>
      </p:ext>
    </p:extLst>
  </p:cSld>
  <p:clrMapOvr>
    <a:masterClrMapping/>
  </p:clrMapOvr>
  <mc:AlternateContent xmlns:mc="http://schemas.openxmlformats.org/markup-compatibility/2006" xmlns:p14="http://schemas.microsoft.com/office/powerpoint/2010/main">
    <mc:Choice Requires="p14">
      <p:transition spd="slow" p14:dur="3400" advTm="32140">
        <p14:reveal/>
      </p:transition>
    </mc:Choice>
    <mc:Fallback xmlns="">
      <p:transition spd="slow" advTm="3214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ClickNP</a:t>
            </a:r>
            <a:endParaRPr lang="en-US" dirty="0"/>
          </a:p>
        </p:txBody>
      </p:sp>
      <p:sp>
        <p:nvSpPr>
          <p:cNvPr id="3" name="Text Placeholder 2"/>
          <p:cNvSpPr>
            <a:spLocks noGrp="1"/>
          </p:cNvSpPr>
          <p:nvPr>
            <p:ph type="body" sz="quarter" idx="10"/>
          </p:nvPr>
        </p:nvSpPr>
        <p:spPr>
          <a:xfrm>
            <a:off x="274638" y="1212851"/>
            <a:ext cx="8777288" cy="3524042"/>
          </a:xfrm>
        </p:spPr>
        <p:txBody>
          <a:bodyPr/>
          <a:lstStyle/>
          <a:p>
            <a:r>
              <a:rPr lang="en-US" dirty="0"/>
              <a:t>Making FPGA accessible to software developers</a:t>
            </a:r>
          </a:p>
          <a:p>
            <a:pPr marL="571500" indent="-571500">
              <a:buFont typeface="Arial" panose="020B0604020202020204" pitchFamily="34" charset="0"/>
              <a:buChar char="•"/>
            </a:pPr>
            <a:r>
              <a:rPr lang="en-US" sz="3200" dirty="0"/>
              <a:t>Flexibility: </a:t>
            </a:r>
            <a:r>
              <a:rPr lang="en-US" sz="3200" i="1" dirty="0">
                <a:solidFill>
                  <a:schemeClr val="tx1"/>
                </a:solidFill>
              </a:rPr>
              <a:t>fully programmable using high-level language</a:t>
            </a:r>
          </a:p>
          <a:p>
            <a:pPr marL="571500" indent="-571500">
              <a:buFont typeface="Arial" panose="020B0604020202020204" pitchFamily="34" charset="0"/>
              <a:buChar char="•"/>
            </a:pPr>
            <a:endParaRPr lang="en-US" sz="1100" i="1" dirty="0">
              <a:solidFill>
                <a:schemeClr val="tx1"/>
              </a:solidFill>
            </a:endParaRPr>
          </a:p>
          <a:p>
            <a:pPr marL="571500" indent="-571500">
              <a:buFont typeface="Arial" panose="020B0604020202020204" pitchFamily="34" charset="0"/>
              <a:buChar char="•"/>
            </a:pPr>
            <a:r>
              <a:rPr lang="en-US" sz="3200" dirty="0"/>
              <a:t>Modularized: </a:t>
            </a:r>
            <a:r>
              <a:rPr lang="en-US" sz="3200" i="1" dirty="0">
                <a:solidFill>
                  <a:schemeClr val="tx1"/>
                </a:solidFill>
              </a:rPr>
              <a:t>Click abstractions familiar to software developers; easy code reuse</a:t>
            </a:r>
          </a:p>
          <a:p>
            <a:pPr marL="571500" indent="-571500">
              <a:buFont typeface="Arial" panose="020B0604020202020204" pitchFamily="34" charset="0"/>
              <a:buChar char="•"/>
            </a:pPr>
            <a:endParaRPr lang="en-US" sz="1100" i="1" dirty="0">
              <a:solidFill>
                <a:schemeClr val="tx1"/>
              </a:solidFill>
            </a:endParaRPr>
          </a:p>
        </p:txBody>
      </p:sp>
      <p:pic>
        <p:nvPicPr>
          <p:cNvPr id="4" name="Picture 3"/>
          <p:cNvPicPr>
            <a:picLocks noChangeAspect="1"/>
          </p:cNvPicPr>
          <p:nvPr/>
        </p:nvPicPr>
        <p:blipFill>
          <a:blip r:embed="rId3"/>
          <a:stretch>
            <a:fillRect/>
          </a:stretch>
        </p:blipFill>
        <p:spPr>
          <a:xfrm>
            <a:off x="7609550" y="171451"/>
            <a:ext cx="1643065" cy="1657350"/>
          </a:xfrm>
          <a:prstGeom prst="rect">
            <a:avLst/>
          </a:prstGeom>
        </p:spPr>
      </p:pic>
      <p:sp>
        <p:nvSpPr>
          <p:cNvPr id="5" name="Slide Number Placeholder 4"/>
          <p:cNvSpPr>
            <a:spLocks noGrp="1"/>
          </p:cNvSpPr>
          <p:nvPr>
            <p:ph type="sldNum" sz="quarter" idx="11"/>
          </p:nvPr>
        </p:nvSpPr>
        <p:spPr/>
        <p:txBody>
          <a:bodyPr/>
          <a:lstStyle/>
          <a:p>
            <a:fld id="{368F0CB9-5443-48E8-ADD3-3F8A68C2523D}" type="slidenum">
              <a:rPr lang="en-US" smtClean="0"/>
              <a:t>10</a:t>
            </a:fld>
            <a:endParaRPr lang="en-US"/>
          </a:p>
        </p:txBody>
      </p:sp>
    </p:spTree>
    <p:extLst>
      <p:ext uri="{BB962C8B-B14F-4D97-AF65-F5344CB8AC3E}">
        <p14:creationId xmlns:p14="http://schemas.microsoft.com/office/powerpoint/2010/main" val="1530500159"/>
      </p:ext>
    </p:extLst>
  </p:cSld>
  <p:clrMapOvr>
    <a:masterClrMapping/>
  </p:clrMapOvr>
  <p:transition advTm="56627">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ClickNP</a:t>
            </a:r>
            <a:endParaRPr lang="en-US" dirty="0"/>
          </a:p>
        </p:txBody>
      </p:sp>
      <p:sp>
        <p:nvSpPr>
          <p:cNvPr id="3" name="Text Placeholder 2"/>
          <p:cNvSpPr>
            <a:spLocks noGrp="1"/>
          </p:cNvSpPr>
          <p:nvPr>
            <p:ph type="body" sz="quarter" idx="10"/>
          </p:nvPr>
        </p:nvSpPr>
        <p:spPr>
          <a:xfrm>
            <a:off x="274638" y="1212851"/>
            <a:ext cx="8777288" cy="4695131"/>
          </a:xfrm>
        </p:spPr>
        <p:txBody>
          <a:bodyPr/>
          <a:lstStyle/>
          <a:p>
            <a:r>
              <a:rPr lang="en-US" dirty="0"/>
              <a:t>Making FPGA accessible to software developers</a:t>
            </a:r>
          </a:p>
          <a:p>
            <a:pPr marL="571500" indent="-571500">
              <a:buFont typeface="Arial" panose="020B0604020202020204" pitchFamily="34" charset="0"/>
              <a:buChar char="•"/>
            </a:pPr>
            <a:r>
              <a:rPr lang="en-US" sz="3200" dirty="0"/>
              <a:t>Flexibility: </a:t>
            </a:r>
            <a:r>
              <a:rPr lang="en-US" sz="3200" i="1" dirty="0">
                <a:solidFill>
                  <a:schemeClr val="tx1"/>
                </a:solidFill>
              </a:rPr>
              <a:t>fully programmable using high-level language</a:t>
            </a:r>
          </a:p>
          <a:p>
            <a:pPr marL="571500" indent="-571500">
              <a:buFont typeface="Arial" panose="020B0604020202020204" pitchFamily="34" charset="0"/>
              <a:buChar char="•"/>
            </a:pPr>
            <a:endParaRPr lang="en-US" sz="1100" i="1" dirty="0">
              <a:solidFill>
                <a:schemeClr val="tx1"/>
              </a:solidFill>
            </a:endParaRPr>
          </a:p>
          <a:p>
            <a:pPr marL="571500" indent="-571500">
              <a:buFont typeface="Arial" panose="020B0604020202020204" pitchFamily="34" charset="0"/>
              <a:buChar char="•"/>
            </a:pPr>
            <a:r>
              <a:rPr lang="en-US" sz="3200" dirty="0"/>
              <a:t>Modularized: </a:t>
            </a:r>
            <a:r>
              <a:rPr lang="en-US" sz="3200" i="1" dirty="0">
                <a:solidFill>
                  <a:schemeClr val="tx1"/>
                </a:solidFill>
              </a:rPr>
              <a:t>Click abstractions familiar to software developers; easy code reuse</a:t>
            </a:r>
          </a:p>
          <a:p>
            <a:pPr marL="571500" indent="-571500">
              <a:buFont typeface="Arial" panose="020B0604020202020204" pitchFamily="34" charset="0"/>
              <a:buChar char="•"/>
            </a:pPr>
            <a:endParaRPr lang="en-US" sz="1100" i="1" dirty="0">
              <a:solidFill>
                <a:schemeClr val="tx1"/>
              </a:solidFill>
            </a:endParaRPr>
          </a:p>
          <a:p>
            <a:pPr marL="571500" indent="-571500">
              <a:buFont typeface="Arial" panose="020B0604020202020204" pitchFamily="34" charset="0"/>
              <a:buChar char="•"/>
            </a:pPr>
            <a:r>
              <a:rPr lang="en-US" sz="3200" dirty="0"/>
              <a:t>High performance: </a:t>
            </a:r>
            <a:r>
              <a:rPr lang="en-US" sz="3200" i="1" dirty="0">
                <a:solidFill>
                  <a:schemeClr val="tx1"/>
                </a:solidFill>
              </a:rPr>
              <a:t>high throughput; microsecond-scale latency</a:t>
            </a:r>
          </a:p>
          <a:p>
            <a:pPr marL="571500" indent="-571500">
              <a:buFont typeface="Arial" panose="020B0604020202020204" pitchFamily="34" charset="0"/>
              <a:buChar char="•"/>
            </a:pPr>
            <a:endParaRPr lang="en-US" sz="1100" dirty="0"/>
          </a:p>
        </p:txBody>
      </p:sp>
      <p:pic>
        <p:nvPicPr>
          <p:cNvPr id="4" name="Picture 3"/>
          <p:cNvPicPr>
            <a:picLocks noChangeAspect="1"/>
          </p:cNvPicPr>
          <p:nvPr/>
        </p:nvPicPr>
        <p:blipFill>
          <a:blip r:embed="rId3"/>
          <a:stretch>
            <a:fillRect/>
          </a:stretch>
        </p:blipFill>
        <p:spPr>
          <a:xfrm>
            <a:off x="7609550" y="171451"/>
            <a:ext cx="1643065" cy="1657350"/>
          </a:xfrm>
          <a:prstGeom prst="rect">
            <a:avLst/>
          </a:prstGeom>
        </p:spPr>
      </p:pic>
      <p:sp>
        <p:nvSpPr>
          <p:cNvPr id="5" name="Slide Number Placeholder 4"/>
          <p:cNvSpPr>
            <a:spLocks noGrp="1"/>
          </p:cNvSpPr>
          <p:nvPr>
            <p:ph type="sldNum" sz="quarter" idx="11"/>
          </p:nvPr>
        </p:nvSpPr>
        <p:spPr/>
        <p:txBody>
          <a:bodyPr/>
          <a:lstStyle/>
          <a:p>
            <a:fld id="{368F0CB9-5443-48E8-ADD3-3F8A68C2523D}" type="slidenum">
              <a:rPr lang="en-US" smtClean="0"/>
              <a:t>11</a:t>
            </a:fld>
            <a:endParaRPr lang="en-US"/>
          </a:p>
        </p:txBody>
      </p:sp>
    </p:spTree>
    <p:extLst>
      <p:ext uri="{BB962C8B-B14F-4D97-AF65-F5344CB8AC3E}">
        <p14:creationId xmlns:p14="http://schemas.microsoft.com/office/powerpoint/2010/main" val="1154097515"/>
      </p:ext>
    </p:extLst>
  </p:cSld>
  <p:clrMapOvr>
    <a:masterClrMapping/>
  </p:clrMapOvr>
  <p:transition advTm="56627">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ClickNP</a:t>
            </a:r>
            <a:endParaRPr lang="en-US" dirty="0"/>
          </a:p>
        </p:txBody>
      </p:sp>
      <p:sp>
        <p:nvSpPr>
          <p:cNvPr id="3" name="Text Placeholder 2"/>
          <p:cNvSpPr>
            <a:spLocks noGrp="1"/>
          </p:cNvSpPr>
          <p:nvPr>
            <p:ph type="body" sz="quarter" idx="10"/>
          </p:nvPr>
        </p:nvSpPr>
        <p:spPr>
          <a:xfrm>
            <a:off x="274638" y="1212851"/>
            <a:ext cx="8777288" cy="5680016"/>
          </a:xfrm>
        </p:spPr>
        <p:txBody>
          <a:bodyPr/>
          <a:lstStyle/>
          <a:p>
            <a:r>
              <a:rPr lang="en-US" dirty="0"/>
              <a:t>Making FPGA accessible to software developers</a:t>
            </a:r>
          </a:p>
          <a:p>
            <a:pPr marL="571500" indent="-571500">
              <a:buFont typeface="Arial" panose="020B0604020202020204" pitchFamily="34" charset="0"/>
              <a:buChar char="•"/>
            </a:pPr>
            <a:r>
              <a:rPr lang="en-US" sz="3200" dirty="0"/>
              <a:t>Flexibility: </a:t>
            </a:r>
            <a:r>
              <a:rPr lang="en-US" sz="3200" i="1" dirty="0">
                <a:solidFill>
                  <a:schemeClr val="tx1"/>
                </a:solidFill>
              </a:rPr>
              <a:t>fully programmable using high-level language</a:t>
            </a:r>
          </a:p>
          <a:p>
            <a:pPr marL="571500" indent="-571500">
              <a:buFont typeface="Arial" panose="020B0604020202020204" pitchFamily="34" charset="0"/>
              <a:buChar char="•"/>
            </a:pPr>
            <a:endParaRPr lang="en-US" sz="1100" i="1" dirty="0">
              <a:solidFill>
                <a:schemeClr val="tx1"/>
              </a:solidFill>
            </a:endParaRPr>
          </a:p>
          <a:p>
            <a:pPr marL="571500" indent="-571500">
              <a:buFont typeface="Arial" panose="020B0604020202020204" pitchFamily="34" charset="0"/>
              <a:buChar char="•"/>
            </a:pPr>
            <a:r>
              <a:rPr lang="en-US" sz="3200" dirty="0"/>
              <a:t>Modularized: </a:t>
            </a:r>
            <a:r>
              <a:rPr lang="en-US" sz="3200" i="1" dirty="0">
                <a:solidFill>
                  <a:schemeClr val="tx1"/>
                </a:solidFill>
              </a:rPr>
              <a:t>Click abstractions familiar to software developers; easy code reuse</a:t>
            </a:r>
          </a:p>
          <a:p>
            <a:pPr marL="571500" indent="-571500">
              <a:buFont typeface="Arial" panose="020B0604020202020204" pitchFamily="34" charset="0"/>
              <a:buChar char="•"/>
            </a:pPr>
            <a:endParaRPr lang="en-US" sz="1100" i="1" dirty="0">
              <a:solidFill>
                <a:schemeClr val="tx1"/>
              </a:solidFill>
            </a:endParaRPr>
          </a:p>
          <a:p>
            <a:pPr marL="571500" indent="-571500">
              <a:buFont typeface="Arial" panose="020B0604020202020204" pitchFamily="34" charset="0"/>
              <a:buChar char="•"/>
            </a:pPr>
            <a:r>
              <a:rPr lang="en-US" sz="3200" dirty="0"/>
              <a:t>High performance: </a:t>
            </a:r>
            <a:r>
              <a:rPr lang="en-US" sz="3200" i="1" dirty="0">
                <a:solidFill>
                  <a:schemeClr val="tx1"/>
                </a:solidFill>
              </a:rPr>
              <a:t>high throughput; microsecond-scale latency</a:t>
            </a:r>
          </a:p>
          <a:p>
            <a:pPr marL="571500" indent="-571500">
              <a:buFont typeface="Arial" panose="020B0604020202020204" pitchFamily="34" charset="0"/>
              <a:buChar char="•"/>
            </a:pPr>
            <a:endParaRPr lang="en-US" sz="1100" dirty="0"/>
          </a:p>
          <a:p>
            <a:pPr marL="571500" indent="-571500">
              <a:buFont typeface="Arial" panose="020B0604020202020204" pitchFamily="34" charset="0"/>
              <a:buChar char="•"/>
            </a:pPr>
            <a:r>
              <a:rPr lang="en-US" sz="3200" dirty="0"/>
              <a:t>Joint CPU/FPGA packet processing: </a:t>
            </a:r>
            <a:r>
              <a:rPr lang="en-US" sz="3200" i="1" dirty="0">
                <a:solidFill>
                  <a:schemeClr val="tx1"/>
                </a:solidFill>
              </a:rPr>
              <a:t>FPGA is no panacea; fine-grained processing separation</a:t>
            </a:r>
            <a:endParaRPr lang="en-US" i="1" dirty="0">
              <a:solidFill>
                <a:schemeClr val="tx1"/>
              </a:solidFill>
            </a:endParaRPr>
          </a:p>
        </p:txBody>
      </p:sp>
      <p:pic>
        <p:nvPicPr>
          <p:cNvPr id="4" name="Picture 3"/>
          <p:cNvPicPr>
            <a:picLocks noChangeAspect="1"/>
          </p:cNvPicPr>
          <p:nvPr/>
        </p:nvPicPr>
        <p:blipFill>
          <a:blip r:embed="rId3"/>
          <a:stretch>
            <a:fillRect/>
          </a:stretch>
        </p:blipFill>
        <p:spPr>
          <a:xfrm>
            <a:off x="7609550" y="171451"/>
            <a:ext cx="1643065" cy="1657350"/>
          </a:xfrm>
          <a:prstGeom prst="rect">
            <a:avLst/>
          </a:prstGeom>
        </p:spPr>
      </p:pic>
      <p:sp>
        <p:nvSpPr>
          <p:cNvPr id="5" name="Slide Number Placeholder 4"/>
          <p:cNvSpPr>
            <a:spLocks noGrp="1"/>
          </p:cNvSpPr>
          <p:nvPr>
            <p:ph type="sldNum" sz="quarter" idx="11"/>
          </p:nvPr>
        </p:nvSpPr>
        <p:spPr/>
        <p:txBody>
          <a:bodyPr/>
          <a:lstStyle/>
          <a:p>
            <a:fld id="{368F0CB9-5443-48E8-ADD3-3F8A68C2523D}" type="slidenum">
              <a:rPr lang="en-US" smtClean="0"/>
              <a:t>12</a:t>
            </a:fld>
            <a:endParaRPr lang="en-US"/>
          </a:p>
        </p:txBody>
      </p:sp>
    </p:spTree>
    <p:extLst>
      <p:ext uri="{BB962C8B-B14F-4D97-AF65-F5344CB8AC3E}">
        <p14:creationId xmlns:p14="http://schemas.microsoft.com/office/powerpoint/2010/main" val="4224307380"/>
      </p:ext>
    </p:extLst>
  </p:cSld>
  <p:clrMapOvr>
    <a:masterClrMapping/>
  </p:clrMapOvr>
  <p:transition advTm="56627">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Analogy: </a:t>
            </a:r>
            <a:r>
              <a:rPr lang="en-US" dirty="0" err="1" smtClean="0"/>
              <a:t>Sora</a:t>
            </a:r>
            <a:r>
              <a:rPr lang="en-US" dirty="0" smtClean="0"/>
              <a:t> (NSDI’09)</a:t>
            </a:r>
            <a:endParaRPr lang="en-US" dirty="0"/>
          </a:p>
        </p:txBody>
      </p:sp>
      <p:sp>
        <p:nvSpPr>
          <p:cNvPr id="3" name="文本占位符 2"/>
          <p:cNvSpPr>
            <a:spLocks noGrp="1"/>
          </p:cNvSpPr>
          <p:nvPr>
            <p:ph type="body" sz="quarter" idx="10"/>
          </p:nvPr>
        </p:nvSpPr>
        <p:spPr>
          <a:xfrm>
            <a:off x="274638" y="1212851"/>
            <a:ext cx="8777288" cy="3527119"/>
          </a:xfrm>
        </p:spPr>
        <p:txBody>
          <a:bodyPr/>
          <a:lstStyle/>
          <a:p>
            <a:r>
              <a:rPr lang="en-US" dirty="0" smtClean="0"/>
              <a:t>Modular Software-defined Radio</a:t>
            </a:r>
          </a:p>
          <a:p>
            <a:endParaRPr lang="en-US" dirty="0"/>
          </a:p>
          <a:p>
            <a:endParaRPr lang="en-US" dirty="0" smtClean="0"/>
          </a:p>
          <a:p>
            <a:endParaRPr lang="en-US" dirty="0" smtClean="0"/>
          </a:p>
          <a:p>
            <a:endParaRPr lang="en-US" sz="1800" dirty="0" smtClean="0"/>
          </a:p>
          <a:p>
            <a:r>
              <a:rPr lang="en-US" dirty="0" smtClean="0"/>
              <a:t>Pipelined dedicated cores for performance</a:t>
            </a:r>
          </a:p>
        </p:txBody>
      </p:sp>
      <p:sp>
        <p:nvSpPr>
          <p:cNvPr id="4" name="灯片编号占位符 3"/>
          <p:cNvSpPr>
            <a:spLocks noGrp="1"/>
          </p:cNvSpPr>
          <p:nvPr>
            <p:ph type="sldNum" sz="quarter" idx="11"/>
          </p:nvPr>
        </p:nvSpPr>
        <p:spPr/>
        <p:txBody>
          <a:bodyPr/>
          <a:lstStyle/>
          <a:p>
            <a:fld id="{368F0CB9-5443-48E8-ADD3-3F8A68C2523D}" type="slidenum">
              <a:rPr lang="en-US" smtClean="0"/>
              <a:pPr/>
              <a:t>13</a:t>
            </a:fld>
            <a:endParaRPr lang="en-US" dirty="0"/>
          </a:p>
        </p:txBody>
      </p:sp>
      <p:pic>
        <p:nvPicPr>
          <p:cNvPr id="5" name="图片 4"/>
          <p:cNvPicPr>
            <a:picLocks noChangeAspect="1"/>
          </p:cNvPicPr>
          <p:nvPr/>
        </p:nvPicPr>
        <p:blipFill>
          <a:blip r:embed="rId3"/>
          <a:stretch>
            <a:fillRect/>
          </a:stretch>
        </p:blipFill>
        <p:spPr>
          <a:xfrm>
            <a:off x="231678" y="4492882"/>
            <a:ext cx="8610929" cy="2237557"/>
          </a:xfrm>
          <a:prstGeom prst="rect">
            <a:avLst/>
          </a:prstGeom>
        </p:spPr>
      </p:pic>
      <p:pic>
        <p:nvPicPr>
          <p:cNvPr id="6" name="图片 5"/>
          <p:cNvPicPr>
            <a:picLocks noChangeAspect="1"/>
          </p:cNvPicPr>
          <p:nvPr/>
        </p:nvPicPr>
        <p:blipFill>
          <a:blip r:embed="rId4"/>
          <a:stretch>
            <a:fillRect/>
          </a:stretch>
        </p:blipFill>
        <p:spPr>
          <a:xfrm>
            <a:off x="272324" y="1830920"/>
            <a:ext cx="8529638" cy="2109788"/>
          </a:xfrm>
          <a:prstGeom prst="rect">
            <a:avLst/>
          </a:prstGeom>
        </p:spPr>
      </p:pic>
    </p:spTree>
    <p:extLst>
      <p:ext uri="{BB962C8B-B14F-4D97-AF65-F5344CB8AC3E}">
        <p14:creationId xmlns:p14="http://schemas.microsoft.com/office/powerpoint/2010/main" val="42417931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ClickNP</a:t>
            </a:r>
            <a:r>
              <a:rPr lang="en-US" dirty="0" smtClean="0"/>
              <a:t> programming </a:t>
            </a:r>
            <a:r>
              <a:rPr lang="en-US" dirty="0"/>
              <a:t>model</a:t>
            </a:r>
          </a:p>
        </p:txBody>
      </p:sp>
      <p:sp>
        <p:nvSpPr>
          <p:cNvPr id="3" name="Text Placeholder 2"/>
          <p:cNvSpPr>
            <a:spLocks noGrp="1"/>
          </p:cNvSpPr>
          <p:nvPr>
            <p:ph type="body" sz="quarter" idx="10"/>
          </p:nvPr>
        </p:nvSpPr>
        <p:spPr>
          <a:xfrm>
            <a:off x="274637" y="1212851"/>
            <a:ext cx="8937095" cy="1181862"/>
          </a:xfrm>
        </p:spPr>
        <p:txBody>
          <a:bodyPr/>
          <a:lstStyle/>
          <a:p>
            <a:r>
              <a:rPr lang="en-US" altLang="zh-CN" i="1" dirty="0"/>
              <a:t>as if</a:t>
            </a:r>
            <a:r>
              <a:rPr lang="en-US" altLang="zh-CN" dirty="0"/>
              <a:t> programming on a </a:t>
            </a:r>
            <a:r>
              <a:rPr lang="en-US" altLang="zh-CN" i="1" dirty="0"/>
              <a:t>multi-core</a:t>
            </a:r>
            <a:r>
              <a:rPr lang="en-US" altLang="zh-CN" dirty="0"/>
              <a:t> processor</a:t>
            </a:r>
            <a:endParaRPr lang="zh-CN" altLang="en-US" dirty="0"/>
          </a:p>
        </p:txBody>
      </p:sp>
      <p:sp>
        <p:nvSpPr>
          <p:cNvPr id="4" name="AutoShape 5"/>
          <p:cNvSpPr>
            <a:spLocks noChangeArrowheads="1"/>
          </p:cNvSpPr>
          <p:nvPr/>
        </p:nvSpPr>
        <p:spPr bwMode="auto">
          <a:xfrm>
            <a:off x="613603"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5" name="TextBox 4"/>
          <p:cNvSpPr txBox="1"/>
          <p:nvPr/>
        </p:nvSpPr>
        <p:spPr>
          <a:xfrm>
            <a:off x="647116" y="3182326"/>
            <a:ext cx="1523998" cy="276999"/>
          </a:xfrm>
          <a:prstGeom prst="rect">
            <a:avLst/>
          </a:prstGeom>
          <a:noFill/>
        </p:spPr>
        <p:txBody>
          <a:bodyPr wrap="square" rtlCol="0">
            <a:spAutoFit/>
          </a:bodyPr>
          <a:lstStyle/>
          <a:p>
            <a:r>
              <a:rPr lang="en-US" sz="1200" dirty="0">
                <a:solidFill>
                  <a:srgbClr val="061922"/>
                </a:solidFill>
              </a:rPr>
              <a:t> A</a:t>
            </a:r>
          </a:p>
        </p:txBody>
      </p:sp>
      <p:grpSp>
        <p:nvGrpSpPr>
          <p:cNvPr id="6" name="Group 5"/>
          <p:cNvGrpSpPr/>
          <p:nvPr/>
        </p:nvGrpSpPr>
        <p:grpSpPr>
          <a:xfrm>
            <a:off x="932000" y="3586680"/>
            <a:ext cx="572421" cy="576071"/>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31176" y="3306921"/>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1176" y="3459325"/>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6" idx="3"/>
            <a:endCxn id="80" idx="1"/>
          </p:cNvCxnSpPr>
          <p:nvPr/>
        </p:nvCxnSpPr>
        <p:spPr>
          <a:xfrm>
            <a:off x="5427777"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719952"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3" name="TextBox 62"/>
          <p:cNvSpPr txBox="1"/>
          <p:nvPr/>
        </p:nvSpPr>
        <p:spPr>
          <a:xfrm>
            <a:off x="1560389"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66" name="AutoShape 5"/>
          <p:cNvSpPr>
            <a:spLocks noChangeArrowheads="1"/>
          </p:cNvSpPr>
          <p:nvPr/>
        </p:nvSpPr>
        <p:spPr bwMode="auto">
          <a:xfrm>
            <a:off x="3375007"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67" name="TextBox 66"/>
          <p:cNvSpPr txBox="1"/>
          <p:nvPr/>
        </p:nvSpPr>
        <p:spPr>
          <a:xfrm>
            <a:off x="3408520" y="3182326"/>
            <a:ext cx="1523998" cy="276999"/>
          </a:xfrm>
          <a:prstGeom prst="rect">
            <a:avLst/>
          </a:prstGeom>
          <a:noFill/>
        </p:spPr>
        <p:txBody>
          <a:bodyPr wrap="square" rtlCol="0">
            <a:spAutoFit/>
          </a:bodyPr>
          <a:lstStyle/>
          <a:p>
            <a:r>
              <a:rPr lang="en-US" sz="1200" dirty="0">
                <a:solidFill>
                  <a:srgbClr val="061922"/>
                </a:solidFill>
              </a:rPr>
              <a:t> B</a:t>
            </a:r>
          </a:p>
        </p:txBody>
      </p:sp>
      <p:grpSp>
        <p:nvGrpSpPr>
          <p:cNvPr id="68" name="Group 67"/>
          <p:cNvGrpSpPr/>
          <p:nvPr/>
        </p:nvGrpSpPr>
        <p:grpSpPr>
          <a:xfrm>
            <a:off x="3693404" y="3586680"/>
            <a:ext cx="572421" cy="576071"/>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792580" y="3306921"/>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92580" y="3459325"/>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481356"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79" name="TextBox 78"/>
          <p:cNvSpPr txBox="1"/>
          <p:nvPr/>
        </p:nvSpPr>
        <p:spPr>
          <a:xfrm>
            <a:off x="4321793"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80" name="AutoShape 5"/>
          <p:cNvSpPr>
            <a:spLocks noChangeArrowheads="1"/>
          </p:cNvSpPr>
          <p:nvPr/>
        </p:nvSpPr>
        <p:spPr bwMode="auto">
          <a:xfrm>
            <a:off x="6136411"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81" name="TextBox 80"/>
          <p:cNvSpPr txBox="1"/>
          <p:nvPr/>
        </p:nvSpPr>
        <p:spPr>
          <a:xfrm>
            <a:off x="6169924" y="3182326"/>
            <a:ext cx="1523998" cy="276999"/>
          </a:xfrm>
          <a:prstGeom prst="rect">
            <a:avLst/>
          </a:prstGeom>
          <a:noFill/>
        </p:spPr>
        <p:txBody>
          <a:bodyPr wrap="square" rtlCol="0">
            <a:spAutoFit/>
          </a:bodyPr>
          <a:lstStyle/>
          <a:p>
            <a:r>
              <a:rPr lang="en-US" sz="1200" dirty="0">
                <a:solidFill>
                  <a:srgbClr val="061922"/>
                </a:solidFill>
              </a:rPr>
              <a:t> C</a:t>
            </a:r>
          </a:p>
        </p:txBody>
      </p:sp>
      <p:grpSp>
        <p:nvGrpSpPr>
          <p:cNvPr id="82" name="Group 81"/>
          <p:cNvGrpSpPr/>
          <p:nvPr/>
        </p:nvGrpSpPr>
        <p:grpSpPr>
          <a:xfrm>
            <a:off x="6454808" y="3586680"/>
            <a:ext cx="572421" cy="576071"/>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553984" y="3306921"/>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553984" y="3459325"/>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242760"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3" name="TextBox 92"/>
          <p:cNvSpPr txBox="1"/>
          <p:nvPr/>
        </p:nvSpPr>
        <p:spPr>
          <a:xfrm>
            <a:off x="7083197"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cxnSp>
        <p:nvCxnSpPr>
          <p:cNvPr id="96" name="Straight Arrow Connector 95"/>
          <p:cNvCxnSpPr>
            <a:stCxn id="4" idx="3"/>
            <a:endCxn id="66" idx="1"/>
          </p:cNvCxnSpPr>
          <p:nvPr/>
        </p:nvCxnSpPr>
        <p:spPr>
          <a:xfrm>
            <a:off x="2666373"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1" name="Group 50"/>
          <p:cNvGrpSpPr>
            <a:grpSpLocks noChangeAspect="1"/>
          </p:cNvGrpSpPr>
          <p:nvPr/>
        </p:nvGrpSpPr>
        <p:grpSpPr>
          <a:xfrm>
            <a:off x="5297386" y="3482304"/>
            <a:ext cx="597594" cy="454403"/>
            <a:chOff x="152441" y="3690938"/>
            <a:chExt cx="394589" cy="300037"/>
          </a:xfrm>
        </p:grpSpPr>
        <p:sp>
          <p:nvSpPr>
            <p:cNvPr id="52"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53"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54"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55"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56"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57"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58"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9"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grpSp>
        <p:nvGrpSpPr>
          <p:cNvPr id="42" name="Group 41"/>
          <p:cNvGrpSpPr>
            <a:grpSpLocks noChangeAspect="1"/>
          </p:cNvGrpSpPr>
          <p:nvPr/>
        </p:nvGrpSpPr>
        <p:grpSpPr>
          <a:xfrm>
            <a:off x="2494107" y="3476864"/>
            <a:ext cx="597594" cy="454403"/>
            <a:chOff x="152441" y="3690938"/>
            <a:chExt cx="394589" cy="300037"/>
          </a:xfrm>
        </p:grpSpPr>
        <p:sp>
          <p:nvSpPr>
            <p:cNvPr id="43"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44"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45"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46"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47"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48"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49"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0"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07" name="TextBox 106"/>
          <p:cNvSpPr txBox="1"/>
          <p:nvPr/>
        </p:nvSpPr>
        <p:spPr>
          <a:xfrm>
            <a:off x="2078312" y="2200536"/>
            <a:ext cx="51878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cores (</a:t>
            </a:r>
            <a:r>
              <a:rPr lang="en-US" sz="2400" i="1" dirty="0">
                <a:gradFill>
                  <a:gsLst>
                    <a:gs pos="2917">
                      <a:schemeClr val="tx1"/>
                    </a:gs>
                    <a:gs pos="30000">
                      <a:schemeClr val="tx1"/>
                    </a:gs>
                  </a:gsLst>
                  <a:lin ang="5400000" scaled="0"/>
                </a:gradFill>
              </a:rPr>
              <a:t>elements</a:t>
            </a:r>
            <a:r>
              <a:rPr lang="en-US" sz="2400" dirty="0">
                <a:gradFill>
                  <a:gsLst>
                    <a:gs pos="2917">
                      <a:schemeClr val="tx1"/>
                    </a:gs>
                    <a:gs pos="30000">
                      <a:schemeClr val="tx1"/>
                    </a:gs>
                  </a:gsLst>
                  <a:lin ang="5400000" scaled="0"/>
                </a:gradFill>
              </a:rPr>
              <a:t>) running in parallel</a:t>
            </a:r>
          </a:p>
        </p:txBody>
      </p:sp>
      <p:cxnSp>
        <p:nvCxnSpPr>
          <p:cNvPr id="120" name="Straight Arrow Connector 119"/>
          <p:cNvCxnSpPr/>
          <p:nvPr/>
        </p:nvCxnSpPr>
        <p:spPr>
          <a:xfrm flipH="1">
            <a:off x="2592756" y="2734424"/>
            <a:ext cx="1888600" cy="45199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481356" y="2718691"/>
            <a:ext cx="0" cy="4668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481356" y="2734424"/>
            <a:ext cx="1783052" cy="447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68F0CB9-5443-48E8-ADD3-3F8A68C2523D}" type="slidenum">
              <a:rPr lang="en-US" smtClean="0"/>
              <a:t>14</a:t>
            </a:fld>
            <a:endParaRPr lang="en-US"/>
          </a:p>
        </p:txBody>
      </p:sp>
    </p:spTree>
    <p:custDataLst>
      <p:tags r:id="rId1"/>
    </p:custDataLst>
    <p:extLst>
      <p:ext uri="{BB962C8B-B14F-4D97-AF65-F5344CB8AC3E}">
        <p14:creationId xmlns:p14="http://schemas.microsoft.com/office/powerpoint/2010/main" val="1127058295"/>
      </p:ext>
    </p:extLst>
  </p:cSld>
  <p:clrMapOvr>
    <a:masterClrMapping/>
  </p:clrMapOvr>
  <p:transition advTm="3394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ClickNP</a:t>
            </a:r>
            <a:r>
              <a:rPr lang="en-US" dirty="0" smtClean="0"/>
              <a:t> programming </a:t>
            </a:r>
            <a:r>
              <a:rPr lang="en-US" dirty="0"/>
              <a:t>model</a:t>
            </a:r>
          </a:p>
        </p:txBody>
      </p:sp>
      <p:sp>
        <p:nvSpPr>
          <p:cNvPr id="3" name="Text Placeholder 2"/>
          <p:cNvSpPr>
            <a:spLocks noGrp="1"/>
          </p:cNvSpPr>
          <p:nvPr>
            <p:ph type="body" sz="quarter" idx="10"/>
          </p:nvPr>
        </p:nvSpPr>
        <p:spPr>
          <a:xfrm>
            <a:off x="274637" y="1212851"/>
            <a:ext cx="8937095" cy="1181862"/>
          </a:xfrm>
        </p:spPr>
        <p:txBody>
          <a:bodyPr/>
          <a:lstStyle/>
          <a:p>
            <a:r>
              <a:rPr lang="en-US" altLang="zh-CN" i="1" dirty="0"/>
              <a:t>as if</a:t>
            </a:r>
            <a:r>
              <a:rPr lang="en-US" altLang="zh-CN" dirty="0"/>
              <a:t> programming on a </a:t>
            </a:r>
            <a:r>
              <a:rPr lang="en-US" altLang="zh-CN" i="1" dirty="0"/>
              <a:t>multi-core</a:t>
            </a:r>
            <a:r>
              <a:rPr lang="en-US" altLang="zh-CN" dirty="0"/>
              <a:t> processor</a:t>
            </a:r>
            <a:endParaRPr lang="zh-CN" altLang="en-US" dirty="0"/>
          </a:p>
        </p:txBody>
      </p:sp>
      <p:sp>
        <p:nvSpPr>
          <p:cNvPr id="4" name="AutoShape 5"/>
          <p:cNvSpPr>
            <a:spLocks noChangeArrowheads="1"/>
          </p:cNvSpPr>
          <p:nvPr/>
        </p:nvSpPr>
        <p:spPr bwMode="auto">
          <a:xfrm>
            <a:off x="613603"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5" name="TextBox 4"/>
          <p:cNvSpPr txBox="1"/>
          <p:nvPr/>
        </p:nvSpPr>
        <p:spPr>
          <a:xfrm>
            <a:off x="647116" y="3182326"/>
            <a:ext cx="1523998" cy="276999"/>
          </a:xfrm>
          <a:prstGeom prst="rect">
            <a:avLst/>
          </a:prstGeom>
          <a:noFill/>
        </p:spPr>
        <p:txBody>
          <a:bodyPr wrap="square" rtlCol="0">
            <a:spAutoFit/>
          </a:bodyPr>
          <a:lstStyle/>
          <a:p>
            <a:r>
              <a:rPr lang="en-US" sz="1200" dirty="0">
                <a:solidFill>
                  <a:srgbClr val="061922"/>
                </a:solidFill>
              </a:rPr>
              <a:t> A</a:t>
            </a:r>
          </a:p>
        </p:txBody>
      </p:sp>
      <p:grpSp>
        <p:nvGrpSpPr>
          <p:cNvPr id="6" name="Group 5"/>
          <p:cNvGrpSpPr/>
          <p:nvPr/>
        </p:nvGrpSpPr>
        <p:grpSpPr>
          <a:xfrm>
            <a:off x="932000" y="3586680"/>
            <a:ext cx="572421" cy="576071"/>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31176" y="3306921"/>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1176" y="3459325"/>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6" idx="3"/>
            <a:endCxn id="80" idx="1"/>
          </p:cNvCxnSpPr>
          <p:nvPr/>
        </p:nvCxnSpPr>
        <p:spPr>
          <a:xfrm>
            <a:off x="5427777"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719952"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3" name="TextBox 62"/>
          <p:cNvSpPr txBox="1"/>
          <p:nvPr/>
        </p:nvSpPr>
        <p:spPr>
          <a:xfrm>
            <a:off x="1560389"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66" name="AutoShape 5"/>
          <p:cNvSpPr>
            <a:spLocks noChangeArrowheads="1"/>
          </p:cNvSpPr>
          <p:nvPr/>
        </p:nvSpPr>
        <p:spPr bwMode="auto">
          <a:xfrm>
            <a:off x="3375007"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67" name="TextBox 66"/>
          <p:cNvSpPr txBox="1"/>
          <p:nvPr/>
        </p:nvSpPr>
        <p:spPr>
          <a:xfrm>
            <a:off x="3408520" y="3182326"/>
            <a:ext cx="1523998" cy="276999"/>
          </a:xfrm>
          <a:prstGeom prst="rect">
            <a:avLst/>
          </a:prstGeom>
          <a:noFill/>
        </p:spPr>
        <p:txBody>
          <a:bodyPr wrap="square" rtlCol="0">
            <a:spAutoFit/>
          </a:bodyPr>
          <a:lstStyle/>
          <a:p>
            <a:r>
              <a:rPr lang="en-US" sz="1200" dirty="0">
                <a:solidFill>
                  <a:srgbClr val="061922"/>
                </a:solidFill>
              </a:rPr>
              <a:t> B</a:t>
            </a:r>
          </a:p>
        </p:txBody>
      </p:sp>
      <p:grpSp>
        <p:nvGrpSpPr>
          <p:cNvPr id="68" name="Group 67"/>
          <p:cNvGrpSpPr/>
          <p:nvPr/>
        </p:nvGrpSpPr>
        <p:grpSpPr>
          <a:xfrm>
            <a:off x="3693404" y="3586680"/>
            <a:ext cx="572421" cy="576071"/>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792580" y="3306921"/>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92580" y="3459325"/>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481356"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79" name="TextBox 78"/>
          <p:cNvSpPr txBox="1"/>
          <p:nvPr/>
        </p:nvSpPr>
        <p:spPr>
          <a:xfrm>
            <a:off x="4321793"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80" name="AutoShape 5"/>
          <p:cNvSpPr>
            <a:spLocks noChangeArrowheads="1"/>
          </p:cNvSpPr>
          <p:nvPr/>
        </p:nvSpPr>
        <p:spPr bwMode="auto">
          <a:xfrm>
            <a:off x="6136411"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81" name="TextBox 80"/>
          <p:cNvSpPr txBox="1"/>
          <p:nvPr/>
        </p:nvSpPr>
        <p:spPr>
          <a:xfrm>
            <a:off x="6169924" y="3182326"/>
            <a:ext cx="1523998" cy="276999"/>
          </a:xfrm>
          <a:prstGeom prst="rect">
            <a:avLst/>
          </a:prstGeom>
          <a:noFill/>
        </p:spPr>
        <p:txBody>
          <a:bodyPr wrap="square" rtlCol="0">
            <a:spAutoFit/>
          </a:bodyPr>
          <a:lstStyle/>
          <a:p>
            <a:r>
              <a:rPr lang="en-US" sz="1200" dirty="0">
                <a:solidFill>
                  <a:srgbClr val="061922"/>
                </a:solidFill>
              </a:rPr>
              <a:t> C</a:t>
            </a:r>
          </a:p>
        </p:txBody>
      </p:sp>
      <p:grpSp>
        <p:nvGrpSpPr>
          <p:cNvPr id="82" name="Group 81"/>
          <p:cNvGrpSpPr/>
          <p:nvPr/>
        </p:nvGrpSpPr>
        <p:grpSpPr>
          <a:xfrm>
            <a:off x="6454808" y="3586680"/>
            <a:ext cx="572421" cy="576071"/>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553984" y="3306921"/>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553984" y="3459325"/>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242760"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3" name="TextBox 92"/>
          <p:cNvSpPr txBox="1"/>
          <p:nvPr/>
        </p:nvSpPr>
        <p:spPr>
          <a:xfrm>
            <a:off x="7083197"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cxnSp>
        <p:nvCxnSpPr>
          <p:cNvPr id="96" name="Straight Arrow Connector 95"/>
          <p:cNvCxnSpPr>
            <a:stCxn id="4" idx="3"/>
            <a:endCxn id="66" idx="1"/>
          </p:cNvCxnSpPr>
          <p:nvPr/>
        </p:nvCxnSpPr>
        <p:spPr>
          <a:xfrm>
            <a:off x="2666373"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1" name="Group 50"/>
          <p:cNvGrpSpPr>
            <a:grpSpLocks noChangeAspect="1"/>
          </p:cNvGrpSpPr>
          <p:nvPr/>
        </p:nvGrpSpPr>
        <p:grpSpPr>
          <a:xfrm>
            <a:off x="5297386" y="3482304"/>
            <a:ext cx="597594" cy="454403"/>
            <a:chOff x="152441" y="3690938"/>
            <a:chExt cx="394589" cy="300037"/>
          </a:xfrm>
        </p:grpSpPr>
        <p:sp>
          <p:nvSpPr>
            <p:cNvPr id="52"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53"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54"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55"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56"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57"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58"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9"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grpSp>
        <p:nvGrpSpPr>
          <p:cNvPr id="42" name="Group 41"/>
          <p:cNvGrpSpPr>
            <a:grpSpLocks noChangeAspect="1"/>
          </p:cNvGrpSpPr>
          <p:nvPr/>
        </p:nvGrpSpPr>
        <p:grpSpPr>
          <a:xfrm>
            <a:off x="2494107" y="3476864"/>
            <a:ext cx="597594" cy="454403"/>
            <a:chOff x="152441" y="3690938"/>
            <a:chExt cx="394589" cy="300037"/>
          </a:xfrm>
        </p:grpSpPr>
        <p:sp>
          <p:nvSpPr>
            <p:cNvPr id="43"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44"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45"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46"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47"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48"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49"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0"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07" name="TextBox 106"/>
          <p:cNvSpPr txBox="1"/>
          <p:nvPr/>
        </p:nvSpPr>
        <p:spPr>
          <a:xfrm>
            <a:off x="2078312" y="2200536"/>
            <a:ext cx="51878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cores (</a:t>
            </a:r>
            <a:r>
              <a:rPr lang="en-US" sz="2400" i="1" dirty="0">
                <a:gradFill>
                  <a:gsLst>
                    <a:gs pos="2917">
                      <a:schemeClr val="tx1"/>
                    </a:gs>
                    <a:gs pos="30000">
                      <a:schemeClr val="tx1"/>
                    </a:gs>
                  </a:gsLst>
                  <a:lin ang="5400000" scaled="0"/>
                </a:gradFill>
              </a:rPr>
              <a:t>elements</a:t>
            </a:r>
            <a:r>
              <a:rPr lang="en-US" sz="2400" dirty="0">
                <a:gradFill>
                  <a:gsLst>
                    <a:gs pos="2917">
                      <a:schemeClr val="tx1"/>
                    </a:gs>
                    <a:gs pos="30000">
                      <a:schemeClr val="tx1"/>
                    </a:gs>
                  </a:gsLst>
                  <a:lin ang="5400000" scaled="0"/>
                </a:gradFill>
              </a:rPr>
              <a:t>) running in parallel</a:t>
            </a:r>
          </a:p>
        </p:txBody>
      </p:sp>
      <p:cxnSp>
        <p:nvCxnSpPr>
          <p:cNvPr id="110" name="Straight Arrow Connector 109"/>
          <p:cNvCxnSpPr>
            <a:endCxn id="43" idx="2"/>
          </p:cNvCxnSpPr>
          <p:nvPr/>
        </p:nvCxnSpPr>
        <p:spPr>
          <a:xfrm flipH="1" flipV="1">
            <a:off x="2792904" y="3931267"/>
            <a:ext cx="1439516" cy="87275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52" idx="2"/>
          </p:cNvCxnSpPr>
          <p:nvPr/>
        </p:nvCxnSpPr>
        <p:spPr>
          <a:xfrm flipV="1">
            <a:off x="5337313" y="3936707"/>
            <a:ext cx="258870" cy="85765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719952" y="4675246"/>
            <a:ext cx="669420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communicate via </a:t>
            </a:r>
            <a:r>
              <a:rPr lang="en-US" sz="2400" i="1" dirty="0">
                <a:gradFill>
                  <a:gsLst>
                    <a:gs pos="2917">
                      <a:schemeClr val="tx1"/>
                    </a:gs>
                    <a:gs pos="30000">
                      <a:schemeClr val="tx1"/>
                    </a:gs>
                  </a:gsLst>
                  <a:lin ang="5400000" scaled="0"/>
                </a:gradFill>
              </a:rPr>
              <a:t>channels</a:t>
            </a:r>
            <a:r>
              <a:rPr lang="en-US" sz="2400" dirty="0">
                <a:gradFill>
                  <a:gsLst>
                    <a:gs pos="2917">
                      <a:schemeClr val="tx1"/>
                    </a:gs>
                    <a:gs pos="30000">
                      <a:schemeClr val="tx1"/>
                    </a:gs>
                  </a:gsLst>
                  <a:lin ang="5400000" scaled="0"/>
                </a:gradFill>
              </a:rPr>
              <a:t>, not shared memory</a:t>
            </a:r>
          </a:p>
        </p:txBody>
      </p:sp>
      <p:cxnSp>
        <p:nvCxnSpPr>
          <p:cNvPr id="120" name="Straight Arrow Connector 119"/>
          <p:cNvCxnSpPr/>
          <p:nvPr/>
        </p:nvCxnSpPr>
        <p:spPr>
          <a:xfrm flipH="1">
            <a:off x="2592756" y="2734424"/>
            <a:ext cx="1888600" cy="45199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481356" y="2718691"/>
            <a:ext cx="0" cy="4668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481356" y="2734424"/>
            <a:ext cx="1783052" cy="447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68F0CB9-5443-48E8-ADD3-3F8A68C2523D}" type="slidenum">
              <a:rPr lang="en-US" smtClean="0"/>
              <a:t>15</a:t>
            </a:fld>
            <a:endParaRPr lang="en-US"/>
          </a:p>
        </p:txBody>
      </p:sp>
    </p:spTree>
    <p:custDataLst>
      <p:tags r:id="rId1"/>
    </p:custDataLst>
    <p:extLst>
      <p:ext uri="{BB962C8B-B14F-4D97-AF65-F5344CB8AC3E}">
        <p14:creationId xmlns:p14="http://schemas.microsoft.com/office/powerpoint/2010/main" val="2213448667"/>
      </p:ext>
    </p:extLst>
  </p:cSld>
  <p:clrMapOvr>
    <a:masterClrMapping/>
  </p:clrMapOvr>
  <p:transition advTm="3394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single-threaded core</a:t>
            </a:r>
          </a:p>
        </p:txBody>
      </p:sp>
      <p:sp>
        <p:nvSpPr>
          <p:cNvPr id="4" name="Rounded Rectangle 3"/>
          <p:cNvSpPr/>
          <p:nvPr/>
        </p:nvSpPr>
        <p:spPr bwMode="auto">
          <a:xfrm>
            <a:off x="2822916" y="1554603"/>
            <a:ext cx="3392186" cy="3382964"/>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cxnSp>
        <p:nvCxnSpPr>
          <p:cNvPr id="8" name="Straight Arrow Connector 7"/>
          <p:cNvCxnSpPr/>
          <p:nvPr/>
        </p:nvCxnSpPr>
        <p:spPr>
          <a:xfrm>
            <a:off x="1834791" y="2835835"/>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34791" y="3333815"/>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0933" y="2753620"/>
            <a:ext cx="2353850"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gradFill>
                  <a:gsLst>
                    <a:gs pos="2917">
                      <a:schemeClr val="tx1"/>
                    </a:gs>
                    <a:gs pos="30000">
                      <a:schemeClr val="tx1"/>
                    </a:gs>
                  </a:gsLst>
                  <a:lin ang="5400000" scaled="0"/>
                </a:gradFill>
              </a:rPr>
              <a:t>input channels</a:t>
            </a:r>
            <a:endParaRPr lang="en-US" sz="2400" dirty="0">
              <a:gradFill>
                <a:gsLst>
                  <a:gs pos="2917">
                    <a:schemeClr val="tx1"/>
                  </a:gs>
                  <a:gs pos="30000">
                    <a:schemeClr val="tx1"/>
                  </a:gs>
                </a:gsLst>
                <a:lin ang="5400000" scaled="0"/>
              </a:gradFill>
            </a:endParaRPr>
          </a:p>
        </p:txBody>
      </p:sp>
      <p:sp>
        <p:nvSpPr>
          <p:cNvPr id="11" name="Rectangle 10"/>
          <p:cNvSpPr/>
          <p:nvPr/>
        </p:nvSpPr>
        <p:spPr bwMode="auto">
          <a:xfrm>
            <a:off x="3197247" y="2602589"/>
            <a:ext cx="2732105" cy="985154"/>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2" name="TextBox 11"/>
          <p:cNvSpPr txBox="1"/>
          <p:nvPr/>
        </p:nvSpPr>
        <p:spPr>
          <a:xfrm>
            <a:off x="3437402" y="2534370"/>
            <a:ext cx="2444836"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Process handler</a:t>
            </a:r>
          </a:p>
        </p:txBody>
      </p:sp>
      <p:cxnSp>
        <p:nvCxnSpPr>
          <p:cNvPr id="14" name="Elbow Connector 13"/>
          <p:cNvCxnSpPr>
            <a:endCxn id="19" idx="2"/>
          </p:cNvCxnSpPr>
          <p:nvPr/>
        </p:nvCxnSpPr>
        <p:spPr>
          <a:xfrm rot="10800000">
            <a:off x="4561908" y="4640486"/>
            <a:ext cx="2200813" cy="1083992"/>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16030" y="5205111"/>
            <a:ext cx="36506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signal/c</a:t>
            </a:r>
            <a:r>
              <a:rPr lang="en-US" altLang="zh-CN" sz="2400" dirty="0">
                <a:gradFill>
                  <a:gsLst>
                    <a:gs pos="2917">
                      <a:schemeClr val="tx1"/>
                    </a:gs>
                    <a:gs pos="30000">
                      <a:schemeClr val="tx1"/>
                    </a:gs>
                  </a:gsLst>
                  <a:lin ang="5400000" scaled="0"/>
                </a:gradFill>
              </a:rPr>
              <a:t>on</a:t>
            </a:r>
            <a:r>
              <a:rPr lang="en-US" sz="2400" dirty="0">
                <a:gradFill>
                  <a:gsLst>
                    <a:gs pos="2917">
                      <a:schemeClr val="tx1"/>
                    </a:gs>
                    <a:gs pos="30000">
                      <a:schemeClr val="tx1"/>
                    </a:gs>
                  </a:gsLst>
                  <a:lin ang="5400000" scaled="0"/>
                </a:gradFill>
              </a:rPr>
              <a:t>trol from host</a:t>
            </a:r>
          </a:p>
        </p:txBody>
      </p:sp>
      <p:cxnSp>
        <p:nvCxnSpPr>
          <p:cNvPr id="16" name="Straight Arrow Connector 15"/>
          <p:cNvCxnSpPr/>
          <p:nvPr/>
        </p:nvCxnSpPr>
        <p:spPr>
          <a:xfrm>
            <a:off x="5926567" y="2787350"/>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926567" y="3289796"/>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2720" y="2731219"/>
            <a:ext cx="2563843"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gradFill>
                  <a:gsLst>
                    <a:gs pos="2917">
                      <a:schemeClr val="tx1"/>
                    </a:gs>
                    <a:gs pos="30000">
                      <a:schemeClr val="tx1"/>
                    </a:gs>
                  </a:gsLst>
                  <a:lin ang="5400000" scaled="0"/>
                </a:gradFill>
              </a:rPr>
              <a:t>output channels</a:t>
            </a:r>
            <a:endParaRPr lang="en-US" sz="2400" dirty="0">
              <a:gradFill>
                <a:gsLst>
                  <a:gs pos="2917">
                    <a:schemeClr val="tx1"/>
                  </a:gs>
                  <a:gs pos="30000">
                    <a:schemeClr val="tx1"/>
                  </a:gs>
                </a:gsLst>
                <a:lin ang="5400000" scaled="0"/>
              </a:gradFill>
            </a:endParaRPr>
          </a:p>
        </p:txBody>
      </p:sp>
      <p:sp>
        <p:nvSpPr>
          <p:cNvPr id="7" name="Rounded Rectangle 6"/>
          <p:cNvSpPr/>
          <p:nvPr/>
        </p:nvSpPr>
        <p:spPr bwMode="auto">
          <a:xfrm>
            <a:off x="3159147" y="1689031"/>
            <a:ext cx="2732105" cy="783471"/>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5" name="TextBox 4"/>
          <p:cNvSpPr txBox="1"/>
          <p:nvPr/>
        </p:nvSpPr>
        <p:spPr>
          <a:xfrm>
            <a:off x="3957755" y="1620900"/>
            <a:ext cx="1198708" cy="627864"/>
          </a:xfrm>
          <a:prstGeom prst="rect">
            <a:avLst/>
          </a:prstGeom>
          <a:noFill/>
        </p:spPr>
        <p:txBody>
          <a:bodyPr wrap="squar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states</a:t>
            </a:r>
          </a:p>
        </p:txBody>
      </p:sp>
      <p:sp>
        <p:nvSpPr>
          <p:cNvPr id="19" name="Rectangle 18"/>
          <p:cNvSpPr/>
          <p:nvPr/>
        </p:nvSpPr>
        <p:spPr bwMode="auto">
          <a:xfrm>
            <a:off x="3197247" y="3745202"/>
            <a:ext cx="2729320" cy="895284"/>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0" name="TextBox 19"/>
          <p:cNvSpPr txBox="1"/>
          <p:nvPr/>
        </p:nvSpPr>
        <p:spPr>
          <a:xfrm>
            <a:off x="3420965" y="3682635"/>
            <a:ext cx="2546877" cy="627864"/>
          </a:xfrm>
          <a:prstGeom prst="rect">
            <a:avLst/>
          </a:prstGeom>
          <a:noFill/>
        </p:spPr>
        <p:txBody>
          <a:bodyPr wrap="squar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Signal handler</a:t>
            </a:r>
          </a:p>
        </p:txBody>
      </p:sp>
      <p:sp>
        <p:nvSpPr>
          <p:cNvPr id="22" name="TextBox 21"/>
          <p:cNvSpPr txBox="1"/>
          <p:nvPr/>
        </p:nvSpPr>
        <p:spPr>
          <a:xfrm>
            <a:off x="6567527" y="5588329"/>
            <a:ext cx="1742272"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(interrupt)</a:t>
            </a:r>
            <a:endParaRPr lang="zh-CN" altLang="en-US" sz="2400" dirty="0" err="1">
              <a:solidFill>
                <a:srgbClr val="C00000"/>
              </a:solidFill>
            </a:endParaRPr>
          </a:p>
        </p:txBody>
      </p:sp>
      <p:sp>
        <p:nvSpPr>
          <p:cNvPr id="23" name="TextBox 22"/>
          <p:cNvSpPr txBox="1"/>
          <p:nvPr/>
        </p:nvSpPr>
        <p:spPr>
          <a:xfrm>
            <a:off x="7456386" y="3093189"/>
            <a:ext cx="98969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(I/O)</a:t>
            </a:r>
            <a:endParaRPr lang="zh-CN" altLang="en-US" sz="2400" dirty="0" err="1">
              <a:solidFill>
                <a:srgbClr val="C00000"/>
              </a:solidFill>
            </a:endParaRPr>
          </a:p>
        </p:txBody>
      </p:sp>
      <p:sp>
        <p:nvSpPr>
          <p:cNvPr id="24" name="TextBox 23"/>
          <p:cNvSpPr txBox="1"/>
          <p:nvPr/>
        </p:nvSpPr>
        <p:spPr>
          <a:xfrm>
            <a:off x="853010" y="3083050"/>
            <a:ext cx="98969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(I/O)</a:t>
            </a:r>
            <a:endParaRPr lang="zh-CN" altLang="en-US" sz="2400" dirty="0" err="1">
              <a:solidFill>
                <a:srgbClr val="C00000"/>
              </a:solidFill>
            </a:endParaRPr>
          </a:p>
        </p:txBody>
      </p:sp>
      <p:sp>
        <p:nvSpPr>
          <p:cNvPr id="25" name="TextBox 24"/>
          <p:cNvSpPr txBox="1"/>
          <p:nvPr/>
        </p:nvSpPr>
        <p:spPr>
          <a:xfrm>
            <a:off x="3662630" y="1910022"/>
            <a:ext cx="1809598"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a:t>
            </a:r>
            <a:r>
              <a:rPr lang="en-US" altLang="zh-CN" sz="2400" dirty="0" err="1">
                <a:solidFill>
                  <a:srgbClr val="C00000"/>
                </a:solidFill>
              </a:rPr>
              <a:t>reg</a:t>
            </a:r>
            <a:r>
              <a:rPr lang="en-US" altLang="zh-CN" sz="2400" dirty="0">
                <a:solidFill>
                  <a:srgbClr val="C00000"/>
                </a:solidFill>
              </a:rPr>
              <a:t>/mem)</a:t>
            </a:r>
            <a:endParaRPr lang="zh-CN" altLang="en-US" sz="2400" dirty="0" err="1">
              <a:solidFill>
                <a:srgbClr val="C00000"/>
              </a:solidFill>
            </a:endParaRPr>
          </a:p>
        </p:txBody>
      </p:sp>
      <p:sp>
        <p:nvSpPr>
          <p:cNvPr id="26" name="TextBox 25"/>
          <p:cNvSpPr txBox="1"/>
          <p:nvPr/>
        </p:nvSpPr>
        <p:spPr>
          <a:xfrm>
            <a:off x="3460042" y="2928630"/>
            <a:ext cx="2192716"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(main thread)</a:t>
            </a:r>
            <a:endParaRPr lang="zh-CN" altLang="en-US" sz="2400" dirty="0" err="1">
              <a:solidFill>
                <a:srgbClr val="C00000"/>
              </a:solidFill>
            </a:endParaRPr>
          </a:p>
        </p:txBody>
      </p:sp>
      <p:sp>
        <p:nvSpPr>
          <p:cNvPr id="29" name="TextBox 28"/>
          <p:cNvSpPr txBox="1"/>
          <p:nvPr/>
        </p:nvSpPr>
        <p:spPr>
          <a:xfrm>
            <a:off x="4026566" y="4060815"/>
            <a:ext cx="98488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(ISR)</a:t>
            </a:r>
            <a:endParaRPr lang="zh-CN" altLang="en-US" sz="2400" dirty="0" err="1">
              <a:solidFill>
                <a:srgbClr val="C00000"/>
              </a:solidFill>
            </a:endParaRPr>
          </a:p>
        </p:txBody>
      </p:sp>
      <p:sp>
        <p:nvSpPr>
          <p:cNvPr id="3" name="Slide Number Placeholder 2"/>
          <p:cNvSpPr>
            <a:spLocks noGrp="1"/>
          </p:cNvSpPr>
          <p:nvPr>
            <p:ph type="sldNum" sz="quarter" idx="11"/>
          </p:nvPr>
        </p:nvSpPr>
        <p:spPr/>
        <p:txBody>
          <a:bodyPr/>
          <a:lstStyle/>
          <a:p>
            <a:fld id="{368F0CB9-5443-48E8-ADD3-3F8A68C2523D}" type="slidenum">
              <a:rPr lang="en-US" smtClean="0"/>
              <a:t>16</a:t>
            </a:fld>
            <a:endParaRPr lang="en-US"/>
          </a:p>
        </p:txBody>
      </p:sp>
    </p:spTree>
    <p:extLst>
      <p:ext uri="{BB962C8B-B14F-4D97-AF65-F5344CB8AC3E}">
        <p14:creationId xmlns:p14="http://schemas.microsoft.com/office/powerpoint/2010/main" val="926017473"/>
      </p:ext>
    </p:extLst>
  </p:cSld>
  <p:clrMapOvr>
    <a:masterClrMapping/>
  </p:clrMapOvr>
  <p:transition advTm="4378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17</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t>ClickNP</a:t>
            </a:r>
            <a:endParaRPr lang="en-US" dirty="0"/>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ClickNP</a:t>
            </a:r>
            <a:r>
              <a:rPr lang="en-US" dirty="0">
                <a:solidFill>
                  <a:schemeClr val="tx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99" name="Rectangle 98"/>
          <p:cNvSpPr/>
          <p:nvPr/>
        </p:nvSpPr>
        <p:spPr bwMode="auto">
          <a:xfrm>
            <a:off x="723651" y="1045832"/>
            <a:ext cx="4566140" cy="5069711"/>
          </a:xfrm>
          <a:prstGeom prst="rect">
            <a:avLst/>
          </a:prstGeom>
          <a:solidFill>
            <a:schemeClr val="bg1">
              <a:alpha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3" name="文本框 2"/>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58365052"/>
      </p:ext>
    </p:extLst>
  </p:cSld>
  <p:clrMapOvr>
    <a:masterClrMapping/>
  </p:clrMapOvr>
  <p:transition advTm="10745">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18</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t>ClickNP</a:t>
            </a:r>
            <a:endParaRPr lang="en-US" dirty="0"/>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99" name="Rectangle 98"/>
          <p:cNvSpPr/>
          <p:nvPr/>
        </p:nvSpPr>
        <p:spPr bwMode="auto">
          <a:xfrm>
            <a:off x="723651" y="1045832"/>
            <a:ext cx="4566140" cy="5069711"/>
          </a:xfrm>
          <a:prstGeom prst="rect">
            <a:avLst/>
          </a:prstGeom>
          <a:solidFill>
            <a:schemeClr val="bg1">
              <a:alpha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2" name="文本框 51"/>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1129278915"/>
      </p:ext>
    </p:extLst>
  </p:cSld>
  <p:clrMapOvr>
    <a:masterClrMapping/>
  </p:clrMapOvr>
  <p:transition advTm="10745">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19</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t>ClickNP</a:t>
            </a:r>
            <a:endParaRPr lang="en-US" dirty="0"/>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50" name="文本框 49"/>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1" name="文本框 50"/>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1902795190"/>
      </p:ext>
    </p:extLst>
  </p:cSld>
  <p:clrMapOvr>
    <a:masterClrMapping/>
  </p:clrMapOvr>
  <p:transition advTm="10745">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文本占位符 2"/>
          <p:cNvSpPr>
            <a:spLocks noGrp="1"/>
          </p:cNvSpPr>
          <p:nvPr>
            <p:ph type="body" sz="quarter" idx="10"/>
          </p:nvPr>
        </p:nvSpPr>
        <p:spPr>
          <a:xfrm>
            <a:off x="274638" y="1212851"/>
            <a:ext cx="8777288" cy="5484578"/>
          </a:xfrm>
        </p:spPr>
        <p:txBody>
          <a:bodyPr/>
          <a:lstStyle/>
          <a:p>
            <a:r>
              <a:rPr lang="en-US" dirty="0" smtClean="0"/>
              <a:t>What is </a:t>
            </a:r>
            <a:r>
              <a:rPr lang="en-US" dirty="0" err="1" smtClean="0"/>
              <a:t>ClickNP</a:t>
            </a:r>
            <a:r>
              <a:rPr lang="en-US" dirty="0" smtClean="0"/>
              <a:t>?</a:t>
            </a:r>
          </a:p>
          <a:p>
            <a:r>
              <a:rPr lang="en-US" sz="2400" dirty="0" smtClean="0">
                <a:gradFill>
                  <a:gsLst>
                    <a:gs pos="2917">
                      <a:schemeClr val="tx1"/>
                    </a:gs>
                    <a:gs pos="30000">
                      <a:schemeClr val="tx1"/>
                    </a:gs>
                  </a:gsLst>
                  <a:lin ang="5400000" scaled="0"/>
                </a:gradFill>
                <a:latin typeface="+mn-lt"/>
              </a:rPr>
              <a:t>Highly flexible and high performance network processing platform on CPU + FPGA (Programmable NIC)</a:t>
            </a:r>
          </a:p>
          <a:p>
            <a:r>
              <a:rPr lang="en-US" sz="2400" dirty="0" smtClean="0">
                <a:gradFill>
                  <a:gsLst>
                    <a:gs pos="2917">
                      <a:schemeClr val="tx1"/>
                    </a:gs>
                    <a:gs pos="30000">
                      <a:schemeClr val="tx1"/>
                    </a:gs>
                  </a:gsLst>
                  <a:lin ang="5400000" scaled="0"/>
                </a:gradFill>
                <a:latin typeface="+mn-lt"/>
              </a:rPr>
              <a:t>Published on SIGCOMM’16</a:t>
            </a:r>
            <a:endParaRPr lang="en-US" dirty="0" smtClean="0"/>
          </a:p>
          <a:p>
            <a:r>
              <a:rPr lang="en-US" dirty="0" smtClean="0"/>
              <a:t>How </a:t>
            </a:r>
            <a:r>
              <a:rPr lang="en-US" dirty="0" err="1" smtClean="0"/>
              <a:t>ClickNP</a:t>
            </a:r>
            <a:r>
              <a:rPr lang="en-US" dirty="0" smtClean="0"/>
              <a:t> was built?</a:t>
            </a:r>
          </a:p>
          <a:p>
            <a:r>
              <a:rPr lang="en-US" sz="2400" dirty="0">
                <a:gradFill>
                  <a:gsLst>
                    <a:gs pos="2917">
                      <a:schemeClr val="tx1"/>
                    </a:gs>
                    <a:gs pos="30000">
                      <a:schemeClr val="tx1"/>
                    </a:gs>
                  </a:gsLst>
                  <a:lin ang="5400000" scaled="0"/>
                </a:gradFill>
                <a:latin typeface="+mn-lt"/>
              </a:rPr>
              <a:t>8 </a:t>
            </a:r>
            <a:r>
              <a:rPr lang="en-US" sz="2400" dirty="0" smtClean="0">
                <a:gradFill>
                  <a:gsLst>
                    <a:gs pos="2917">
                      <a:schemeClr val="tx1"/>
                    </a:gs>
                    <a:gs pos="30000">
                      <a:schemeClr val="tx1"/>
                    </a:gs>
                  </a:gsLst>
                  <a:lin ang="5400000" scaled="0"/>
                </a:gradFill>
                <a:latin typeface="+mn-lt"/>
              </a:rPr>
              <a:t>months</a:t>
            </a:r>
            <a:r>
              <a:rPr lang="en-US" sz="2400" dirty="0">
                <a:gradFill>
                  <a:gsLst>
                    <a:gs pos="2917">
                      <a:schemeClr val="tx1"/>
                    </a:gs>
                    <a:gs pos="30000">
                      <a:schemeClr val="tx1"/>
                    </a:gs>
                  </a:gsLst>
                  <a:lin ang="5400000" scaled="0"/>
                </a:gradFill>
                <a:latin typeface="+mn-lt"/>
              </a:rPr>
              <a:t> </a:t>
            </a:r>
            <a:r>
              <a:rPr lang="en-US" sz="2400" dirty="0" smtClean="0">
                <a:gradFill>
                  <a:gsLst>
                    <a:gs pos="2917">
                      <a:schemeClr val="tx1"/>
                    </a:gs>
                    <a:gs pos="30000">
                      <a:schemeClr val="tx1"/>
                    </a:gs>
                  </a:gsLst>
                  <a:lin ang="5400000" scaled="0"/>
                </a:gradFill>
                <a:latin typeface="+mn-lt"/>
              </a:rPr>
              <a:t>since my mentor Dr. Kun Tan built the first prototype</a:t>
            </a:r>
          </a:p>
          <a:p>
            <a:r>
              <a:rPr lang="en-US" sz="2400" dirty="0" smtClean="0">
                <a:gradFill>
                  <a:gsLst>
                    <a:gs pos="2917">
                      <a:schemeClr val="tx1"/>
                    </a:gs>
                    <a:gs pos="30000">
                      <a:schemeClr val="tx1"/>
                    </a:gs>
                  </a:gsLst>
                  <a:lin ang="5400000" scaled="0"/>
                </a:gradFill>
                <a:latin typeface="+mn-lt"/>
              </a:rPr>
              <a:t>100 elements, 5 </a:t>
            </a:r>
            <a:r>
              <a:rPr lang="en-US" sz="2400" dirty="0">
                <a:gradFill>
                  <a:gsLst>
                    <a:gs pos="2917">
                      <a:schemeClr val="tx1"/>
                    </a:gs>
                    <a:gs pos="30000">
                      <a:schemeClr val="tx1"/>
                    </a:gs>
                  </a:gsLst>
                  <a:lin ang="5400000" scaled="0"/>
                </a:gradFill>
                <a:latin typeface="+mn-lt"/>
              </a:rPr>
              <a:t>network </a:t>
            </a:r>
            <a:r>
              <a:rPr lang="en-US" sz="2400" dirty="0" smtClean="0">
                <a:gradFill>
                  <a:gsLst>
                    <a:gs pos="2917">
                      <a:schemeClr val="tx1"/>
                    </a:gs>
                    <a:gs pos="30000">
                      <a:schemeClr val="tx1"/>
                    </a:gs>
                  </a:gsLst>
                  <a:lin ang="5400000" scaled="0"/>
                </a:gradFill>
                <a:latin typeface="+mn-lt"/>
              </a:rPr>
              <a:t>functions</a:t>
            </a:r>
          </a:p>
          <a:p>
            <a:r>
              <a:rPr lang="en-US" sz="2400" dirty="0" smtClean="0">
                <a:gradFill>
                  <a:gsLst>
                    <a:gs pos="2917">
                      <a:schemeClr val="tx1"/>
                    </a:gs>
                    <a:gs pos="30000">
                      <a:schemeClr val="tx1"/>
                    </a:gs>
                  </a:gsLst>
                  <a:lin ang="5400000" scaled="0"/>
                </a:gradFill>
                <a:latin typeface="+mn-lt"/>
              </a:rPr>
              <a:t>1K commits, 20K </a:t>
            </a:r>
            <a:r>
              <a:rPr lang="en-US" sz="2400" dirty="0">
                <a:gradFill>
                  <a:gsLst>
                    <a:gs pos="2917">
                      <a:schemeClr val="tx1"/>
                    </a:gs>
                    <a:gs pos="30000">
                      <a:schemeClr val="tx1"/>
                    </a:gs>
                  </a:gsLst>
                  <a:lin ang="5400000" scaled="0"/>
                </a:gradFill>
                <a:latin typeface="+mn-lt"/>
              </a:rPr>
              <a:t>lines of </a:t>
            </a:r>
            <a:r>
              <a:rPr lang="en-US" sz="2400" dirty="0" smtClean="0">
                <a:gradFill>
                  <a:gsLst>
                    <a:gs pos="2917">
                      <a:schemeClr val="tx1"/>
                    </a:gs>
                    <a:gs pos="30000">
                      <a:schemeClr val="tx1"/>
                    </a:gs>
                  </a:gsLst>
                  <a:lin ang="5400000" scaled="0"/>
                </a:gradFill>
                <a:latin typeface="+mn-lt"/>
              </a:rPr>
              <a:t>code</a:t>
            </a:r>
            <a:endParaRPr lang="en-US" sz="2400" dirty="0">
              <a:gradFill>
                <a:gsLst>
                  <a:gs pos="2917">
                    <a:schemeClr val="tx1"/>
                  </a:gs>
                  <a:gs pos="30000">
                    <a:schemeClr val="tx1"/>
                  </a:gs>
                </a:gsLst>
                <a:lin ang="5400000" scaled="0"/>
              </a:gradFill>
              <a:latin typeface="+mn-lt"/>
            </a:endParaRPr>
          </a:p>
          <a:p>
            <a:r>
              <a:rPr lang="en-US" dirty="0" smtClean="0"/>
              <a:t>Where </a:t>
            </a:r>
            <a:r>
              <a:rPr lang="en-US" dirty="0" err="1" smtClean="0"/>
              <a:t>ClickNP</a:t>
            </a:r>
            <a:r>
              <a:rPr lang="en-US" dirty="0" smtClean="0"/>
              <a:t> will go?</a:t>
            </a:r>
          </a:p>
          <a:p>
            <a:r>
              <a:rPr lang="en-US" sz="2400" dirty="0" smtClean="0">
                <a:gradFill>
                  <a:gsLst>
                    <a:gs pos="2917">
                      <a:schemeClr val="tx1"/>
                    </a:gs>
                    <a:gs pos="30000">
                      <a:schemeClr val="tx1"/>
                    </a:gs>
                  </a:gsLst>
                  <a:lin ang="5400000" scaled="0"/>
                </a:gradFill>
                <a:latin typeface="+mn-lt"/>
              </a:rPr>
              <a:t>General-purpose FPGA programming in research team</a:t>
            </a:r>
            <a:endParaRPr lang="en-US" dirty="0">
              <a:gradFill>
                <a:gsLst>
                  <a:gs pos="2917">
                    <a:schemeClr val="tx1"/>
                  </a:gs>
                  <a:gs pos="30000">
                    <a:schemeClr val="tx1"/>
                  </a:gs>
                </a:gsLst>
                <a:lin ang="5400000" scaled="0"/>
              </a:gradFill>
            </a:endParaRPr>
          </a:p>
          <a:p>
            <a:r>
              <a:rPr lang="en-US" sz="2400" dirty="0" smtClean="0">
                <a:gradFill>
                  <a:gsLst>
                    <a:gs pos="2917">
                      <a:schemeClr val="tx1"/>
                    </a:gs>
                    <a:gs pos="30000">
                      <a:schemeClr val="tx1"/>
                    </a:gs>
                  </a:gsLst>
                  <a:lin ang="5400000" scaled="0"/>
                </a:gradFill>
                <a:latin typeface="+mn-lt"/>
              </a:rPr>
              <a:t>2 years, 10+ users</a:t>
            </a:r>
          </a:p>
          <a:p>
            <a:r>
              <a:rPr lang="en-US" sz="2400" dirty="0" smtClean="0">
                <a:gradFill>
                  <a:gsLst>
                    <a:gs pos="2917">
                      <a:schemeClr val="tx1"/>
                    </a:gs>
                    <a:gs pos="30000">
                      <a:schemeClr val="tx1"/>
                    </a:gs>
                  </a:gsLst>
                  <a:lin ang="5400000" scaled="0"/>
                </a:gradFill>
                <a:latin typeface="+mn-lt"/>
              </a:rPr>
              <a:t>300 elements, 86 application projects, 80K lines of code</a:t>
            </a:r>
          </a:p>
        </p:txBody>
      </p:sp>
      <p:sp>
        <p:nvSpPr>
          <p:cNvPr id="4" name="灯片编号占位符 3"/>
          <p:cNvSpPr>
            <a:spLocks noGrp="1"/>
          </p:cNvSpPr>
          <p:nvPr>
            <p:ph type="sldNum" sz="quarter" idx="11"/>
          </p:nvPr>
        </p:nvSpPr>
        <p:spPr/>
        <p:txBody>
          <a:bodyPr/>
          <a:lstStyle/>
          <a:p>
            <a:fld id="{368F0CB9-5443-48E8-ADD3-3F8A68C2523D}" type="slidenum">
              <a:rPr lang="en-US" smtClean="0"/>
              <a:pPr/>
              <a:t>2</a:t>
            </a:fld>
            <a:endParaRPr lang="en-US" dirty="0"/>
          </a:p>
        </p:txBody>
      </p:sp>
    </p:spTree>
    <p:extLst>
      <p:ext uri="{BB962C8B-B14F-4D97-AF65-F5344CB8AC3E}">
        <p14:creationId xmlns:p14="http://schemas.microsoft.com/office/powerpoint/2010/main" val="358999948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20</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50" name="文本框 49"/>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1" name="文本框 50"/>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4102839944"/>
      </p:ext>
    </p:extLst>
  </p:cSld>
  <p:clrMapOvr>
    <a:masterClrMapping/>
  </p:clrMapOvr>
  <p:transition advTm="10745">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11"/>
          </p:nvPr>
        </p:nvSpPr>
        <p:spPr/>
        <p:txBody>
          <a:bodyPr/>
          <a:lstStyle/>
          <a:p>
            <a:fld id="{368F0CB9-5443-48E8-ADD3-3F8A68C2523D}" type="slidenum">
              <a:rPr lang="en-US" smtClean="0"/>
              <a:t>21</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host process</a:t>
            </a:r>
          </a:p>
        </p:txBody>
      </p:sp>
      <p:sp>
        <p:nvSpPr>
          <p:cNvPr id="67" name="Rounded Rectangle 66"/>
          <p:cNvSpPr/>
          <p:nvPr/>
        </p:nvSpPr>
        <p:spPr>
          <a:xfrm>
            <a:off x="1527371" y="1590071"/>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solidFill>
                  <a:schemeClr val="bg1"/>
                </a:solidFill>
              </a:rPr>
              <a:t>Mgr</a:t>
            </a:r>
            <a:r>
              <a:rPr lang="en-US" sz="1600" dirty="0">
                <a:solidFill>
                  <a:schemeClr val="bg1"/>
                </a:solidFill>
              </a:rPr>
              <a:t> </a:t>
            </a:r>
            <a:r>
              <a:rPr lang="en-US" sz="1600" dirty="0" err="1">
                <a:solidFill>
                  <a:schemeClr val="bg1"/>
                </a:solidFill>
              </a:rPr>
              <a:t>thrd</a:t>
            </a:r>
            <a:endParaRPr lang="en-US" sz="1600" dirty="0">
              <a:solidFill>
                <a:schemeClr val="bg1"/>
              </a:solidFill>
            </a:endParaRPr>
          </a:p>
        </p:txBody>
      </p:sp>
      <p:sp>
        <p:nvSpPr>
          <p:cNvPr id="69" name="Rounded Rectangle 68"/>
          <p:cNvSpPr/>
          <p:nvPr/>
        </p:nvSpPr>
        <p:spPr>
          <a:xfrm>
            <a:off x="2749568" y="1593530"/>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solidFill>
                  <a:schemeClr val="bg1"/>
                </a:solidFill>
              </a:rPr>
              <a:t>Worker </a:t>
            </a:r>
            <a:r>
              <a:rPr lang="en-US" sz="1400" dirty="0" err="1">
                <a:solidFill>
                  <a:schemeClr val="bg1"/>
                </a:solidFill>
              </a:rPr>
              <a:t>thrd</a:t>
            </a:r>
            <a:endParaRPr lang="en-US" sz="1400" dirty="0">
              <a:solidFill>
                <a:schemeClr val="bg1"/>
              </a:solidFill>
            </a:endParaRPr>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50" name="文本框 49"/>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1" name="文本框 50"/>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3456509261"/>
      </p:ext>
    </p:extLst>
  </p:cSld>
  <p:clrMapOvr>
    <a:masterClrMapping/>
  </p:clrMapOvr>
  <p:transition advTm="10745">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5" name="Rectangle 4"/>
          <p:cNvSpPr/>
          <p:nvPr/>
        </p:nvSpPr>
        <p:spPr>
          <a:xfrm>
            <a:off x="1403059" y="3712817"/>
            <a:ext cx="3221372" cy="1518407"/>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 name="Rectangle 5"/>
          <p:cNvSpPr/>
          <p:nvPr/>
        </p:nvSpPr>
        <p:spPr>
          <a:xfrm>
            <a:off x="1702966" y="4114539"/>
            <a:ext cx="2873230" cy="1061207"/>
          </a:xfrm>
          <a:prstGeom prst="rect">
            <a:avLst/>
          </a:prstGeom>
          <a:solidFill>
            <a:srgbClr val="006EB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 name="TextBox 6"/>
          <p:cNvSpPr txBox="1"/>
          <p:nvPr/>
        </p:nvSpPr>
        <p:spPr>
          <a:xfrm>
            <a:off x="1391555" y="3711919"/>
            <a:ext cx="1563248" cy="369332"/>
          </a:xfrm>
          <a:prstGeom prst="rect">
            <a:avLst/>
          </a:prstGeom>
          <a:noFill/>
        </p:spPr>
        <p:txBody>
          <a:bodyPr wrap="none" rtlCol="0">
            <a:spAutoFit/>
          </a:bodyPr>
          <a:lstStyle/>
          <a:p>
            <a:r>
              <a:rPr lang="en-US" dirty="0">
                <a:solidFill>
                  <a:schemeClr val="bg1"/>
                </a:solidFill>
              </a:rPr>
              <a:t>Catapult shell</a:t>
            </a:r>
          </a:p>
        </p:txBody>
      </p:sp>
      <p:sp>
        <p:nvSpPr>
          <p:cNvPr id="8" name="TextBox 7"/>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9" name="Straight Connector 8"/>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11" name="TextBox 10"/>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12" name="Rectangle 11"/>
          <p:cNvSpPr/>
          <p:nvPr/>
        </p:nvSpPr>
        <p:spPr>
          <a:xfrm>
            <a:off x="1429225" y="2978725"/>
            <a:ext cx="2889007" cy="411167"/>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3" name="TextBox 12"/>
          <p:cNvSpPr txBox="1"/>
          <p:nvPr/>
        </p:nvSpPr>
        <p:spPr>
          <a:xfrm>
            <a:off x="1816302" y="3012062"/>
            <a:ext cx="2227148" cy="369332"/>
          </a:xfrm>
          <a:prstGeom prst="rect">
            <a:avLst/>
          </a:prstGeom>
          <a:noFill/>
        </p:spPr>
        <p:txBody>
          <a:bodyPr wrap="none" rtlCol="0">
            <a:spAutoFit/>
          </a:bodyPr>
          <a:lstStyle/>
          <a:p>
            <a:r>
              <a:rPr lang="en-US" dirty="0">
                <a:solidFill>
                  <a:schemeClr val="bg1"/>
                </a:solidFill>
              </a:rPr>
              <a:t>Catapult </a:t>
            </a:r>
            <a:r>
              <a:rPr lang="en-US" dirty="0" err="1">
                <a:solidFill>
                  <a:schemeClr val="bg1"/>
                </a:solidFill>
              </a:rPr>
              <a:t>PCIe</a:t>
            </a:r>
            <a:r>
              <a:rPr lang="en-US" dirty="0">
                <a:solidFill>
                  <a:schemeClr val="bg1"/>
                </a:solidFill>
              </a:rPr>
              <a:t> Driver</a:t>
            </a:r>
          </a:p>
        </p:txBody>
      </p:sp>
      <p:sp>
        <p:nvSpPr>
          <p:cNvPr id="14" name="Rectangle 13"/>
          <p:cNvSpPr/>
          <p:nvPr/>
        </p:nvSpPr>
        <p:spPr>
          <a:xfrm>
            <a:off x="1431999" y="2118362"/>
            <a:ext cx="2886234" cy="726819"/>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5" name="TextBox 14"/>
          <p:cNvSpPr txBox="1"/>
          <p:nvPr/>
        </p:nvSpPr>
        <p:spPr>
          <a:xfrm>
            <a:off x="1429226" y="2146845"/>
            <a:ext cx="1675074"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library</a:t>
            </a:r>
          </a:p>
        </p:txBody>
      </p:sp>
      <p:sp>
        <p:nvSpPr>
          <p:cNvPr id="16" name="Rectangle 15"/>
          <p:cNvSpPr/>
          <p:nvPr/>
        </p:nvSpPr>
        <p:spPr>
          <a:xfrm>
            <a:off x="1429226" y="1250102"/>
            <a:ext cx="2889007" cy="86836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7" name="TextBox 16"/>
          <p:cNvSpPr txBox="1"/>
          <p:nvPr/>
        </p:nvSpPr>
        <p:spPr>
          <a:xfrm>
            <a:off x="1429225" y="1248006"/>
            <a:ext cx="2302425"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host process</a:t>
            </a:r>
          </a:p>
        </p:txBody>
      </p:sp>
      <p:sp>
        <p:nvSpPr>
          <p:cNvPr id="18" name="Rounded Rectangle 17"/>
          <p:cNvSpPr/>
          <p:nvPr/>
        </p:nvSpPr>
        <p:spPr>
          <a:xfrm>
            <a:off x="1527371" y="1590071"/>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9" name="TextBox 18"/>
          <p:cNvSpPr txBox="1"/>
          <p:nvPr/>
        </p:nvSpPr>
        <p:spPr>
          <a:xfrm>
            <a:off x="1559195" y="1645981"/>
            <a:ext cx="991490" cy="338554"/>
          </a:xfrm>
          <a:prstGeom prst="rect">
            <a:avLst/>
          </a:prstGeom>
          <a:noFill/>
        </p:spPr>
        <p:txBody>
          <a:bodyPr wrap="none" rtlCol="0">
            <a:spAutoFit/>
          </a:bodyPr>
          <a:lstStyle/>
          <a:p>
            <a:r>
              <a:rPr lang="en-US" sz="1600" dirty="0" err="1">
                <a:solidFill>
                  <a:schemeClr val="bg1"/>
                </a:solidFill>
              </a:rPr>
              <a:t>Mgr</a:t>
            </a:r>
            <a:r>
              <a:rPr lang="en-US" sz="1600" dirty="0">
                <a:solidFill>
                  <a:schemeClr val="bg1"/>
                </a:solidFill>
              </a:rPr>
              <a:t> </a:t>
            </a:r>
            <a:r>
              <a:rPr lang="en-US" sz="1600" dirty="0" err="1">
                <a:solidFill>
                  <a:schemeClr val="bg1"/>
                </a:solidFill>
              </a:rPr>
              <a:t>thrd</a:t>
            </a:r>
            <a:endParaRPr lang="en-US" sz="1600" dirty="0">
              <a:solidFill>
                <a:schemeClr val="bg1"/>
              </a:solidFill>
            </a:endParaRPr>
          </a:p>
        </p:txBody>
      </p:sp>
      <p:sp>
        <p:nvSpPr>
          <p:cNvPr id="20" name="Rounded Rectangle 19"/>
          <p:cNvSpPr/>
          <p:nvPr/>
        </p:nvSpPr>
        <p:spPr>
          <a:xfrm>
            <a:off x="2749568" y="1593530"/>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1" name="TextBox 20"/>
          <p:cNvSpPr txBox="1"/>
          <p:nvPr/>
        </p:nvSpPr>
        <p:spPr>
          <a:xfrm>
            <a:off x="2714998" y="1667183"/>
            <a:ext cx="1137812" cy="307777"/>
          </a:xfrm>
          <a:prstGeom prst="rect">
            <a:avLst/>
          </a:prstGeom>
          <a:noFill/>
        </p:spPr>
        <p:txBody>
          <a:bodyPr wrap="none" rtlCol="0">
            <a:spAutoFit/>
          </a:bodyPr>
          <a:lstStyle/>
          <a:p>
            <a:r>
              <a:rPr lang="en-US" sz="1400" dirty="0">
                <a:solidFill>
                  <a:schemeClr val="bg1"/>
                </a:solidFill>
              </a:rPr>
              <a:t>Worker </a:t>
            </a:r>
            <a:r>
              <a:rPr lang="en-US" sz="1400" dirty="0" err="1">
                <a:solidFill>
                  <a:schemeClr val="bg1"/>
                </a:solidFill>
              </a:rPr>
              <a:t>thrd</a:t>
            </a:r>
            <a:endParaRPr lang="en-US" sz="1400" dirty="0">
              <a:solidFill>
                <a:schemeClr val="bg1"/>
              </a:solidFill>
            </a:endParaRPr>
          </a:p>
        </p:txBody>
      </p:sp>
      <p:sp>
        <p:nvSpPr>
          <p:cNvPr id="22" name="Up-Down Arrow 21"/>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3" name="Up-Down Arrow 22"/>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4" name="Snip Single Corner Rectangle 23"/>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5" name="Snip Single Corner Rectangle 24"/>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6" name="Snip Single Corner Rectangle 25"/>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7" name="TextBox 26"/>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28" name="Rounded Rectangle 27"/>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0" name="Rounded Rectangle 29"/>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1" name="TextBox 30"/>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32" name="Rectangle 31"/>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33" name="Straight Arrow Connector 32"/>
          <p:cNvCxnSpPr>
            <a:endCxn id="28"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a:endCxn id="32"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7" name="Left Arrow 36"/>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8" name="Rectangle 37"/>
          <p:cNvSpPr/>
          <p:nvPr/>
        </p:nvSpPr>
        <p:spPr>
          <a:xfrm>
            <a:off x="3118256" y="2440185"/>
            <a:ext cx="1145025" cy="358903"/>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9" name="TextBox 38"/>
          <p:cNvSpPr txBox="1"/>
          <p:nvPr/>
        </p:nvSpPr>
        <p:spPr>
          <a:xfrm>
            <a:off x="3075299" y="2461897"/>
            <a:ext cx="1234121" cy="276999"/>
          </a:xfrm>
          <a:prstGeom prst="rect">
            <a:avLst/>
          </a:prstGeom>
          <a:noFill/>
        </p:spPr>
        <p:txBody>
          <a:bodyPr wrap="square" rtlCol="0">
            <a:spAutoFit/>
          </a:bodyPr>
          <a:lstStyle/>
          <a:p>
            <a:pPr algn="ctr"/>
            <a:r>
              <a:rPr lang="en-US" sz="1200" dirty="0"/>
              <a:t> </a:t>
            </a:r>
            <a:r>
              <a:rPr lang="en-US" sz="1200" dirty="0">
                <a:solidFill>
                  <a:schemeClr val="bg1"/>
                </a:solidFill>
              </a:rPr>
              <a:t>vendor libs</a:t>
            </a:r>
          </a:p>
        </p:txBody>
      </p:sp>
      <p:sp>
        <p:nvSpPr>
          <p:cNvPr id="40" name="Rectangle 39"/>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41" name="Straight Arrow Connector 40"/>
          <p:cNvCxnSpPr>
            <a:stCxn id="32" idx="2"/>
            <a:endCxn id="40"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44" name="Left Arrow 43"/>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45" name="Rectangle 44"/>
          <p:cNvSpPr/>
          <p:nvPr/>
        </p:nvSpPr>
        <p:spPr>
          <a:xfrm>
            <a:off x="1751201" y="2458438"/>
            <a:ext cx="1170315" cy="337021"/>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46" name="TextBox 45"/>
          <p:cNvSpPr txBox="1"/>
          <p:nvPr/>
        </p:nvSpPr>
        <p:spPr>
          <a:xfrm>
            <a:off x="1752807" y="2515394"/>
            <a:ext cx="1220206" cy="261610"/>
          </a:xfrm>
          <a:prstGeom prst="rect">
            <a:avLst/>
          </a:prstGeom>
          <a:noFill/>
        </p:spPr>
        <p:txBody>
          <a:bodyPr wrap="none" rtlCol="0">
            <a:spAutoFit/>
          </a:bodyPr>
          <a:lstStyle/>
          <a:p>
            <a:r>
              <a:rPr lang="en-US" sz="1100" dirty="0" err="1">
                <a:solidFill>
                  <a:schemeClr val="bg1"/>
                </a:solidFill>
              </a:rPr>
              <a:t>PCIe</a:t>
            </a:r>
            <a:r>
              <a:rPr lang="en-US" sz="1100" dirty="0">
                <a:solidFill>
                  <a:schemeClr val="bg1"/>
                </a:solidFill>
              </a:rPr>
              <a:t> I/O channel</a:t>
            </a:r>
          </a:p>
        </p:txBody>
      </p:sp>
      <p:sp>
        <p:nvSpPr>
          <p:cNvPr id="3" name="TextBox 2"/>
          <p:cNvSpPr txBox="1"/>
          <p:nvPr/>
        </p:nvSpPr>
        <p:spPr>
          <a:xfrm>
            <a:off x="5292518" y="5179407"/>
            <a:ext cx="353186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Altera </a:t>
            </a:r>
            <a:r>
              <a:rPr lang="en-US" altLang="zh-CN" sz="2000" dirty="0" err="1"/>
              <a:t>OpenCL</a:t>
            </a:r>
            <a:r>
              <a:rPr lang="en-US" altLang="zh-CN" sz="2000" dirty="0"/>
              <a:t> / </a:t>
            </a:r>
            <a:r>
              <a:rPr lang="en-US" altLang="zh-CN" sz="2000" dirty="0" err="1"/>
              <a:t>Vivado</a:t>
            </a:r>
            <a:r>
              <a:rPr lang="en-US" altLang="zh-CN" sz="2000" dirty="0"/>
              <a:t> HLS</a:t>
            </a:r>
          </a:p>
          <a:p>
            <a:pPr>
              <a:lnSpc>
                <a:spcPct val="90000"/>
              </a:lnSpc>
              <a:spcAft>
                <a:spcPts val="600"/>
              </a:spcAft>
            </a:pPr>
            <a:r>
              <a:rPr lang="en-US" altLang="zh-CN" sz="2000" dirty="0"/>
              <a:t>Visual Studio / GCC</a:t>
            </a:r>
          </a:p>
        </p:txBody>
      </p:sp>
      <p:sp>
        <p:nvSpPr>
          <p:cNvPr id="47" name="TextBox 46"/>
          <p:cNvSpPr txBox="1"/>
          <p:nvPr/>
        </p:nvSpPr>
        <p:spPr>
          <a:xfrm>
            <a:off x="1816302" y="4795007"/>
            <a:ext cx="1968917" cy="276999"/>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rPr>
              <a:t> vendor specific runtime</a:t>
            </a:r>
          </a:p>
        </p:txBody>
      </p:sp>
      <p:sp>
        <p:nvSpPr>
          <p:cNvPr id="48" name="Rounded Rectangle 47"/>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49" name="TextBox 48"/>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4" name="Slide Number Placeholder 3"/>
          <p:cNvSpPr>
            <a:spLocks noGrp="1"/>
          </p:cNvSpPr>
          <p:nvPr>
            <p:ph type="sldNum" sz="quarter" idx="11"/>
          </p:nvPr>
        </p:nvSpPr>
        <p:spPr/>
        <p:txBody>
          <a:bodyPr/>
          <a:lstStyle/>
          <a:p>
            <a:fld id="{368F0CB9-5443-48E8-ADD3-3F8A68C2523D}" type="slidenum">
              <a:rPr lang="en-US" smtClean="0"/>
              <a:t>22</a:t>
            </a:fld>
            <a:endParaRPr lang="en-US"/>
          </a:p>
        </p:txBody>
      </p:sp>
      <p:sp>
        <p:nvSpPr>
          <p:cNvPr id="67" name="Rectangle 66"/>
          <p:cNvSpPr/>
          <p:nvPr/>
        </p:nvSpPr>
        <p:spPr>
          <a:xfrm>
            <a:off x="5617395"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C compiler</a:t>
            </a:r>
          </a:p>
        </p:txBody>
      </p:sp>
      <p:cxnSp>
        <p:nvCxnSpPr>
          <p:cNvPr id="77" name="Straight Arrow Connector 76"/>
          <p:cNvCxnSpPr>
            <a:stCxn id="32" idx="2"/>
            <a:endCxn id="67"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2" name="文本框 51"/>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2846038022"/>
      </p:ext>
    </p:extLst>
  </p:cSld>
  <p:clrMapOvr>
    <a:masterClrMapping/>
  </p:clrMapOvr>
  <p:transition advTm="27658">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Route to </a:t>
            </a:r>
            <a:r>
              <a:rPr lang="en-US" dirty="0" err="1" smtClean="0"/>
              <a:t>ClickNP</a:t>
            </a:r>
            <a:r>
              <a:rPr lang="en-US" dirty="0" smtClean="0"/>
              <a:t> Paper</a:t>
            </a:r>
            <a:endParaRPr lang="en-US" dirty="0"/>
          </a:p>
        </p:txBody>
      </p:sp>
      <p:sp>
        <p:nvSpPr>
          <p:cNvPr id="3" name="文本占位符 2"/>
          <p:cNvSpPr>
            <a:spLocks noGrp="1"/>
          </p:cNvSpPr>
          <p:nvPr>
            <p:ph type="body" sz="quarter" idx="10"/>
          </p:nvPr>
        </p:nvSpPr>
        <p:spPr>
          <a:xfrm>
            <a:off x="274638" y="1212851"/>
            <a:ext cx="8777288" cy="683264"/>
          </a:xfrm>
        </p:spPr>
        <p:txBody>
          <a:bodyPr/>
          <a:lstStyle/>
          <a:p>
            <a:pPr marL="742950" indent="-742950">
              <a:buFont typeface="+mj-lt"/>
              <a:buAutoNum type="arabicPeriod"/>
            </a:pPr>
            <a:r>
              <a:rPr lang="en-US" dirty="0" smtClean="0">
                <a:solidFill>
                  <a:schemeClr val="tx1"/>
                </a:solidFill>
              </a:rPr>
              <a:t>Prototype and </a:t>
            </a:r>
            <a:r>
              <a:rPr lang="en-US" dirty="0" err="1" smtClean="0">
                <a:solidFill>
                  <a:schemeClr val="tx1"/>
                </a:solidFill>
              </a:rPr>
              <a:t>microbenchmarks</a:t>
            </a:r>
            <a:endParaRPr lang="en-US" dirty="0" smtClean="0">
              <a:solidFill>
                <a:schemeClr val="tx1"/>
              </a:solidFill>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23</a:t>
            </a:fld>
            <a:endParaRPr lang="en-US" dirty="0"/>
          </a:p>
        </p:txBody>
      </p:sp>
    </p:spTree>
    <p:extLst>
      <p:ext uri="{BB962C8B-B14F-4D97-AF65-F5344CB8AC3E}">
        <p14:creationId xmlns:p14="http://schemas.microsoft.com/office/powerpoint/2010/main" val="293850346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Route to </a:t>
            </a:r>
            <a:r>
              <a:rPr lang="en-US" dirty="0" err="1" smtClean="0"/>
              <a:t>ClickNP</a:t>
            </a:r>
            <a:r>
              <a:rPr lang="en-US" dirty="0" smtClean="0"/>
              <a:t> Paper</a:t>
            </a:r>
            <a:endParaRPr lang="en-US" dirty="0"/>
          </a:p>
        </p:txBody>
      </p:sp>
      <p:sp>
        <p:nvSpPr>
          <p:cNvPr id="3" name="文本占位符 2"/>
          <p:cNvSpPr>
            <a:spLocks noGrp="1"/>
          </p:cNvSpPr>
          <p:nvPr>
            <p:ph type="body" sz="quarter" idx="10"/>
          </p:nvPr>
        </p:nvSpPr>
        <p:spPr>
          <a:xfrm>
            <a:off x="274638" y="1212851"/>
            <a:ext cx="8777288" cy="1292662"/>
          </a:xfrm>
        </p:spPr>
        <p:txBody>
          <a:bodyPr/>
          <a:lstStyle/>
          <a:p>
            <a:pPr marL="742950" indent="-742950">
              <a:buFont typeface="+mj-lt"/>
              <a:buAutoNum type="arabicPeriod"/>
            </a:pPr>
            <a:r>
              <a:rPr lang="en-US" dirty="0" smtClean="0">
                <a:solidFill>
                  <a:schemeClr val="tx1"/>
                </a:solidFill>
              </a:rPr>
              <a:t>Prototype and </a:t>
            </a:r>
            <a:r>
              <a:rPr lang="en-US" dirty="0" err="1" smtClean="0">
                <a:solidFill>
                  <a:schemeClr val="tx1"/>
                </a:solidFill>
              </a:rPr>
              <a:t>microbenchmarks</a:t>
            </a:r>
            <a:endParaRPr lang="en-US" dirty="0" smtClean="0">
              <a:solidFill>
                <a:schemeClr val="tx1"/>
              </a:solidFill>
            </a:endParaRPr>
          </a:p>
          <a:p>
            <a:pPr marL="742950" indent="-742950">
              <a:buFont typeface="+mj-lt"/>
              <a:buAutoNum type="arabicPeriod"/>
            </a:pPr>
            <a:r>
              <a:rPr lang="en-US" dirty="0" smtClean="0">
                <a:solidFill>
                  <a:schemeClr val="tx1"/>
                </a:solidFill>
              </a:rPr>
              <a:t>Implementation challenges</a:t>
            </a:r>
          </a:p>
        </p:txBody>
      </p:sp>
      <p:sp>
        <p:nvSpPr>
          <p:cNvPr id="4" name="灯片编号占位符 3"/>
          <p:cNvSpPr>
            <a:spLocks noGrp="1"/>
          </p:cNvSpPr>
          <p:nvPr>
            <p:ph type="sldNum" sz="quarter" idx="11"/>
          </p:nvPr>
        </p:nvSpPr>
        <p:spPr/>
        <p:txBody>
          <a:bodyPr/>
          <a:lstStyle/>
          <a:p>
            <a:fld id="{368F0CB9-5443-48E8-ADD3-3F8A68C2523D}" type="slidenum">
              <a:rPr lang="en-US" smtClean="0"/>
              <a:pPr/>
              <a:t>24</a:t>
            </a:fld>
            <a:endParaRPr lang="en-US" dirty="0"/>
          </a:p>
        </p:txBody>
      </p:sp>
    </p:spTree>
    <p:extLst>
      <p:ext uri="{BB962C8B-B14F-4D97-AF65-F5344CB8AC3E}">
        <p14:creationId xmlns:p14="http://schemas.microsoft.com/office/powerpoint/2010/main" val="263079271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Route to </a:t>
            </a:r>
            <a:r>
              <a:rPr lang="en-US" dirty="0" err="1" smtClean="0"/>
              <a:t>ClickNP</a:t>
            </a:r>
            <a:r>
              <a:rPr lang="en-US" dirty="0" smtClean="0"/>
              <a:t> Paper</a:t>
            </a:r>
            <a:endParaRPr lang="en-US" dirty="0"/>
          </a:p>
        </p:txBody>
      </p:sp>
      <p:sp>
        <p:nvSpPr>
          <p:cNvPr id="3" name="文本占位符 2"/>
          <p:cNvSpPr>
            <a:spLocks noGrp="1"/>
          </p:cNvSpPr>
          <p:nvPr>
            <p:ph type="body" sz="quarter" idx="10"/>
          </p:nvPr>
        </p:nvSpPr>
        <p:spPr>
          <a:xfrm>
            <a:off x="274638" y="1212851"/>
            <a:ext cx="8777288" cy="1902059"/>
          </a:xfrm>
        </p:spPr>
        <p:txBody>
          <a:bodyPr/>
          <a:lstStyle/>
          <a:p>
            <a:pPr marL="742950" indent="-742950">
              <a:buFont typeface="+mj-lt"/>
              <a:buAutoNum type="arabicPeriod"/>
            </a:pPr>
            <a:r>
              <a:rPr lang="en-US" dirty="0" smtClean="0">
                <a:solidFill>
                  <a:schemeClr val="tx1"/>
                </a:solidFill>
              </a:rPr>
              <a:t>Prototype and </a:t>
            </a:r>
            <a:r>
              <a:rPr lang="en-US" dirty="0" err="1" smtClean="0">
                <a:solidFill>
                  <a:schemeClr val="tx1"/>
                </a:solidFill>
              </a:rPr>
              <a:t>microbenchmarks</a:t>
            </a:r>
            <a:endParaRPr lang="en-US" dirty="0" smtClean="0">
              <a:solidFill>
                <a:schemeClr val="tx1"/>
              </a:solidFill>
            </a:endParaRPr>
          </a:p>
          <a:p>
            <a:pPr marL="742950" indent="-742950">
              <a:buFont typeface="+mj-lt"/>
              <a:buAutoNum type="arabicPeriod"/>
            </a:pPr>
            <a:r>
              <a:rPr lang="en-US" dirty="0" smtClean="0">
                <a:solidFill>
                  <a:schemeClr val="tx1"/>
                </a:solidFill>
              </a:rPr>
              <a:t>Implementation challenges</a:t>
            </a:r>
          </a:p>
          <a:p>
            <a:pPr marL="742950" indent="-742950">
              <a:buFont typeface="+mj-lt"/>
              <a:buAutoNum type="arabicPeriod"/>
            </a:pPr>
            <a:r>
              <a:rPr lang="en-US" dirty="0" smtClean="0">
                <a:solidFill>
                  <a:schemeClr val="tx1"/>
                </a:solidFill>
              </a:rPr>
              <a:t>Converge system design</a:t>
            </a:r>
          </a:p>
        </p:txBody>
      </p:sp>
      <p:sp>
        <p:nvSpPr>
          <p:cNvPr id="4" name="灯片编号占位符 3"/>
          <p:cNvSpPr>
            <a:spLocks noGrp="1"/>
          </p:cNvSpPr>
          <p:nvPr>
            <p:ph type="sldNum" sz="quarter" idx="11"/>
          </p:nvPr>
        </p:nvSpPr>
        <p:spPr/>
        <p:txBody>
          <a:bodyPr/>
          <a:lstStyle/>
          <a:p>
            <a:fld id="{368F0CB9-5443-48E8-ADD3-3F8A68C2523D}" type="slidenum">
              <a:rPr lang="en-US" smtClean="0"/>
              <a:pPr/>
              <a:t>25</a:t>
            </a:fld>
            <a:endParaRPr lang="en-US" dirty="0"/>
          </a:p>
        </p:txBody>
      </p:sp>
    </p:spTree>
    <p:extLst>
      <p:ext uri="{BB962C8B-B14F-4D97-AF65-F5344CB8AC3E}">
        <p14:creationId xmlns:p14="http://schemas.microsoft.com/office/powerpoint/2010/main" val="264215593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Route to </a:t>
            </a:r>
            <a:r>
              <a:rPr lang="en-US" dirty="0" err="1" smtClean="0"/>
              <a:t>ClickNP</a:t>
            </a:r>
            <a:r>
              <a:rPr lang="en-US" dirty="0" smtClean="0"/>
              <a:t> Paper</a:t>
            </a:r>
            <a:endParaRPr lang="en-US" dirty="0"/>
          </a:p>
        </p:txBody>
      </p:sp>
      <p:sp>
        <p:nvSpPr>
          <p:cNvPr id="3" name="文本占位符 2"/>
          <p:cNvSpPr>
            <a:spLocks noGrp="1"/>
          </p:cNvSpPr>
          <p:nvPr>
            <p:ph type="body" sz="quarter" idx="10"/>
          </p:nvPr>
        </p:nvSpPr>
        <p:spPr>
          <a:xfrm>
            <a:off x="274638" y="1212851"/>
            <a:ext cx="8777288" cy="2511457"/>
          </a:xfrm>
        </p:spPr>
        <p:txBody>
          <a:bodyPr/>
          <a:lstStyle/>
          <a:p>
            <a:pPr marL="742950" indent="-742950">
              <a:buFont typeface="+mj-lt"/>
              <a:buAutoNum type="arabicPeriod"/>
            </a:pPr>
            <a:r>
              <a:rPr lang="en-US" dirty="0" smtClean="0">
                <a:solidFill>
                  <a:schemeClr val="tx1"/>
                </a:solidFill>
              </a:rPr>
              <a:t>Prototype and </a:t>
            </a:r>
            <a:r>
              <a:rPr lang="en-US" dirty="0" err="1" smtClean="0">
                <a:solidFill>
                  <a:schemeClr val="tx1"/>
                </a:solidFill>
              </a:rPr>
              <a:t>microbenchmarks</a:t>
            </a:r>
            <a:endParaRPr lang="en-US" dirty="0" smtClean="0">
              <a:solidFill>
                <a:schemeClr val="tx1"/>
              </a:solidFill>
            </a:endParaRPr>
          </a:p>
          <a:p>
            <a:pPr marL="742950" indent="-742950">
              <a:buFont typeface="+mj-lt"/>
              <a:buAutoNum type="arabicPeriod"/>
            </a:pPr>
            <a:r>
              <a:rPr lang="en-US" dirty="0" smtClean="0">
                <a:solidFill>
                  <a:schemeClr val="tx1"/>
                </a:solidFill>
              </a:rPr>
              <a:t>Implementation challenges</a:t>
            </a:r>
          </a:p>
          <a:p>
            <a:pPr marL="742950" indent="-742950">
              <a:buFont typeface="+mj-lt"/>
              <a:buAutoNum type="arabicPeriod"/>
            </a:pPr>
            <a:r>
              <a:rPr lang="en-US" dirty="0" smtClean="0">
                <a:solidFill>
                  <a:schemeClr val="tx1"/>
                </a:solidFill>
              </a:rPr>
              <a:t>Converge system design</a:t>
            </a:r>
          </a:p>
          <a:p>
            <a:pPr marL="742950" indent="-742950">
              <a:buFont typeface="+mj-lt"/>
              <a:buAutoNum type="arabicPeriod"/>
            </a:pPr>
            <a:r>
              <a:rPr lang="en-US" dirty="0" smtClean="0">
                <a:solidFill>
                  <a:schemeClr val="tx1"/>
                </a:solidFill>
              </a:rPr>
              <a:t>Build a solid system</a:t>
            </a:r>
          </a:p>
        </p:txBody>
      </p:sp>
      <p:sp>
        <p:nvSpPr>
          <p:cNvPr id="4" name="灯片编号占位符 3"/>
          <p:cNvSpPr>
            <a:spLocks noGrp="1"/>
          </p:cNvSpPr>
          <p:nvPr>
            <p:ph type="sldNum" sz="quarter" idx="11"/>
          </p:nvPr>
        </p:nvSpPr>
        <p:spPr/>
        <p:txBody>
          <a:bodyPr/>
          <a:lstStyle/>
          <a:p>
            <a:fld id="{368F0CB9-5443-48E8-ADD3-3F8A68C2523D}" type="slidenum">
              <a:rPr lang="en-US" smtClean="0"/>
              <a:pPr/>
              <a:t>26</a:t>
            </a:fld>
            <a:endParaRPr lang="en-US" dirty="0"/>
          </a:p>
        </p:txBody>
      </p:sp>
    </p:spTree>
    <p:extLst>
      <p:ext uri="{BB962C8B-B14F-4D97-AF65-F5344CB8AC3E}">
        <p14:creationId xmlns:p14="http://schemas.microsoft.com/office/powerpoint/2010/main" val="115580601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Route to </a:t>
            </a:r>
            <a:r>
              <a:rPr lang="en-US" dirty="0" err="1" smtClean="0"/>
              <a:t>ClickNP</a:t>
            </a:r>
            <a:r>
              <a:rPr lang="en-US" dirty="0" smtClean="0"/>
              <a:t> Paper</a:t>
            </a:r>
            <a:endParaRPr lang="en-US" dirty="0"/>
          </a:p>
        </p:txBody>
      </p:sp>
      <p:sp>
        <p:nvSpPr>
          <p:cNvPr id="3" name="文本占位符 2"/>
          <p:cNvSpPr>
            <a:spLocks noGrp="1"/>
          </p:cNvSpPr>
          <p:nvPr>
            <p:ph type="body" sz="quarter" idx="10"/>
          </p:nvPr>
        </p:nvSpPr>
        <p:spPr>
          <a:xfrm>
            <a:off x="274638" y="1212851"/>
            <a:ext cx="8777288" cy="3120854"/>
          </a:xfrm>
        </p:spPr>
        <p:txBody>
          <a:bodyPr/>
          <a:lstStyle/>
          <a:p>
            <a:pPr marL="742950" indent="-742950">
              <a:buFont typeface="+mj-lt"/>
              <a:buAutoNum type="arabicPeriod"/>
            </a:pPr>
            <a:r>
              <a:rPr lang="en-US" dirty="0" smtClean="0">
                <a:solidFill>
                  <a:schemeClr val="tx1"/>
                </a:solidFill>
              </a:rPr>
              <a:t>Prototype and </a:t>
            </a:r>
            <a:r>
              <a:rPr lang="en-US" dirty="0" err="1" smtClean="0">
                <a:solidFill>
                  <a:schemeClr val="tx1"/>
                </a:solidFill>
              </a:rPr>
              <a:t>microbenchmarks</a:t>
            </a:r>
            <a:endParaRPr lang="en-US" dirty="0" smtClean="0">
              <a:solidFill>
                <a:schemeClr val="tx1"/>
              </a:solidFill>
            </a:endParaRPr>
          </a:p>
          <a:p>
            <a:pPr marL="742950" indent="-742950">
              <a:buFont typeface="+mj-lt"/>
              <a:buAutoNum type="arabicPeriod"/>
            </a:pPr>
            <a:r>
              <a:rPr lang="en-US" dirty="0" smtClean="0">
                <a:solidFill>
                  <a:schemeClr val="tx1"/>
                </a:solidFill>
              </a:rPr>
              <a:t>Implementation challenges</a:t>
            </a:r>
          </a:p>
          <a:p>
            <a:pPr marL="742950" indent="-742950">
              <a:buFont typeface="+mj-lt"/>
              <a:buAutoNum type="arabicPeriod"/>
            </a:pPr>
            <a:r>
              <a:rPr lang="en-US" dirty="0" smtClean="0">
                <a:solidFill>
                  <a:schemeClr val="tx1"/>
                </a:solidFill>
              </a:rPr>
              <a:t>Converge system design</a:t>
            </a:r>
          </a:p>
          <a:p>
            <a:pPr marL="742950" indent="-742950">
              <a:buFont typeface="+mj-lt"/>
              <a:buAutoNum type="arabicPeriod"/>
            </a:pPr>
            <a:r>
              <a:rPr lang="en-US" dirty="0" smtClean="0">
                <a:solidFill>
                  <a:schemeClr val="tx1"/>
                </a:solidFill>
              </a:rPr>
              <a:t>Build a solid system</a:t>
            </a:r>
          </a:p>
          <a:p>
            <a:pPr marL="742950" indent="-742950">
              <a:buFont typeface="+mj-lt"/>
              <a:buAutoNum type="arabicPeriod"/>
            </a:pPr>
            <a:r>
              <a:rPr lang="en-US" dirty="0" smtClean="0">
                <a:solidFill>
                  <a:schemeClr val="tx1"/>
                </a:solidFill>
              </a:rPr>
              <a:t>Compare with state-of-the-art</a:t>
            </a:r>
          </a:p>
        </p:txBody>
      </p:sp>
      <p:sp>
        <p:nvSpPr>
          <p:cNvPr id="4" name="灯片编号占位符 3"/>
          <p:cNvSpPr>
            <a:spLocks noGrp="1"/>
          </p:cNvSpPr>
          <p:nvPr>
            <p:ph type="sldNum" sz="quarter" idx="11"/>
          </p:nvPr>
        </p:nvSpPr>
        <p:spPr/>
        <p:txBody>
          <a:bodyPr/>
          <a:lstStyle/>
          <a:p>
            <a:fld id="{368F0CB9-5443-48E8-ADD3-3F8A68C2523D}" type="slidenum">
              <a:rPr lang="en-US" smtClean="0"/>
              <a:pPr/>
              <a:t>27</a:t>
            </a:fld>
            <a:endParaRPr lang="en-US" dirty="0"/>
          </a:p>
        </p:txBody>
      </p:sp>
    </p:spTree>
    <p:extLst>
      <p:ext uri="{BB962C8B-B14F-4D97-AF65-F5344CB8AC3E}">
        <p14:creationId xmlns:p14="http://schemas.microsoft.com/office/powerpoint/2010/main" val="257322305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Prototype and </a:t>
            </a:r>
            <a:r>
              <a:rPr lang="en-US" dirty="0" err="1" smtClean="0"/>
              <a:t>microbenchmarks</a:t>
            </a:r>
            <a:endParaRPr lang="en-US" dirty="0"/>
          </a:p>
        </p:txBody>
      </p:sp>
      <p:sp>
        <p:nvSpPr>
          <p:cNvPr id="3" name="文本占位符 2"/>
          <p:cNvSpPr>
            <a:spLocks noGrp="1"/>
          </p:cNvSpPr>
          <p:nvPr>
            <p:ph type="body" sz="quarter" idx="10"/>
          </p:nvPr>
        </p:nvSpPr>
        <p:spPr/>
        <p:txBody>
          <a:bodyPr/>
          <a:lstStyle/>
          <a:p>
            <a:endParaRPr lang="en-US"/>
          </a:p>
        </p:txBody>
      </p:sp>
      <p:sp>
        <p:nvSpPr>
          <p:cNvPr id="4" name="灯片编号占位符 3"/>
          <p:cNvSpPr>
            <a:spLocks noGrp="1"/>
          </p:cNvSpPr>
          <p:nvPr>
            <p:ph type="sldNum" sz="quarter" idx="11"/>
          </p:nvPr>
        </p:nvSpPr>
        <p:spPr/>
        <p:txBody>
          <a:bodyPr/>
          <a:lstStyle/>
          <a:p>
            <a:fld id="{368F0CB9-5443-48E8-ADD3-3F8A68C2523D}" type="slidenum">
              <a:rPr lang="en-US" smtClean="0"/>
              <a:pPr/>
              <a:t>28</a:t>
            </a:fld>
            <a:endParaRPr lang="en-US" dirty="0"/>
          </a:p>
        </p:txBody>
      </p:sp>
      <p:pic>
        <p:nvPicPr>
          <p:cNvPr id="5" name="图片 4"/>
          <p:cNvPicPr>
            <a:picLocks noChangeAspect="1"/>
          </p:cNvPicPr>
          <p:nvPr/>
        </p:nvPicPr>
        <p:blipFill>
          <a:blip r:embed="rId3"/>
          <a:stretch>
            <a:fillRect/>
          </a:stretch>
        </p:blipFill>
        <p:spPr>
          <a:xfrm>
            <a:off x="182563" y="1212851"/>
            <a:ext cx="9144000" cy="5429250"/>
          </a:xfrm>
          <a:prstGeom prst="rect">
            <a:avLst/>
          </a:prstGeom>
        </p:spPr>
      </p:pic>
      <p:sp>
        <p:nvSpPr>
          <p:cNvPr id="6" name="文本框 5"/>
          <p:cNvSpPr txBox="1"/>
          <p:nvPr/>
        </p:nvSpPr>
        <p:spPr>
          <a:xfrm>
            <a:off x="5540099" y="1113224"/>
            <a:ext cx="3786463" cy="1625060"/>
          </a:xfrm>
          <a:prstGeom prst="rect">
            <a:avLst/>
          </a:prstGeom>
          <a:noFill/>
        </p:spPr>
        <p:txBody>
          <a:bodyPr wrap="square" lIns="182880" tIns="146304" rIns="182880" bIns="146304" rtlCol="0">
            <a:spAutoFit/>
          </a:bodyPr>
          <a:lstStyle/>
          <a:p>
            <a:pPr>
              <a:lnSpc>
                <a:spcPct val="90000"/>
              </a:lnSpc>
              <a:spcAft>
                <a:spcPts val="600"/>
              </a:spcAft>
            </a:pPr>
            <a:r>
              <a:rPr lang="en-US" sz="2400" dirty="0"/>
              <a:t>May 2015 – </a:t>
            </a:r>
            <a:r>
              <a:rPr lang="en-US" sz="2400" dirty="0" smtClean="0"/>
              <a:t>July:</a:t>
            </a:r>
            <a:br>
              <a:rPr lang="en-US" sz="2400" dirty="0" smtClean="0"/>
            </a:br>
            <a:r>
              <a:rPr lang="en-US" sz="2400" dirty="0" smtClean="0"/>
              <a:t>Dr. Kun Tan wrote the first </a:t>
            </a:r>
            <a:r>
              <a:rPr lang="en-US" sz="2400" dirty="0"/>
              <a:t>version of </a:t>
            </a:r>
            <a:r>
              <a:rPr lang="en-US" sz="2400" dirty="0" err="1" smtClean="0"/>
              <a:t>ClickNP</a:t>
            </a:r>
            <a:r>
              <a:rPr lang="en-US" sz="2400" dirty="0"/>
              <a:t> </a:t>
            </a:r>
            <a:r>
              <a:rPr lang="en-US" sz="2400" dirty="0" smtClean="0"/>
              <a:t>compiler</a:t>
            </a:r>
            <a:endParaRPr lang="en-US" sz="2400" dirty="0" smtClean="0"/>
          </a:p>
        </p:txBody>
      </p:sp>
    </p:spTree>
    <p:extLst>
      <p:ext uri="{BB962C8B-B14F-4D97-AF65-F5344CB8AC3E}">
        <p14:creationId xmlns:p14="http://schemas.microsoft.com/office/powerpoint/2010/main" val="35175833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Prototype and </a:t>
            </a:r>
            <a:r>
              <a:rPr lang="en-US" dirty="0" err="1" smtClean="0"/>
              <a:t>microbenchmarks</a:t>
            </a:r>
            <a:endParaRPr lang="en-US" dirty="0"/>
          </a:p>
        </p:txBody>
      </p:sp>
      <p:sp>
        <p:nvSpPr>
          <p:cNvPr id="3" name="文本占位符 2"/>
          <p:cNvSpPr>
            <a:spLocks noGrp="1"/>
          </p:cNvSpPr>
          <p:nvPr>
            <p:ph type="body" sz="quarter" idx="10"/>
          </p:nvPr>
        </p:nvSpPr>
        <p:spPr/>
        <p:txBody>
          <a:bodyPr/>
          <a:lstStyle/>
          <a:p>
            <a:endParaRPr lang="en-US"/>
          </a:p>
        </p:txBody>
      </p:sp>
      <p:sp>
        <p:nvSpPr>
          <p:cNvPr id="4" name="灯片编号占位符 3"/>
          <p:cNvSpPr>
            <a:spLocks noGrp="1"/>
          </p:cNvSpPr>
          <p:nvPr>
            <p:ph type="sldNum" sz="quarter" idx="11"/>
          </p:nvPr>
        </p:nvSpPr>
        <p:spPr/>
        <p:txBody>
          <a:bodyPr/>
          <a:lstStyle/>
          <a:p>
            <a:fld id="{368F0CB9-5443-48E8-ADD3-3F8A68C2523D}" type="slidenum">
              <a:rPr lang="en-US" smtClean="0"/>
              <a:pPr/>
              <a:t>29</a:t>
            </a:fld>
            <a:endParaRPr lang="en-US" dirty="0"/>
          </a:p>
        </p:txBody>
      </p:sp>
      <p:sp>
        <p:nvSpPr>
          <p:cNvPr id="6" name="文本框 5"/>
          <p:cNvSpPr txBox="1"/>
          <p:nvPr/>
        </p:nvSpPr>
        <p:spPr>
          <a:xfrm>
            <a:off x="5540099" y="1113224"/>
            <a:ext cx="3786463" cy="2366802"/>
          </a:xfrm>
          <a:prstGeom prst="rect">
            <a:avLst/>
          </a:prstGeom>
          <a:noFill/>
        </p:spPr>
        <p:txBody>
          <a:bodyPr wrap="square" lIns="182880" tIns="146304" rIns="182880" bIns="146304" rtlCol="0">
            <a:spAutoFit/>
          </a:bodyPr>
          <a:lstStyle/>
          <a:p>
            <a:pPr>
              <a:lnSpc>
                <a:spcPct val="90000"/>
              </a:lnSpc>
              <a:spcAft>
                <a:spcPts val="600"/>
              </a:spcAft>
            </a:pPr>
            <a:r>
              <a:rPr lang="en-US" sz="2400" dirty="0"/>
              <a:t>May 2015 – </a:t>
            </a:r>
            <a:r>
              <a:rPr lang="en-US" sz="2400" dirty="0" smtClean="0"/>
              <a:t>July:</a:t>
            </a:r>
            <a:br>
              <a:rPr lang="en-US" sz="2400" dirty="0" smtClean="0"/>
            </a:br>
            <a:r>
              <a:rPr lang="en-US" sz="2400" dirty="0" smtClean="0"/>
              <a:t>Dr. Kun Tan wrote the first </a:t>
            </a:r>
            <a:r>
              <a:rPr lang="en-US" sz="2400" dirty="0"/>
              <a:t>version of </a:t>
            </a:r>
            <a:r>
              <a:rPr lang="en-US" sz="2400" dirty="0" err="1" smtClean="0"/>
              <a:t>ClickNP</a:t>
            </a:r>
            <a:r>
              <a:rPr lang="en-US" sz="2400" dirty="0"/>
              <a:t> </a:t>
            </a:r>
            <a:r>
              <a:rPr lang="en-US" sz="2400" dirty="0" smtClean="0"/>
              <a:t>compiler</a:t>
            </a:r>
          </a:p>
          <a:p>
            <a:pPr>
              <a:lnSpc>
                <a:spcPct val="90000"/>
              </a:lnSpc>
              <a:spcAft>
                <a:spcPts val="600"/>
              </a:spcAft>
            </a:pPr>
            <a:r>
              <a:rPr lang="en-US" sz="2400" dirty="0" smtClean="0"/>
              <a:t>Initial </a:t>
            </a:r>
            <a:r>
              <a:rPr lang="en-US" sz="2400" dirty="0" err="1" smtClean="0"/>
              <a:t>ClickNP</a:t>
            </a:r>
            <a:r>
              <a:rPr lang="en-US" sz="2400" dirty="0" smtClean="0"/>
              <a:t> language design</a:t>
            </a:r>
          </a:p>
        </p:txBody>
      </p:sp>
      <p:pic>
        <p:nvPicPr>
          <p:cNvPr id="7" name="图片 6"/>
          <p:cNvPicPr>
            <a:picLocks noChangeAspect="1"/>
          </p:cNvPicPr>
          <p:nvPr/>
        </p:nvPicPr>
        <p:blipFill>
          <a:blip r:embed="rId3"/>
          <a:stretch>
            <a:fillRect/>
          </a:stretch>
        </p:blipFill>
        <p:spPr>
          <a:xfrm>
            <a:off x="5591345" y="3389777"/>
            <a:ext cx="3735218" cy="1813150"/>
          </a:xfrm>
          <a:prstGeom prst="rect">
            <a:avLst/>
          </a:prstGeom>
        </p:spPr>
      </p:pic>
      <p:pic>
        <p:nvPicPr>
          <p:cNvPr id="9" name="图片 8"/>
          <p:cNvPicPr>
            <a:picLocks noChangeAspect="1"/>
          </p:cNvPicPr>
          <p:nvPr/>
        </p:nvPicPr>
        <p:blipFill>
          <a:blip r:embed="rId4"/>
          <a:stretch>
            <a:fillRect/>
          </a:stretch>
        </p:blipFill>
        <p:spPr>
          <a:xfrm>
            <a:off x="182563" y="1212851"/>
            <a:ext cx="4300538" cy="5610225"/>
          </a:xfrm>
          <a:prstGeom prst="rect">
            <a:avLst/>
          </a:prstGeom>
        </p:spPr>
      </p:pic>
      <p:pic>
        <p:nvPicPr>
          <p:cNvPr id="10" name="图片 9"/>
          <p:cNvPicPr>
            <a:picLocks noChangeAspect="1"/>
          </p:cNvPicPr>
          <p:nvPr/>
        </p:nvPicPr>
        <p:blipFill>
          <a:blip r:embed="rId5"/>
          <a:stretch>
            <a:fillRect/>
          </a:stretch>
        </p:blipFill>
        <p:spPr>
          <a:xfrm>
            <a:off x="5591345" y="5293415"/>
            <a:ext cx="3757481" cy="1439174"/>
          </a:xfrm>
          <a:prstGeom prst="rect">
            <a:avLst/>
          </a:prstGeom>
        </p:spPr>
      </p:pic>
    </p:spTree>
    <p:extLst>
      <p:ext uri="{BB962C8B-B14F-4D97-AF65-F5344CB8AC3E}">
        <p14:creationId xmlns:p14="http://schemas.microsoft.com/office/powerpoint/2010/main" val="14382805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www.vmware.com/content/dam/digitalmarketing/vmware/en/files/images/wmrc/VMware_logo_gry_RGB_300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26" y="4152701"/>
            <a:ext cx="1853818" cy="6494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tonebranch.com/common/images/clou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753" y="2587573"/>
            <a:ext cx="3990975" cy="2647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638" y="295276"/>
            <a:ext cx="9309200" cy="917575"/>
          </a:xfrm>
        </p:spPr>
        <p:txBody>
          <a:bodyPr/>
          <a:lstStyle/>
          <a:p>
            <a:r>
              <a:rPr lang="en-US" dirty="0"/>
              <a:t>Virtualized network functions</a:t>
            </a:r>
            <a:endParaRPr lang="zh-CN" altLang="en-US" dirty="0"/>
          </a:p>
        </p:txBody>
      </p:sp>
      <p:sp>
        <p:nvSpPr>
          <p:cNvPr id="6" name="Text Placeholder 2"/>
          <p:cNvSpPr>
            <a:spLocks noGrp="1"/>
          </p:cNvSpPr>
          <p:nvPr>
            <p:ph type="body" sz="quarter" idx="10"/>
          </p:nvPr>
        </p:nvSpPr>
        <p:spPr>
          <a:xfrm>
            <a:off x="270214" y="1167888"/>
            <a:ext cx="4206240" cy="1791260"/>
          </a:xfrm>
        </p:spPr>
        <p:txBody>
          <a:bodyPr/>
          <a:lstStyle/>
          <a:p>
            <a:r>
              <a:rPr lang="en-US" altLang="zh-CN" dirty="0"/>
              <a:t>Dedicated hardware NFs are not flexible</a:t>
            </a:r>
          </a:p>
          <a:p>
            <a:endParaRPr lang="en-US" dirty="0"/>
          </a:p>
        </p:txBody>
      </p:sp>
      <p:sp>
        <p:nvSpPr>
          <p:cNvPr id="7" name="Text Placeholder 3"/>
          <p:cNvSpPr txBox="1">
            <a:spLocks/>
          </p:cNvSpPr>
          <p:nvPr/>
        </p:nvSpPr>
        <p:spPr>
          <a:xfrm>
            <a:off x="4846638" y="1212850"/>
            <a:ext cx="4206240" cy="2294474"/>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altLang="zh-CN" dirty="0">
                <a:gradFill>
                  <a:gsLst>
                    <a:gs pos="1250">
                      <a:schemeClr val="tx2"/>
                    </a:gs>
                    <a:gs pos="99000">
                      <a:schemeClr val="tx2"/>
                    </a:gs>
                  </a:gsLst>
                  <a:lin ang="5400000" scaled="0"/>
                </a:gradFill>
                <a:sym typeface="Wingdings" panose="05000000000000000000" pitchFamily="2" charset="2"/>
              </a:rPr>
              <a:t>Virtualized NFs on servers to maximize flexibility</a:t>
            </a:r>
          </a:p>
        </p:txBody>
      </p:sp>
      <p:pic>
        <p:nvPicPr>
          <p:cNvPr id="9" name="Picture 8"/>
          <p:cNvPicPr>
            <a:picLocks noChangeAspect="1"/>
          </p:cNvPicPr>
          <p:nvPr/>
        </p:nvPicPr>
        <p:blipFill>
          <a:blip r:embed="rId5"/>
          <a:stretch>
            <a:fillRect/>
          </a:stretch>
        </p:blipFill>
        <p:spPr>
          <a:xfrm>
            <a:off x="4670724" y="5085649"/>
            <a:ext cx="752475" cy="695325"/>
          </a:xfrm>
          <a:prstGeom prst="rect">
            <a:avLst/>
          </a:prstGeom>
        </p:spPr>
      </p:pic>
      <p:pic>
        <p:nvPicPr>
          <p:cNvPr id="10" name="Picture 9"/>
          <p:cNvPicPr>
            <a:picLocks noChangeAspect="1"/>
          </p:cNvPicPr>
          <p:nvPr/>
        </p:nvPicPr>
        <p:blipFill>
          <a:blip r:embed="rId6"/>
          <a:stretch>
            <a:fillRect/>
          </a:stretch>
        </p:blipFill>
        <p:spPr>
          <a:xfrm>
            <a:off x="5804688" y="5161849"/>
            <a:ext cx="771525" cy="590550"/>
          </a:xfrm>
          <a:prstGeom prst="rect">
            <a:avLst/>
          </a:prstGeom>
        </p:spPr>
      </p:pic>
      <p:pic>
        <p:nvPicPr>
          <p:cNvPr id="11" name="Picture 10"/>
          <p:cNvPicPr>
            <a:picLocks noChangeAspect="1"/>
          </p:cNvPicPr>
          <p:nvPr/>
        </p:nvPicPr>
        <p:blipFill>
          <a:blip r:embed="rId7"/>
          <a:stretch>
            <a:fillRect/>
          </a:stretch>
        </p:blipFill>
        <p:spPr>
          <a:xfrm>
            <a:off x="8065259" y="5133274"/>
            <a:ext cx="876300" cy="647700"/>
          </a:xfrm>
          <a:prstGeom prst="rect">
            <a:avLst/>
          </a:prstGeom>
        </p:spPr>
      </p:pic>
      <p:sp>
        <p:nvSpPr>
          <p:cNvPr id="12" name="TextBox 11"/>
          <p:cNvSpPr txBox="1"/>
          <p:nvPr/>
        </p:nvSpPr>
        <p:spPr>
          <a:xfrm>
            <a:off x="4479978" y="5631822"/>
            <a:ext cx="1133964" cy="960263"/>
          </a:xfrm>
          <a:prstGeom prst="rect">
            <a:avLst/>
          </a:prstGeom>
          <a:noFill/>
        </p:spPr>
        <p:txBody>
          <a:bodyPr wrap="non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Load</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Balancer</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VMs</a:t>
            </a:r>
          </a:p>
        </p:txBody>
      </p:sp>
      <p:sp>
        <p:nvSpPr>
          <p:cNvPr id="13" name="TextBox 12"/>
          <p:cNvSpPr txBox="1"/>
          <p:nvPr/>
        </p:nvSpPr>
        <p:spPr>
          <a:xfrm>
            <a:off x="5655392" y="5654602"/>
            <a:ext cx="1049518"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Firewall</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VMs</a:t>
            </a:r>
          </a:p>
        </p:txBody>
      </p:sp>
      <p:sp>
        <p:nvSpPr>
          <p:cNvPr id="14" name="TextBox 13"/>
          <p:cNvSpPr txBox="1"/>
          <p:nvPr/>
        </p:nvSpPr>
        <p:spPr>
          <a:xfrm>
            <a:off x="7928675" y="5654602"/>
            <a:ext cx="1141979" cy="960263"/>
          </a:xfrm>
          <a:prstGeom prst="rect">
            <a:avLst/>
          </a:prstGeom>
          <a:noFill/>
        </p:spPr>
        <p:txBody>
          <a:bodyPr wrap="none" lIns="182880" tIns="146304" rIns="182880" bIns="146304" rtlCol="0">
            <a:spAutoFit/>
          </a:bodyPr>
          <a:lstStyle/>
          <a:p>
            <a:pPr algn="ctr">
              <a:lnSpc>
                <a:spcPct val="90000"/>
              </a:lnSpc>
              <a:spcAft>
                <a:spcPts val="600"/>
              </a:spcAft>
            </a:pPr>
            <a:r>
              <a:rPr lang="en-US" sz="1600" dirty="0" err="1">
                <a:gradFill>
                  <a:gsLst>
                    <a:gs pos="2917">
                      <a:schemeClr val="tx1"/>
                    </a:gs>
                    <a:gs pos="30000">
                      <a:schemeClr val="tx1"/>
                    </a:gs>
                  </a:gsLst>
                  <a:lin ang="5400000" scaled="0"/>
                </a:gradFill>
              </a:rPr>
              <a:t>IPSec</a:t>
            </a:r>
            <a:r>
              <a:rPr lang="en-US" sz="1600" dirty="0">
                <a:gradFill>
                  <a:gsLst>
                    <a:gs pos="2917">
                      <a:schemeClr val="tx1"/>
                    </a:gs>
                    <a:gs pos="30000">
                      <a:schemeClr val="tx1"/>
                    </a:gs>
                  </a:gsLst>
                  <a:lin ang="5400000" scaled="0"/>
                </a:gradFill>
              </a:rPr>
              <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Gateway</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VMs</a:t>
            </a:r>
          </a:p>
        </p:txBody>
      </p:sp>
      <p:pic>
        <p:nvPicPr>
          <p:cNvPr id="15" name="Picture 14"/>
          <p:cNvPicPr>
            <a:picLocks noChangeAspect="1"/>
          </p:cNvPicPr>
          <p:nvPr/>
        </p:nvPicPr>
        <p:blipFill>
          <a:blip r:embed="rId8"/>
          <a:stretch>
            <a:fillRect/>
          </a:stretch>
        </p:blipFill>
        <p:spPr>
          <a:xfrm>
            <a:off x="6957702" y="5133218"/>
            <a:ext cx="809625" cy="590550"/>
          </a:xfrm>
          <a:prstGeom prst="rect">
            <a:avLst/>
          </a:prstGeom>
        </p:spPr>
      </p:pic>
      <p:sp>
        <p:nvSpPr>
          <p:cNvPr id="16" name="TextBox 15"/>
          <p:cNvSpPr txBox="1"/>
          <p:nvPr/>
        </p:nvSpPr>
        <p:spPr>
          <a:xfrm>
            <a:off x="6958058" y="5654602"/>
            <a:ext cx="768479"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NAT</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VMs</a:t>
            </a:r>
          </a:p>
        </p:txBody>
      </p:sp>
      <p:cxnSp>
        <p:nvCxnSpPr>
          <p:cNvPr id="17" name="Straight Connector 16"/>
          <p:cNvCxnSpPr>
            <a:stCxn id="9" idx="0"/>
          </p:cNvCxnSpPr>
          <p:nvPr/>
        </p:nvCxnSpPr>
        <p:spPr>
          <a:xfrm flipV="1">
            <a:off x="5046962" y="4964970"/>
            <a:ext cx="1591879" cy="12067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0"/>
          </p:cNvCxnSpPr>
          <p:nvPr/>
        </p:nvCxnSpPr>
        <p:spPr>
          <a:xfrm flipH="1">
            <a:off x="6190451" y="4964970"/>
            <a:ext cx="448390" cy="19687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5" idx="0"/>
          </p:cNvCxnSpPr>
          <p:nvPr/>
        </p:nvCxnSpPr>
        <p:spPr>
          <a:xfrm>
            <a:off x="6638841" y="4964970"/>
            <a:ext cx="723674" cy="16824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1" idx="0"/>
          </p:cNvCxnSpPr>
          <p:nvPr/>
        </p:nvCxnSpPr>
        <p:spPr>
          <a:xfrm>
            <a:off x="6638841" y="4964970"/>
            <a:ext cx="1864568" cy="16830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20055" y="3018160"/>
            <a:ext cx="614888" cy="575952"/>
          </a:xfrm>
          <a:prstGeom prst="rect">
            <a:avLst/>
          </a:prstGeom>
        </p:spPr>
      </p:pic>
      <p:pic>
        <p:nvPicPr>
          <p:cNvPr id="22" name="Picture 21"/>
          <p:cNvPicPr>
            <a:picLocks noChangeAspect="1"/>
          </p:cNvPicPr>
          <p:nvPr/>
        </p:nvPicPr>
        <p:blipFill>
          <a:blip r:embed="rId6"/>
          <a:stretch>
            <a:fillRect/>
          </a:stretch>
        </p:blipFill>
        <p:spPr>
          <a:xfrm>
            <a:off x="431431" y="4230771"/>
            <a:ext cx="630455" cy="561395"/>
          </a:xfrm>
          <a:prstGeom prst="rect">
            <a:avLst/>
          </a:prstGeom>
        </p:spPr>
      </p:pic>
      <p:pic>
        <p:nvPicPr>
          <p:cNvPr id="23" name="Picture 22"/>
          <p:cNvPicPr>
            <a:picLocks noChangeAspect="1"/>
          </p:cNvPicPr>
          <p:nvPr/>
        </p:nvPicPr>
        <p:blipFill>
          <a:blip r:embed="rId7"/>
          <a:stretch>
            <a:fillRect/>
          </a:stretch>
        </p:blipFill>
        <p:spPr>
          <a:xfrm>
            <a:off x="3452955" y="4243216"/>
            <a:ext cx="716072" cy="536503"/>
          </a:xfrm>
          <a:prstGeom prst="rect">
            <a:avLst/>
          </a:prstGeom>
        </p:spPr>
      </p:pic>
      <p:pic>
        <p:nvPicPr>
          <p:cNvPr id="24" name="Picture 23"/>
          <p:cNvPicPr>
            <a:picLocks noChangeAspect="1"/>
          </p:cNvPicPr>
          <p:nvPr/>
        </p:nvPicPr>
        <p:blipFill>
          <a:blip r:embed="rId9"/>
          <a:stretch>
            <a:fillRect/>
          </a:stretch>
        </p:blipFill>
        <p:spPr>
          <a:xfrm>
            <a:off x="1157818" y="3389634"/>
            <a:ext cx="2053386" cy="1851265"/>
          </a:xfrm>
          <a:prstGeom prst="rect">
            <a:avLst/>
          </a:prstGeom>
        </p:spPr>
      </p:pic>
      <p:cxnSp>
        <p:nvCxnSpPr>
          <p:cNvPr id="25" name="Straight Connector 24"/>
          <p:cNvCxnSpPr>
            <a:stCxn id="21" idx="3"/>
          </p:cNvCxnSpPr>
          <p:nvPr/>
        </p:nvCxnSpPr>
        <p:spPr>
          <a:xfrm>
            <a:off x="1034943" y="3306136"/>
            <a:ext cx="438213" cy="23089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36924" y="4165684"/>
            <a:ext cx="337058" cy="34578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975573" y="4155525"/>
            <a:ext cx="603071" cy="3559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593" y="3469871"/>
            <a:ext cx="1296395"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Load</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Balancer</a:t>
            </a:r>
          </a:p>
        </p:txBody>
      </p:sp>
      <p:sp>
        <p:nvSpPr>
          <p:cNvPr id="29" name="TextBox 28"/>
          <p:cNvSpPr txBox="1"/>
          <p:nvPr/>
        </p:nvSpPr>
        <p:spPr>
          <a:xfrm>
            <a:off x="181031" y="4725059"/>
            <a:ext cx="1049518"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Firewall</a:t>
            </a:r>
          </a:p>
        </p:txBody>
      </p:sp>
      <p:sp>
        <p:nvSpPr>
          <p:cNvPr id="30" name="TextBox 29"/>
          <p:cNvSpPr txBox="1"/>
          <p:nvPr/>
        </p:nvSpPr>
        <p:spPr>
          <a:xfrm>
            <a:off x="3208980" y="4655977"/>
            <a:ext cx="1204022"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err="1">
                <a:gradFill>
                  <a:gsLst>
                    <a:gs pos="2917">
                      <a:schemeClr val="tx1"/>
                    </a:gs>
                    <a:gs pos="30000">
                      <a:schemeClr val="tx1"/>
                    </a:gs>
                  </a:gsLst>
                  <a:lin ang="5400000" scaled="0"/>
                </a:gradFill>
              </a:rPr>
              <a:t>IPSec</a:t>
            </a:r>
            <a:r>
              <a:rPr lang="en-US" sz="1600" dirty="0">
                <a:gradFill>
                  <a:gsLst>
                    <a:gs pos="2917">
                      <a:schemeClr val="tx1"/>
                    </a:gs>
                    <a:gs pos="30000">
                      <a:schemeClr val="tx1"/>
                    </a:gs>
                  </a:gsLst>
                  <a:lin ang="5400000" scaled="0"/>
                </a:gradFill>
              </a:rPr>
              <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Gateway</a:t>
            </a:r>
          </a:p>
        </p:txBody>
      </p:sp>
      <p:pic>
        <p:nvPicPr>
          <p:cNvPr id="31" name="Picture 30"/>
          <p:cNvPicPr>
            <a:picLocks noChangeAspect="1"/>
          </p:cNvPicPr>
          <p:nvPr/>
        </p:nvPicPr>
        <p:blipFill>
          <a:blip r:embed="rId8"/>
          <a:stretch>
            <a:fillRect/>
          </a:stretch>
        </p:blipFill>
        <p:spPr>
          <a:xfrm>
            <a:off x="3507439" y="3018160"/>
            <a:ext cx="661588" cy="489164"/>
          </a:xfrm>
          <a:prstGeom prst="rect">
            <a:avLst/>
          </a:prstGeom>
        </p:spPr>
      </p:pic>
      <p:sp>
        <p:nvSpPr>
          <p:cNvPr id="32" name="TextBox 31"/>
          <p:cNvSpPr txBox="1"/>
          <p:nvPr/>
        </p:nvSpPr>
        <p:spPr>
          <a:xfrm>
            <a:off x="3092705" y="3449978"/>
            <a:ext cx="1387270"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NAT</a:t>
            </a:r>
          </a:p>
        </p:txBody>
      </p:sp>
      <p:cxnSp>
        <p:nvCxnSpPr>
          <p:cNvPr id="33" name="Straight Connector 32"/>
          <p:cNvCxnSpPr/>
          <p:nvPr/>
        </p:nvCxnSpPr>
        <p:spPr>
          <a:xfrm flipH="1">
            <a:off x="2715591" y="3273476"/>
            <a:ext cx="874835" cy="29726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blogs.splunk.com/wp-content/uploads/2016/04/2000px-AmazonWebservices_Logo.svg_.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3325" y="3292894"/>
            <a:ext cx="1220666" cy="488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viewhostingasp.net/wp-content/uploads/Windows-Azur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8897" y="3425440"/>
            <a:ext cx="2238387" cy="11583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holar.google.com/intl/en/scholar/images/1x/googlelogo_color_270x104dp.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8007" y="4208150"/>
            <a:ext cx="1340834" cy="51647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368F0CB9-5443-48E8-ADD3-3F8A68C2523D}" type="slidenum">
              <a:rPr lang="en-US" smtClean="0"/>
              <a:t>3</a:t>
            </a:fld>
            <a:endParaRPr lang="en-US" dirty="0"/>
          </a:p>
        </p:txBody>
      </p:sp>
    </p:spTree>
    <p:extLst>
      <p:ext uri="{BB962C8B-B14F-4D97-AF65-F5344CB8AC3E}">
        <p14:creationId xmlns:p14="http://schemas.microsoft.com/office/powerpoint/2010/main" val="1095725027"/>
      </p:ext>
    </p:extLst>
  </p:cSld>
  <p:clrMapOvr>
    <a:masterClrMapping/>
  </p:clrMapOvr>
  <p:transition advTm="33206">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Prototype and </a:t>
            </a:r>
            <a:r>
              <a:rPr lang="en-US" dirty="0" err="1" smtClean="0"/>
              <a:t>microbenchmarks</a:t>
            </a:r>
            <a:endParaRPr lang="en-US" dirty="0"/>
          </a:p>
        </p:txBody>
      </p:sp>
      <p:sp>
        <p:nvSpPr>
          <p:cNvPr id="3" name="文本占位符 2"/>
          <p:cNvSpPr>
            <a:spLocks noGrp="1"/>
          </p:cNvSpPr>
          <p:nvPr>
            <p:ph type="body" sz="quarter" idx="10"/>
          </p:nvPr>
        </p:nvSpPr>
        <p:spPr/>
        <p:txBody>
          <a:bodyPr/>
          <a:lstStyle/>
          <a:p>
            <a:endParaRPr lang="en-US"/>
          </a:p>
        </p:txBody>
      </p:sp>
      <p:sp>
        <p:nvSpPr>
          <p:cNvPr id="4" name="灯片编号占位符 3"/>
          <p:cNvSpPr>
            <a:spLocks noGrp="1"/>
          </p:cNvSpPr>
          <p:nvPr>
            <p:ph type="sldNum" sz="quarter" idx="11"/>
          </p:nvPr>
        </p:nvSpPr>
        <p:spPr/>
        <p:txBody>
          <a:bodyPr/>
          <a:lstStyle/>
          <a:p>
            <a:fld id="{368F0CB9-5443-48E8-ADD3-3F8A68C2523D}" type="slidenum">
              <a:rPr lang="en-US" smtClean="0"/>
              <a:pPr/>
              <a:t>30</a:t>
            </a:fld>
            <a:endParaRPr lang="en-US" dirty="0"/>
          </a:p>
        </p:txBody>
      </p:sp>
      <p:pic>
        <p:nvPicPr>
          <p:cNvPr id="5" name="图片 4"/>
          <p:cNvPicPr>
            <a:picLocks noChangeAspect="1"/>
          </p:cNvPicPr>
          <p:nvPr/>
        </p:nvPicPr>
        <p:blipFill>
          <a:blip r:embed="rId3"/>
          <a:stretch>
            <a:fillRect/>
          </a:stretch>
        </p:blipFill>
        <p:spPr>
          <a:xfrm>
            <a:off x="274637" y="1212851"/>
            <a:ext cx="4588911" cy="2887580"/>
          </a:xfrm>
          <a:prstGeom prst="rect">
            <a:avLst/>
          </a:prstGeom>
        </p:spPr>
      </p:pic>
      <p:sp>
        <p:nvSpPr>
          <p:cNvPr id="6" name="文本框 5"/>
          <p:cNvSpPr txBox="1"/>
          <p:nvPr/>
        </p:nvSpPr>
        <p:spPr>
          <a:xfrm>
            <a:off x="4978316" y="1212851"/>
            <a:ext cx="4258449" cy="269920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Dr. Larry Luo in our team developed the first network application, packet generator.</a:t>
            </a:r>
          </a:p>
          <a:p>
            <a:pPr>
              <a:lnSpc>
                <a:spcPct val="90000"/>
              </a:lnSpc>
              <a:spcAft>
                <a:spcPts val="600"/>
              </a:spcAft>
            </a:pPr>
            <a:r>
              <a:rPr lang="en-US" sz="2400" dirty="0" smtClean="0">
                <a:gradFill>
                  <a:gsLst>
                    <a:gs pos="2917">
                      <a:schemeClr val="tx1"/>
                    </a:gs>
                    <a:gs pos="30000">
                      <a:schemeClr val="tx1"/>
                    </a:gs>
                  </a:gsLst>
                  <a:lin ang="5400000" scaled="0"/>
                </a:gradFill>
              </a:rPr>
              <a:t>It is in OpenCL language (</a:t>
            </a:r>
            <a:r>
              <a:rPr lang="en-US" sz="2400" dirty="0" err="1" smtClean="0">
                <a:gradFill>
                  <a:gsLst>
                    <a:gs pos="2917">
                      <a:schemeClr val="tx1"/>
                    </a:gs>
                    <a:gs pos="30000">
                      <a:schemeClr val="tx1"/>
                    </a:gs>
                  </a:gsLst>
                  <a:lin ang="5400000" scaled="0"/>
                </a:gradFill>
              </a:rPr>
              <a:t>ClickNP</a:t>
            </a:r>
            <a:r>
              <a:rPr lang="en-US" sz="2400" dirty="0" smtClean="0">
                <a:gradFill>
                  <a:gsLst>
                    <a:gs pos="2917">
                      <a:schemeClr val="tx1"/>
                    </a:gs>
                    <a:gs pos="30000">
                      <a:schemeClr val="tx1"/>
                    </a:gs>
                  </a:gsLst>
                  <a:lin ang="5400000" scaled="0"/>
                </a:gradFill>
              </a:rPr>
              <a:t> compiles elements to OpenCL).</a:t>
            </a:r>
          </a:p>
        </p:txBody>
      </p:sp>
      <p:pic>
        <p:nvPicPr>
          <p:cNvPr id="7" name="图片 6"/>
          <p:cNvPicPr>
            <a:picLocks noChangeAspect="1"/>
          </p:cNvPicPr>
          <p:nvPr/>
        </p:nvPicPr>
        <p:blipFill>
          <a:blip r:embed="rId4"/>
          <a:stretch>
            <a:fillRect/>
          </a:stretch>
        </p:blipFill>
        <p:spPr>
          <a:xfrm>
            <a:off x="274637" y="4209981"/>
            <a:ext cx="4588911" cy="2674263"/>
          </a:xfrm>
          <a:prstGeom prst="rect">
            <a:avLst/>
          </a:prstGeom>
        </p:spPr>
      </p:pic>
      <p:sp>
        <p:nvSpPr>
          <p:cNvPr id="8" name="文本框 7"/>
          <p:cNvSpPr txBox="1"/>
          <p:nvPr/>
        </p:nvSpPr>
        <p:spPr>
          <a:xfrm>
            <a:off x="4978316" y="4098574"/>
            <a:ext cx="4258449" cy="236680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Then I joined MSRA WNG as an intern, and </a:t>
            </a:r>
            <a:r>
              <a:rPr lang="en-US" sz="2400" dirty="0" smtClean="0">
                <a:gradFill>
                  <a:gsLst>
                    <a:gs pos="2917">
                      <a:schemeClr val="tx1"/>
                    </a:gs>
                    <a:gs pos="30000">
                      <a:schemeClr val="tx1"/>
                    </a:gs>
                  </a:gsLst>
                  <a:lin ang="5400000" scaled="0"/>
                </a:gradFill>
              </a:rPr>
              <a:t>took over </a:t>
            </a:r>
            <a:r>
              <a:rPr lang="en-US" sz="2400" dirty="0" smtClean="0">
                <a:gradFill>
                  <a:gsLst>
                    <a:gs pos="2917">
                      <a:schemeClr val="tx1"/>
                    </a:gs>
                    <a:gs pos="30000">
                      <a:schemeClr val="tx1"/>
                    </a:gs>
                  </a:gsLst>
                  <a:lin ang="5400000" scaled="0"/>
                </a:gradFill>
              </a:rPr>
              <a:t>the </a:t>
            </a:r>
            <a:r>
              <a:rPr lang="en-US" sz="2400" dirty="0" err="1" smtClean="0">
                <a:gradFill>
                  <a:gsLst>
                    <a:gs pos="2917">
                      <a:schemeClr val="tx1"/>
                    </a:gs>
                    <a:gs pos="30000">
                      <a:schemeClr val="tx1"/>
                    </a:gs>
                  </a:gsLst>
                  <a:lin ang="5400000" scaled="0"/>
                </a:gradFill>
              </a:rPr>
              <a:t>ClickNP</a:t>
            </a:r>
            <a:r>
              <a:rPr lang="en-US" sz="2400" dirty="0" smtClean="0">
                <a:gradFill>
                  <a:gsLst>
                    <a:gs pos="2917">
                      <a:schemeClr val="tx1"/>
                    </a:gs>
                    <a:gs pos="30000">
                      <a:schemeClr val="tx1"/>
                    </a:gs>
                  </a:gsLst>
                  <a:lin ang="5400000" scaled="0"/>
                </a:gradFill>
              </a:rPr>
              <a:t> project.</a:t>
            </a:r>
          </a:p>
          <a:p>
            <a:pPr>
              <a:lnSpc>
                <a:spcPct val="90000"/>
              </a:lnSpc>
              <a:spcAft>
                <a:spcPts val="600"/>
              </a:spcAft>
            </a:pPr>
            <a:r>
              <a:rPr lang="en-US" sz="2400" dirty="0" smtClean="0">
                <a:gradFill>
                  <a:gsLst>
                    <a:gs pos="2917">
                      <a:schemeClr val="tx1"/>
                    </a:gs>
                    <a:gs pos="30000">
                      <a:schemeClr val="tx1"/>
                    </a:gs>
                  </a:gsLst>
                  <a:lin ang="5400000" scaled="0"/>
                </a:gradFill>
              </a:rPr>
              <a:t>Kun instructed me to write a packet receiver based on the packet generator code.</a:t>
            </a:r>
          </a:p>
        </p:txBody>
      </p:sp>
    </p:spTree>
    <p:extLst>
      <p:ext uri="{BB962C8B-B14F-4D97-AF65-F5344CB8AC3E}">
        <p14:creationId xmlns:p14="http://schemas.microsoft.com/office/powerpoint/2010/main" val="26601989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Prototype and </a:t>
            </a:r>
            <a:r>
              <a:rPr lang="en-US" dirty="0" err="1"/>
              <a:t>microbenchmarks</a:t>
            </a:r>
            <a:endParaRPr lang="en-US" dirty="0"/>
          </a:p>
        </p:txBody>
      </p:sp>
      <p:sp>
        <p:nvSpPr>
          <p:cNvPr id="3" name="文本占位符 2"/>
          <p:cNvSpPr>
            <a:spLocks noGrp="1"/>
          </p:cNvSpPr>
          <p:nvPr>
            <p:ph type="body" sz="quarter" idx="10"/>
          </p:nvPr>
        </p:nvSpPr>
        <p:spPr/>
        <p:txBody>
          <a:bodyPr/>
          <a:lstStyle/>
          <a:p>
            <a:endParaRPr lang="en-US"/>
          </a:p>
        </p:txBody>
      </p:sp>
      <p:sp>
        <p:nvSpPr>
          <p:cNvPr id="4" name="灯片编号占位符 3"/>
          <p:cNvSpPr>
            <a:spLocks noGrp="1"/>
          </p:cNvSpPr>
          <p:nvPr>
            <p:ph type="sldNum" sz="quarter" idx="11"/>
          </p:nvPr>
        </p:nvSpPr>
        <p:spPr/>
        <p:txBody>
          <a:bodyPr/>
          <a:lstStyle/>
          <a:p>
            <a:fld id="{368F0CB9-5443-48E8-ADD3-3F8A68C2523D}" type="slidenum">
              <a:rPr lang="en-US" smtClean="0"/>
              <a:pPr/>
              <a:t>31</a:t>
            </a:fld>
            <a:endParaRPr lang="en-US" dirty="0"/>
          </a:p>
        </p:txBody>
      </p:sp>
      <p:pic>
        <p:nvPicPr>
          <p:cNvPr id="5" name="图片 4"/>
          <p:cNvPicPr>
            <a:picLocks noChangeAspect="1"/>
          </p:cNvPicPr>
          <p:nvPr/>
        </p:nvPicPr>
        <p:blipFill>
          <a:blip r:embed="rId3"/>
          <a:stretch>
            <a:fillRect/>
          </a:stretch>
        </p:blipFill>
        <p:spPr>
          <a:xfrm>
            <a:off x="272256" y="1212851"/>
            <a:ext cx="4951711" cy="4366314"/>
          </a:xfrm>
          <a:prstGeom prst="rect">
            <a:avLst/>
          </a:prstGeom>
        </p:spPr>
      </p:pic>
      <p:sp>
        <p:nvSpPr>
          <p:cNvPr id="6" name="文本框 5"/>
          <p:cNvSpPr txBox="1"/>
          <p:nvPr/>
        </p:nvSpPr>
        <p:spPr>
          <a:xfrm>
            <a:off x="5223967" y="1212851"/>
            <a:ext cx="3827958" cy="410573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When I tried to add receiver functionality into OpenCL kernels, unexpected performance degrade occurred…</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I wrote 20+ </a:t>
            </a:r>
            <a:r>
              <a:rPr lang="en-US" sz="2400" dirty="0" err="1" smtClean="0">
                <a:gradFill>
                  <a:gsLst>
                    <a:gs pos="2917">
                      <a:schemeClr val="tx1"/>
                    </a:gs>
                    <a:gs pos="30000">
                      <a:schemeClr val="tx1"/>
                    </a:gs>
                  </a:gsLst>
                  <a:lin ang="5400000" scaled="0"/>
                </a:gradFill>
              </a:rPr>
              <a:t>microbenchmarks</a:t>
            </a:r>
            <a:r>
              <a:rPr lang="en-US" sz="2400" dirty="0" smtClean="0">
                <a:gradFill>
                  <a:gsLst>
                    <a:gs pos="2917">
                      <a:schemeClr val="tx1"/>
                    </a:gs>
                    <a:gs pos="30000">
                      <a:schemeClr val="tx1"/>
                    </a:gs>
                  </a:gsLst>
                  <a:lin ang="5400000" scaled="0"/>
                </a:gradFill>
              </a:rPr>
              <a:t> in one month to understand the behavior of OpenCL compiler.</a:t>
            </a:r>
          </a:p>
        </p:txBody>
      </p:sp>
    </p:spTree>
    <p:extLst>
      <p:ext uri="{BB962C8B-B14F-4D97-AF65-F5344CB8AC3E}">
        <p14:creationId xmlns:p14="http://schemas.microsoft.com/office/powerpoint/2010/main" val="156580391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Implementation challenges</a:t>
            </a:r>
            <a:endParaRPr lang="en-US" dirty="0"/>
          </a:p>
        </p:txBody>
      </p:sp>
      <p:sp>
        <p:nvSpPr>
          <p:cNvPr id="3" name="文本占位符 2"/>
          <p:cNvSpPr>
            <a:spLocks noGrp="1"/>
          </p:cNvSpPr>
          <p:nvPr>
            <p:ph type="body" sz="quarter" idx="10"/>
          </p:nvPr>
        </p:nvSpPr>
        <p:spPr>
          <a:xfrm>
            <a:off x="274638" y="1212851"/>
            <a:ext cx="8777288" cy="1680460"/>
          </a:xfrm>
        </p:spPr>
        <p:txBody>
          <a:bodyPr/>
          <a:lstStyle/>
          <a:p>
            <a:pPr marL="742950" indent="-742950">
              <a:buFont typeface="+mj-lt"/>
              <a:buAutoNum type="arabicPeriod"/>
            </a:pPr>
            <a:r>
              <a:rPr lang="en-US" dirty="0" smtClean="0"/>
              <a:t>Loop-carried dependency: </a:t>
            </a:r>
            <a:r>
              <a:rPr lang="en-US" i="1" dirty="0" smtClean="0">
                <a:solidFill>
                  <a:schemeClr val="tx1"/>
                </a:solidFill>
              </a:rPr>
              <a:t>Compiler may not infer efficient hardware for many coding styles</a:t>
            </a:r>
          </a:p>
        </p:txBody>
      </p:sp>
      <p:sp>
        <p:nvSpPr>
          <p:cNvPr id="4" name="灯片编号占位符 3"/>
          <p:cNvSpPr>
            <a:spLocks noGrp="1"/>
          </p:cNvSpPr>
          <p:nvPr>
            <p:ph type="sldNum" sz="quarter" idx="11"/>
          </p:nvPr>
        </p:nvSpPr>
        <p:spPr/>
        <p:txBody>
          <a:bodyPr/>
          <a:lstStyle/>
          <a:p>
            <a:fld id="{368F0CB9-5443-48E8-ADD3-3F8A68C2523D}" type="slidenum">
              <a:rPr lang="en-US" smtClean="0"/>
              <a:pPr/>
              <a:t>32</a:t>
            </a:fld>
            <a:endParaRPr lang="en-US" dirty="0"/>
          </a:p>
        </p:txBody>
      </p:sp>
    </p:spTree>
    <p:extLst>
      <p:ext uri="{BB962C8B-B14F-4D97-AF65-F5344CB8AC3E}">
        <p14:creationId xmlns:p14="http://schemas.microsoft.com/office/powerpoint/2010/main" val="189306619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Implementation challenges</a:t>
            </a:r>
            <a:endParaRPr lang="en-US" dirty="0"/>
          </a:p>
        </p:txBody>
      </p:sp>
      <p:sp>
        <p:nvSpPr>
          <p:cNvPr id="3" name="文本占位符 2"/>
          <p:cNvSpPr>
            <a:spLocks noGrp="1"/>
          </p:cNvSpPr>
          <p:nvPr>
            <p:ph type="body" sz="quarter" idx="10"/>
          </p:nvPr>
        </p:nvSpPr>
        <p:spPr>
          <a:xfrm>
            <a:off x="274638" y="1212851"/>
            <a:ext cx="8777288" cy="3287054"/>
          </a:xfrm>
        </p:spPr>
        <p:txBody>
          <a:bodyPr/>
          <a:lstStyle/>
          <a:p>
            <a:pPr marL="742950" indent="-742950">
              <a:buFont typeface="+mj-lt"/>
              <a:buAutoNum type="arabicPeriod"/>
            </a:pPr>
            <a:r>
              <a:rPr lang="en-US" dirty="0" smtClean="0"/>
              <a:t>Loop-carried dependency: </a:t>
            </a:r>
            <a:r>
              <a:rPr lang="en-US" i="1" dirty="0" smtClean="0">
                <a:solidFill>
                  <a:schemeClr val="tx1"/>
                </a:solidFill>
              </a:rPr>
              <a:t>Compiler may not infer efficient hardware for many coding styles</a:t>
            </a:r>
          </a:p>
          <a:p>
            <a:pPr marL="742950" indent="-742950">
              <a:buFont typeface="+mj-lt"/>
              <a:buAutoNum type="arabicPeriod"/>
            </a:pPr>
            <a:r>
              <a:rPr lang="en-US" dirty="0" smtClean="0"/>
              <a:t>CPU-to-FPGA communication: </a:t>
            </a:r>
            <a:r>
              <a:rPr lang="en-US" i="1" dirty="0" smtClean="0">
                <a:solidFill>
                  <a:schemeClr val="tx1"/>
                </a:solidFill>
              </a:rPr>
              <a:t>OpenCL batch I/O and shared on-board mem inefficient for stream processing</a:t>
            </a:r>
            <a:endParaRPr lang="en-US" dirty="0" smtClean="0"/>
          </a:p>
        </p:txBody>
      </p:sp>
      <p:sp>
        <p:nvSpPr>
          <p:cNvPr id="4" name="灯片编号占位符 3"/>
          <p:cNvSpPr>
            <a:spLocks noGrp="1"/>
          </p:cNvSpPr>
          <p:nvPr>
            <p:ph type="sldNum" sz="quarter" idx="11"/>
          </p:nvPr>
        </p:nvSpPr>
        <p:spPr/>
        <p:txBody>
          <a:bodyPr/>
          <a:lstStyle/>
          <a:p>
            <a:fld id="{368F0CB9-5443-48E8-ADD3-3F8A68C2523D}" type="slidenum">
              <a:rPr lang="en-US" smtClean="0"/>
              <a:pPr/>
              <a:t>33</a:t>
            </a:fld>
            <a:endParaRPr lang="en-US" dirty="0"/>
          </a:p>
        </p:txBody>
      </p:sp>
    </p:spTree>
    <p:extLst>
      <p:ext uri="{BB962C8B-B14F-4D97-AF65-F5344CB8AC3E}">
        <p14:creationId xmlns:p14="http://schemas.microsoft.com/office/powerpoint/2010/main" val="20711646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Implementation challenges</a:t>
            </a:r>
            <a:endParaRPr lang="en-US" dirty="0"/>
          </a:p>
        </p:txBody>
      </p:sp>
      <p:sp>
        <p:nvSpPr>
          <p:cNvPr id="3" name="文本占位符 2"/>
          <p:cNvSpPr>
            <a:spLocks noGrp="1"/>
          </p:cNvSpPr>
          <p:nvPr>
            <p:ph type="body" sz="quarter" idx="10"/>
          </p:nvPr>
        </p:nvSpPr>
        <p:spPr>
          <a:xfrm>
            <a:off x="274638" y="1212851"/>
            <a:ext cx="8777288" cy="4395049"/>
          </a:xfrm>
        </p:spPr>
        <p:txBody>
          <a:bodyPr/>
          <a:lstStyle/>
          <a:p>
            <a:pPr marL="742950" indent="-742950">
              <a:buFont typeface="+mj-lt"/>
              <a:buAutoNum type="arabicPeriod"/>
            </a:pPr>
            <a:r>
              <a:rPr lang="en-US" dirty="0" smtClean="0"/>
              <a:t>Loop-carried dependency: </a:t>
            </a:r>
            <a:r>
              <a:rPr lang="en-US" i="1" dirty="0" smtClean="0">
                <a:solidFill>
                  <a:schemeClr val="tx1"/>
                </a:solidFill>
              </a:rPr>
              <a:t>Compiler may not infer efficient hardware for many coding styles</a:t>
            </a:r>
          </a:p>
          <a:p>
            <a:pPr marL="742950" indent="-742950">
              <a:buFont typeface="+mj-lt"/>
              <a:buAutoNum type="arabicPeriod"/>
            </a:pPr>
            <a:r>
              <a:rPr lang="en-US" dirty="0" smtClean="0"/>
              <a:t>CPU-to-FPGA communication: </a:t>
            </a:r>
            <a:r>
              <a:rPr lang="en-US" i="1" dirty="0" smtClean="0">
                <a:solidFill>
                  <a:schemeClr val="tx1"/>
                </a:solidFill>
              </a:rPr>
              <a:t>OpenCL batch I/O and shared on-board mem inefficient for stream processing</a:t>
            </a:r>
            <a:endParaRPr lang="en-US" dirty="0" smtClean="0"/>
          </a:p>
          <a:p>
            <a:pPr marL="742950" indent="-742950">
              <a:buFont typeface="+mj-lt"/>
              <a:buAutoNum type="arabicPeriod"/>
            </a:pPr>
            <a:r>
              <a:rPr lang="en-US" dirty="0" smtClean="0"/>
              <a:t>Tough debugging: </a:t>
            </a:r>
            <a:r>
              <a:rPr lang="en-US" i="1" dirty="0" smtClean="0">
                <a:solidFill>
                  <a:schemeClr val="tx1"/>
                </a:solidFill>
              </a:rPr>
              <a:t>Recompile takes hours; generated Verilog hard to debug</a:t>
            </a:r>
            <a:endParaRPr lang="en-US" i="1" dirty="0">
              <a:solidFill>
                <a:schemeClr val="tx1"/>
              </a:solidFill>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34</a:t>
            </a:fld>
            <a:endParaRPr lang="en-US" dirty="0"/>
          </a:p>
        </p:txBody>
      </p:sp>
    </p:spTree>
    <p:extLst>
      <p:ext uri="{BB962C8B-B14F-4D97-AF65-F5344CB8AC3E}">
        <p14:creationId xmlns:p14="http://schemas.microsoft.com/office/powerpoint/2010/main" val="34249775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Implementation challenges</a:t>
            </a:r>
            <a:endParaRPr lang="en-US" dirty="0"/>
          </a:p>
        </p:txBody>
      </p:sp>
      <p:sp>
        <p:nvSpPr>
          <p:cNvPr id="3" name="文本占位符 2"/>
          <p:cNvSpPr>
            <a:spLocks noGrp="1"/>
          </p:cNvSpPr>
          <p:nvPr>
            <p:ph type="body" sz="quarter" idx="10"/>
          </p:nvPr>
        </p:nvSpPr>
        <p:spPr>
          <a:xfrm>
            <a:off x="274638" y="1212851"/>
            <a:ext cx="8777288" cy="4395049"/>
          </a:xfrm>
        </p:spPr>
        <p:txBody>
          <a:bodyPr/>
          <a:lstStyle/>
          <a:p>
            <a:pPr marL="742950" indent="-742950">
              <a:buFont typeface="+mj-lt"/>
              <a:buAutoNum type="arabicPeriod"/>
            </a:pPr>
            <a:r>
              <a:rPr lang="en-US" dirty="0" smtClean="0"/>
              <a:t>Loop-carried dependency: </a:t>
            </a:r>
            <a:r>
              <a:rPr lang="en-US" i="1" dirty="0" smtClean="0">
                <a:solidFill>
                  <a:schemeClr val="tx1"/>
                </a:solidFill>
              </a:rPr>
              <a:t>Compiler may not infer efficient hardware for many coding styles</a:t>
            </a:r>
          </a:p>
          <a:p>
            <a:pPr marL="742950" indent="-742950">
              <a:buFont typeface="+mj-lt"/>
              <a:buAutoNum type="arabicPeriod"/>
            </a:pPr>
            <a:r>
              <a:rPr lang="en-US" dirty="0" smtClean="0"/>
              <a:t>CPU-to-FPGA communication: </a:t>
            </a:r>
            <a:r>
              <a:rPr lang="en-US" i="1" dirty="0" smtClean="0">
                <a:solidFill>
                  <a:schemeClr val="tx1"/>
                </a:solidFill>
              </a:rPr>
              <a:t>OpenCL batch I/O and shared on-board mem inefficient for stream processing</a:t>
            </a:r>
            <a:endParaRPr lang="en-US" dirty="0" smtClean="0"/>
          </a:p>
          <a:p>
            <a:pPr marL="742950" indent="-742950">
              <a:buFont typeface="+mj-lt"/>
              <a:buAutoNum type="arabicPeriod"/>
            </a:pPr>
            <a:r>
              <a:rPr lang="en-US" dirty="0" smtClean="0"/>
              <a:t>Tough debugging: </a:t>
            </a:r>
            <a:r>
              <a:rPr lang="en-US" i="1" dirty="0" smtClean="0">
                <a:solidFill>
                  <a:schemeClr val="tx1"/>
                </a:solidFill>
              </a:rPr>
              <a:t>Recompile takes hours; generated Verilog hard to debug</a:t>
            </a:r>
            <a:endParaRPr lang="en-US" i="1" dirty="0">
              <a:solidFill>
                <a:schemeClr val="tx1"/>
              </a:solidFill>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35</a:t>
            </a:fld>
            <a:endParaRPr lang="en-US" dirty="0"/>
          </a:p>
        </p:txBody>
      </p:sp>
      <p:sp>
        <p:nvSpPr>
          <p:cNvPr id="5" name="文本框 4"/>
          <p:cNvSpPr txBox="1"/>
          <p:nvPr/>
        </p:nvSpPr>
        <p:spPr>
          <a:xfrm>
            <a:off x="1464366" y="1635315"/>
            <a:ext cx="5970104" cy="3551742"/>
          </a:xfrm>
          <a:prstGeom prst="rect">
            <a:avLst/>
          </a:prstGeom>
        </p:spPr>
        <p:style>
          <a:lnRef idx="0">
            <a:scrgbClr r="0" g="0" b="0"/>
          </a:lnRef>
          <a:fillRef idx="1001">
            <a:schemeClr val="dk2"/>
          </a:fillRef>
          <a:effectRef idx="0">
            <a:scrgbClr r="0" g="0" b="0"/>
          </a:effectRef>
          <a:fontRef idx="major"/>
        </p:style>
        <p:txBody>
          <a:bodyPr wrap="square" lIns="182880" tIns="146304" rIns="182880" bIns="146304" rtlCol="0">
            <a:spAutoFit/>
          </a:bodyPr>
          <a:lstStyle/>
          <a:p>
            <a:pPr>
              <a:lnSpc>
                <a:spcPct val="90000"/>
              </a:lnSpc>
              <a:spcAft>
                <a:spcPts val="600"/>
              </a:spcAft>
            </a:pPr>
            <a:r>
              <a:rPr lang="en-US" sz="3200" dirty="0" smtClean="0">
                <a:solidFill>
                  <a:schemeClr val="bg1"/>
                </a:solidFill>
                <a:latin typeface="+mn-lt"/>
              </a:rPr>
              <a:t>Will we still use existing high-level synthesis tools to compile OpenCL to Verilog?</a:t>
            </a:r>
          </a:p>
          <a:p>
            <a:pPr>
              <a:lnSpc>
                <a:spcPct val="90000"/>
              </a:lnSpc>
              <a:spcAft>
                <a:spcPts val="600"/>
              </a:spcAft>
            </a:pPr>
            <a:endParaRPr lang="en-US" sz="3200" dirty="0" smtClean="0">
              <a:solidFill>
                <a:schemeClr val="bg1"/>
              </a:solidFill>
              <a:latin typeface="+mn-lt"/>
            </a:endParaRPr>
          </a:p>
          <a:p>
            <a:pPr>
              <a:lnSpc>
                <a:spcPct val="90000"/>
              </a:lnSpc>
              <a:spcAft>
                <a:spcPts val="600"/>
              </a:spcAft>
            </a:pPr>
            <a:r>
              <a:rPr lang="en-US" sz="3200" dirty="0" smtClean="0">
                <a:solidFill>
                  <a:schemeClr val="bg1"/>
                </a:solidFill>
                <a:latin typeface="+mn-lt"/>
              </a:rPr>
              <a:t>Can we build a tool from scratch to compile </a:t>
            </a:r>
            <a:r>
              <a:rPr lang="en-US" sz="3200" dirty="0" err="1" smtClean="0">
                <a:solidFill>
                  <a:schemeClr val="bg1"/>
                </a:solidFill>
                <a:latin typeface="+mn-lt"/>
              </a:rPr>
              <a:t>ClickNP</a:t>
            </a:r>
            <a:r>
              <a:rPr lang="en-US" sz="3200" dirty="0" smtClean="0">
                <a:solidFill>
                  <a:schemeClr val="bg1"/>
                </a:solidFill>
                <a:latin typeface="+mn-lt"/>
              </a:rPr>
              <a:t> directly into Verilog?</a:t>
            </a:r>
          </a:p>
        </p:txBody>
      </p:sp>
      <p:sp>
        <p:nvSpPr>
          <p:cNvPr id="7" name="矩形 6"/>
          <p:cNvSpPr/>
          <p:nvPr/>
        </p:nvSpPr>
        <p:spPr bwMode="auto">
          <a:xfrm>
            <a:off x="2894186" y="5966290"/>
            <a:ext cx="1331843" cy="579507"/>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dirty="0" smtClean="0">
                <a:gradFill>
                  <a:gsLst>
                    <a:gs pos="5833">
                      <a:schemeClr val="tx1">
                        <a:lumMod val="50000"/>
                      </a:schemeClr>
                    </a:gs>
                    <a:gs pos="100000">
                      <a:schemeClr val="tx1">
                        <a:lumMod val="50000"/>
                      </a:schemeClr>
                    </a:gs>
                  </a:gsLst>
                  <a:lin ang="5400000" scaled="0"/>
                </a:gradFill>
              </a:rPr>
              <a:t>OpenCL</a:t>
            </a:r>
          </a:p>
        </p:txBody>
      </p:sp>
      <p:sp>
        <p:nvSpPr>
          <p:cNvPr id="8" name="矩形 7"/>
          <p:cNvSpPr/>
          <p:nvPr/>
        </p:nvSpPr>
        <p:spPr bwMode="auto">
          <a:xfrm>
            <a:off x="731977" y="5966291"/>
            <a:ext cx="1331843" cy="579507"/>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dirty="0" err="1" smtClean="0">
                <a:gradFill>
                  <a:gsLst>
                    <a:gs pos="5833">
                      <a:schemeClr val="tx1">
                        <a:lumMod val="50000"/>
                      </a:schemeClr>
                    </a:gs>
                    <a:gs pos="100000">
                      <a:schemeClr val="tx1">
                        <a:lumMod val="50000"/>
                      </a:schemeClr>
                    </a:gs>
                  </a:gsLst>
                  <a:lin ang="5400000" scaled="0"/>
                </a:gradFill>
              </a:rPr>
              <a:t>ClickNP</a:t>
            </a:r>
            <a:endParaRPr lang="en-US" sz="2400" dirty="0" smtClean="0">
              <a:gradFill>
                <a:gsLst>
                  <a:gs pos="5833">
                    <a:schemeClr val="tx1">
                      <a:lumMod val="50000"/>
                    </a:schemeClr>
                  </a:gs>
                  <a:gs pos="100000">
                    <a:schemeClr val="tx1">
                      <a:lumMod val="50000"/>
                    </a:schemeClr>
                  </a:gs>
                </a:gsLst>
                <a:lin ang="5400000" scaled="0"/>
              </a:gradFill>
            </a:endParaRPr>
          </a:p>
        </p:txBody>
      </p:sp>
      <p:sp>
        <p:nvSpPr>
          <p:cNvPr id="9" name="矩形 8"/>
          <p:cNvSpPr/>
          <p:nvPr/>
        </p:nvSpPr>
        <p:spPr bwMode="auto">
          <a:xfrm>
            <a:off x="5056395" y="5972554"/>
            <a:ext cx="1331843" cy="579507"/>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dirty="0" smtClean="0">
                <a:gradFill>
                  <a:gsLst>
                    <a:gs pos="5833">
                      <a:schemeClr val="tx1">
                        <a:lumMod val="50000"/>
                      </a:schemeClr>
                    </a:gs>
                    <a:gs pos="100000">
                      <a:schemeClr val="tx1">
                        <a:lumMod val="50000"/>
                      </a:schemeClr>
                    </a:gs>
                  </a:gsLst>
                  <a:lin ang="5400000" scaled="0"/>
                </a:gradFill>
              </a:rPr>
              <a:t>Verilog</a:t>
            </a:r>
          </a:p>
        </p:txBody>
      </p:sp>
      <p:sp>
        <p:nvSpPr>
          <p:cNvPr id="10" name="矩形 9"/>
          <p:cNvSpPr/>
          <p:nvPr/>
        </p:nvSpPr>
        <p:spPr bwMode="auto">
          <a:xfrm>
            <a:off x="7218604" y="5966290"/>
            <a:ext cx="1786248" cy="579507"/>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sz="2400" dirty="0" smtClean="0">
                <a:gradFill>
                  <a:gsLst>
                    <a:gs pos="5833">
                      <a:schemeClr val="tx1">
                        <a:lumMod val="50000"/>
                      </a:schemeClr>
                    </a:gs>
                    <a:gs pos="100000">
                      <a:schemeClr val="tx1">
                        <a:lumMod val="50000"/>
                      </a:schemeClr>
                    </a:gs>
                  </a:gsLst>
                  <a:lin ang="5400000" scaled="0"/>
                </a:gradFill>
              </a:rPr>
              <a:t>FPGA logic</a:t>
            </a:r>
          </a:p>
        </p:txBody>
      </p:sp>
      <p:cxnSp>
        <p:nvCxnSpPr>
          <p:cNvPr id="12" name="直接箭头连接符 11"/>
          <p:cNvCxnSpPr>
            <a:stCxn id="8" idx="3"/>
            <a:endCxn id="7" idx="1"/>
          </p:cNvCxnSpPr>
          <p:nvPr/>
        </p:nvCxnSpPr>
        <p:spPr>
          <a:xfrm flipV="1">
            <a:off x="2063820" y="6256044"/>
            <a:ext cx="830366"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7" idx="3"/>
            <a:endCxn id="9" idx="1"/>
          </p:cNvCxnSpPr>
          <p:nvPr/>
        </p:nvCxnSpPr>
        <p:spPr>
          <a:xfrm>
            <a:off x="4226029" y="6256044"/>
            <a:ext cx="830366" cy="626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9" idx="3"/>
            <a:endCxn id="10" idx="1"/>
          </p:cNvCxnSpPr>
          <p:nvPr/>
        </p:nvCxnSpPr>
        <p:spPr>
          <a:xfrm flipV="1">
            <a:off x="6388238" y="6256044"/>
            <a:ext cx="830366" cy="626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53021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Converge system design</a:t>
            </a:r>
            <a:endParaRPr lang="en-US" dirty="0"/>
          </a:p>
        </p:txBody>
      </p:sp>
      <p:sp>
        <p:nvSpPr>
          <p:cNvPr id="3" name="文本占位符 2"/>
          <p:cNvSpPr>
            <a:spLocks noGrp="1"/>
          </p:cNvSpPr>
          <p:nvPr>
            <p:ph type="body" sz="quarter" idx="10"/>
          </p:nvPr>
        </p:nvSpPr>
        <p:spPr>
          <a:xfrm>
            <a:off x="274638" y="1212851"/>
            <a:ext cx="8777288" cy="1902059"/>
          </a:xfrm>
        </p:spPr>
        <p:txBody>
          <a:bodyPr/>
          <a:lstStyle/>
          <a:p>
            <a:r>
              <a:rPr lang="en-US" dirty="0" smtClean="0"/>
              <a:t>Balance explore and exploit</a:t>
            </a:r>
          </a:p>
          <a:p>
            <a:r>
              <a:rPr lang="en-US" sz="2400" dirty="0" smtClean="0">
                <a:solidFill>
                  <a:schemeClr val="tx1"/>
                </a:solidFill>
                <a:latin typeface="+mn-lt"/>
              </a:rPr>
              <a:t>A research project would be endless if we keep exploring</a:t>
            </a:r>
          </a:p>
          <a:p>
            <a:r>
              <a:rPr lang="en-US" sz="2400" dirty="0" smtClean="0">
                <a:solidFill>
                  <a:schemeClr val="tx1"/>
                </a:solidFill>
                <a:latin typeface="+mn-lt"/>
              </a:rPr>
              <a:t>Converge when ideas go wild or deadline approaches</a:t>
            </a:r>
          </a:p>
          <a:p>
            <a:r>
              <a:rPr lang="en-US" sz="2400" dirty="0" smtClean="0">
                <a:solidFill>
                  <a:schemeClr val="tx1"/>
                </a:solidFill>
                <a:latin typeface="+mn-lt"/>
              </a:rPr>
              <a:t>Converge to a solution implementable in reasonable time</a:t>
            </a:r>
            <a:endParaRPr lang="en-US" sz="2400" dirty="0">
              <a:solidFill>
                <a:schemeClr val="tx1"/>
              </a:solidFill>
              <a:latin typeface="+mn-lt"/>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36</a:t>
            </a:fld>
            <a:endParaRPr lang="en-US" dirty="0"/>
          </a:p>
        </p:txBody>
      </p:sp>
    </p:spTree>
    <p:extLst>
      <p:ext uri="{BB962C8B-B14F-4D97-AF65-F5344CB8AC3E}">
        <p14:creationId xmlns:p14="http://schemas.microsoft.com/office/powerpoint/2010/main" val="169917120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Converge system design</a:t>
            </a:r>
            <a:endParaRPr lang="en-US" dirty="0"/>
          </a:p>
        </p:txBody>
      </p:sp>
      <p:sp>
        <p:nvSpPr>
          <p:cNvPr id="3" name="文本占位符 2"/>
          <p:cNvSpPr>
            <a:spLocks noGrp="1"/>
          </p:cNvSpPr>
          <p:nvPr>
            <p:ph type="body" sz="quarter" idx="10"/>
          </p:nvPr>
        </p:nvSpPr>
        <p:spPr>
          <a:xfrm>
            <a:off x="274638" y="1212851"/>
            <a:ext cx="8777288" cy="3730252"/>
          </a:xfrm>
        </p:spPr>
        <p:txBody>
          <a:bodyPr/>
          <a:lstStyle/>
          <a:p>
            <a:r>
              <a:rPr lang="en-US" dirty="0" smtClean="0"/>
              <a:t>Balance explore and exploit</a:t>
            </a:r>
          </a:p>
          <a:p>
            <a:r>
              <a:rPr lang="en-US" sz="2400" dirty="0" smtClean="0">
                <a:solidFill>
                  <a:schemeClr val="tx1"/>
                </a:solidFill>
                <a:latin typeface="+mn-lt"/>
              </a:rPr>
              <a:t>A research project would be endless if we keep exploring</a:t>
            </a:r>
          </a:p>
          <a:p>
            <a:r>
              <a:rPr lang="en-US" sz="2400" dirty="0" smtClean="0">
                <a:solidFill>
                  <a:schemeClr val="tx1"/>
                </a:solidFill>
                <a:latin typeface="+mn-lt"/>
              </a:rPr>
              <a:t>Converge when ideas go wild or deadline approaches</a:t>
            </a:r>
          </a:p>
          <a:p>
            <a:r>
              <a:rPr lang="en-US" sz="2400" dirty="0">
                <a:solidFill>
                  <a:schemeClr val="tx1"/>
                </a:solidFill>
                <a:latin typeface="+mn-lt"/>
              </a:rPr>
              <a:t>Converge to a solution implementable in reasonable time</a:t>
            </a:r>
          </a:p>
          <a:p>
            <a:r>
              <a:rPr lang="en-US" dirty="0" smtClean="0"/>
              <a:t>Struggle </a:t>
            </a:r>
            <a:r>
              <a:rPr lang="en-US" dirty="0"/>
              <a:t>with existing </a:t>
            </a:r>
            <a:r>
              <a:rPr lang="en-US" dirty="0" smtClean="0"/>
              <a:t>tools</a:t>
            </a:r>
          </a:p>
          <a:p>
            <a:r>
              <a:rPr lang="en-US" sz="2400" dirty="0" smtClean="0">
                <a:solidFill>
                  <a:schemeClr val="tx1"/>
                </a:solidFill>
                <a:latin typeface="+mn-lt"/>
              </a:rPr>
              <a:t>Do not reinvent the wheel</a:t>
            </a:r>
          </a:p>
          <a:p>
            <a:r>
              <a:rPr lang="en-US" sz="2400" dirty="0" smtClean="0">
                <a:solidFill>
                  <a:schemeClr val="tx1"/>
                </a:solidFill>
                <a:latin typeface="+mn-lt"/>
              </a:rPr>
              <a:t>Distinguish efforts with research value and pure engineering</a:t>
            </a:r>
          </a:p>
          <a:p>
            <a:r>
              <a:rPr lang="en-US" sz="2400" dirty="0" smtClean="0">
                <a:solidFill>
                  <a:schemeClr val="tx1"/>
                </a:solidFill>
                <a:latin typeface="+mn-lt"/>
              </a:rPr>
              <a:t>Find coding styles suitable for existing tools and enforce them</a:t>
            </a:r>
          </a:p>
        </p:txBody>
      </p:sp>
      <p:sp>
        <p:nvSpPr>
          <p:cNvPr id="4" name="灯片编号占位符 3"/>
          <p:cNvSpPr>
            <a:spLocks noGrp="1"/>
          </p:cNvSpPr>
          <p:nvPr>
            <p:ph type="sldNum" sz="quarter" idx="11"/>
          </p:nvPr>
        </p:nvSpPr>
        <p:spPr/>
        <p:txBody>
          <a:bodyPr/>
          <a:lstStyle/>
          <a:p>
            <a:fld id="{368F0CB9-5443-48E8-ADD3-3F8A68C2523D}" type="slidenum">
              <a:rPr lang="en-US" smtClean="0"/>
              <a:pPr/>
              <a:t>37</a:t>
            </a:fld>
            <a:endParaRPr lang="en-US" dirty="0"/>
          </a:p>
        </p:txBody>
      </p:sp>
    </p:spTree>
    <p:extLst>
      <p:ext uri="{BB962C8B-B14F-4D97-AF65-F5344CB8AC3E}">
        <p14:creationId xmlns:p14="http://schemas.microsoft.com/office/powerpoint/2010/main" val="311525952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Converge system design</a:t>
            </a:r>
            <a:endParaRPr lang="en-US" dirty="0"/>
          </a:p>
        </p:txBody>
      </p:sp>
      <p:sp>
        <p:nvSpPr>
          <p:cNvPr id="3" name="文本占位符 2"/>
          <p:cNvSpPr>
            <a:spLocks noGrp="1"/>
          </p:cNvSpPr>
          <p:nvPr>
            <p:ph type="body" sz="quarter" idx="10"/>
          </p:nvPr>
        </p:nvSpPr>
        <p:spPr>
          <a:xfrm>
            <a:off x="274638" y="1212851"/>
            <a:ext cx="8777288" cy="4745915"/>
          </a:xfrm>
        </p:spPr>
        <p:txBody>
          <a:bodyPr/>
          <a:lstStyle/>
          <a:p>
            <a:r>
              <a:rPr lang="en-US" dirty="0" smtClean="0"/>
              <a:t>Balance explore and exploit</a:t>
            </a:r>
          </a:p>
          <a:p>
            <a:r>
              <a:rPr lang="en-US" sz="2400" dirty="0" smtClean="0">
                <a:solidFill>
                  <a:schemeClr val="tx1"/>
                </a:solidFill>
                <a:latin typeface="+mn-lt"/>
              </a:rPr>
              <a:t>A research project would be endless if we keep exploring</a:t>
            </a:r>
          </a:p>
          <a:p>
            <a:r>
              <a:rPr lang="en-US" sz="2400" dirty="0" smtClean="0">
                <a:solidFill>
                  <a:schemeClr val="tx1"/>
                </a:solidFill>
                <a:latin typeface="+mn-lt"/>
              </a:rPr>
              <a:t>Converge when ideas go wild or deadline approaches</a:t>
            </a:r>
          </a:p>
          <a:p>
            <a:r>
              <a:rPr lang="en-US" sz="2400" dirty="0">
                <a:solidFill>
                  <a:schemeClr val="tx1"/>
                </a:solidFill>
                <a:latin typeface="+mn-lt"/>
              </a:rPr>
              <a:t>Converge to a solution implementable in reasonable </a:t>
            </a:r>
            <a:r>
              <a:rPr lang="en-US" sz="2400" dirty="0" smtClean="0">
                <a:solidFill>
                  <a:schemeClr val="tx1"/>
                </a:solidFill>
                <a:latin typeface="+mn-lt"/>
              </a:rPr>
              <a:t>time</a:t>
            </a:r>
            <a:endParaRPr lang="en-US" sz="2400" dirty="0">
              <a:solidFill>
                <a:schemeClr val="tx1"/>
              </a:solidFill>
              <a:latin typeface="+mn-lt"/>
            </a:endParaRPr>
          </a:p>
          <a:p>
            <a:r>
              <a:rPr lang="en-US" dirty="0" smtClean="0"/>
              <a:t>Struggle </a:t>
            </a:r>
            <a:r>
              <a:rPr lang="en-US" dirty="0"/>
              <a:t>with existing </a:t>
            </a:r>
            <a:r>
              <a:rPr lang="en-US" dirty="0" smtClean="0"/>
              <a:t>tools</a:t>
            </a:r>
          </a:p>
          <a:p>
            <a:r>
              <a:rPr lang="en-US" sz="2400" dirty="0" smtClean="0">
                <a:solidFill>
                  <a:schemeClr val="tx1"/>
                </a:solidFill>
                <a:latin typeface="+mn-lt"/>
              </a:rPr>
              <a:t>Do not reinvent the wheel</a:t>
            </a:r>
          </a:p>
          <a:p>
            <a:r>
              <a:rPr lang="en-US" sz="2400" dirty="0" smtClean="0">
                <a:solidFill>
                  <a:schemeClr val="tx1"/>
                </a:solidFill>
                <a:latin typeface="+mn-lt"/>
              </a:rPr>
              <a:t>Distinguish efforts with research value and pure engineering</a:t>
            </a:r>
          </a:p>
          <a:p>
            <a:r>
              <a:rPr lang="en-US" sz="2400" dirty="0" smtClean="0">
                <a:solidFill>
                  <a:schemeClr val="tx1"/>
                </a:solidFill>
                <a:latin typeface="+mn-lt"/>
              </a:rPr>
              <a:t>Find coding styles suitable for existing tools and enforce them</a:t>
            </a:r>
          </a:p>
          <a:p>
            <a:r>
              <a:rPr lang="en-US" dirty="0" smtClean="0"/>
              <a:t>Acceleration comes from specialization</a:t>
            </a:r>
          </a:p>
          <a:p>
            <a:r>
              <a:rPr lang="en-US" sz="2400" dirty="0">
                <a:solidFill>
                  <a:schemeClr val="tx1"/>
                </a:solidFill>
                <a:latin typeface="+mn-lt"/>
              </a:rPr>
              <a:t>End-to-end principle: Keep real-world applications in </a:t>
            </a:r>
            <a:r>
              <a:rPr lang="en-US" sz="2400" dirty="0" smtClean="0">
                <a:solidFill>
                  <a:schemeClr val="tx1"/>
                </a:solidFill>
                <a:latin typeface="+mn-lt"/>
              </a:rPr>
              <a:t>mind</a:t>
            </a:r>
          </a:p>
        </p:txBody>
      </p:sp>
      <p:sp>
        <p:nvSpPr>
          <p:cNvPr id="4" name="灯片编号占位符 3"/>
          <p:cNvSpPr>
            <a:spLocks noGrp="1"/>
          </p:cNvSpPr>
          <p:nvPr>
            <p:ph type="sldNum" sz="quarter" idx="11"/>
          </p:nvPr>
        </p:nvSpPr>
        <p:spPr/>
        <p:txBody>
          <a:bodyPr/>
          <a:lstStyle/>
          <a:p>
            <a:fld id="{368F0CB9-5443-48E8-ADD3-3F8A68C2523D}" type="slidenum">
              <a:rPr lang="en-US" smtClean="0"/>
              <a:pPr/>
              <a:t>38</a:t>
            </a:fld>
            <a:endParaRPr lang="en-US" dirty="0"/>
          </a:p>
        </p:txBody>
      </p:sp>
      <p:pic>
        <p:nvPicPr>
          <p:cNvPr id="5" name="图片 4"/>
          <p:cNvPicPr>
            <a:picLocks noChangeAspect="1"/>
          </p:cNvPicPr>
          <p:nvPr/>
        </p:nvPicPr>
        <p:blipFill>
          <a:blip r:embed="rId3"/>
          <a:stretch>
            <a:fillRect/>
          </a:stretch>
        </p:blipFill>
        <p:spPr>
          <a:xfrm>
            <a:off x="1493527" y="2241204"/>
            <a:ext cx="5549636" cy="1873595"/>
          </a:xfrm>
          <a:prstGeom prst="rect">
            <a:avLst/>
          </a:prstGeom>
        </p:spPr>
      </p:pic>
    </p:spTree>
    <p:extLst>
      <p:ext uri="{BB962C8B-B14F-4D97-AF65-F5344CB8AC3E}">
        <p14:creationId xmlns:p14="http://schemas.microsoft.com/office/powerpoint/2010/main" val="138983558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Converge system design</a:t>
            </a:r>
            <a:endParaRPr lang="en-US" dirty="0"/>
          </a:p>
        </p:txBody>
      </p:sp>
      <p:sp>
        <p:nvSpPr>
          <p:cNvPr id="3" name="文本占位符 2"/>
          <p:cNvSpPr>
            <a:spLocks noGrp="1"/>
          </p:cNvSpPr>
          <p:nvPr>
            <p:ph type="body" sz="quarter" idx="10"/>
          </p:nvPr>
        </p:nvSpPr>
        <p:spPr>
          <a:xfrm>
            <a:off x="274638" y="1212851"/>
            <a:ext cx="8777288" cy="4745915"/>
          </a:xfrm>
        </p:spPr>
        <p:txBody>
          <a:bodyPr/>
          <a:lstStyle/>
          <a:p>
            <a:r>
              <a:rPr lang="en-US" dirty="0" smtClean="0"/>
              <a:t>Balance explore and exploit</a:t>
            </a:r>
          </a:p>
          <a:p>
            <a:r>
              <a:rPr lang="en-US" sz="2400" dirty="0" smtClean="0">
                <a:solidFill>
                  <a:schemeClr val="tx1"/>
                </a:solidFill>
                <a:latin typeface="+mn-lt"/>
              </a:rPr>
              <a:t>A research project would be endless if we keep exploring</a:t>
            </a:r>
          </a:p>
          <a:p>
            <a:r>
              <a:rPr lang="en-US" sz="2400" dirty="0" smtClean="0">
                <a:solidFill>
                  <a:schemeClr val="tx1"/>
                </a:solidFill>
                <a:latin typeface="+mn-lt"/>
              </a:rPr>
              <a:t>Converge when ideas go wild or deadline approaches</a:t>
            </a:r>
          </a:p>
          <a:p>
            <a:r>
              <a:rPr lang="en-US" sz="2400" dirty="0">
                <a:solidFill>
                  <a:schemeClr val="tx1"/>
                </a:solidFill>
                <a:latin typeface="+mn-lt"/>
              </a:rPr>
              <a:t>Converge to a solution implementable in reasonable </a:t>
            </a:r>
            <a:r>
              <a:rPr lang="en-US" sz="2400" dirty="0" smtClean="0">
                <a:solidFill>
                  <a:schemeClr val="tx1"/>
                </a:solidFill>
                <a:latin typeface="+mn-lt"/>
              </a:rPr>
              <a:t>time</a:t>
            </a:r>
            <a:endParaRPr lang="en-US" sz="2400" dirty="0">
              <a:solidFill>
                <a:schemeClr val="tx1"/>
              </a:solidFill>
              <a:latin typeface="+mn-lt"/>
            </a:endParaRPr>
          </a:p>
          <a:p>
            <a:r>
              <a:rPr lang="en-US" dirty="0" smtClean="0"/>
              <a:t>Struggle </a:t>
            </a:r>
            <a:r>
              <a:rPr lang="en-US" dirty="0"/>
              <a:t>with existing </a:t>
            </a:r>
            <a:r>
              <a:rPr lang="en-US" dirty="0" smtClean="0"/>
              <a:t>tools</a:t>
            </a:r>
          </a:p>
          <a:p>
            <a:r>
              <a:rPr lang="en-US" sz="2400" dirty="0" smtClean="0">
                <a:solidFill>
                  <a:schemeClr val="tx1"/>
                </a:solidFill>
                <a:latin typeface="+mn-lt"/>
              </a:rPr>
              <a:t>Do not reinvent the wheel</a:t>
            </a:r>
          </a:p>
          <a:p>
            <a:r>
              <a:rPr lang="en-US" sz="2400" dirty="0" smtClean="0">
                <a:solidFill>
                  <a:schemeClr val="tx1"/>
                </a:solidFill>
                <a:latin typeface="+mn-lt"/>
              </a:rPr>
              <a:t>Distinguish efforts with research value and pure engineering</a:t>
            </a:r>
          </a:p>
          <a:p>
            <a:r>
              <a:rPr lang="en-US" sz="2400" dirty="0" smtClean="0">
                <a:solidFill>
                  <a:schemeClr val="tx1"/>
                </a:solidFill>
                <a:latin typeface="+mn-lt"/>
              </a:rPr>
              <a:t>Find coding styles suitable for existing tools and enforce them</a:t>
            </a:r>
          </a:p>
          <a:p>
            <a:r>
              <a:rPr lang="en-US" dirty="0" smtClean="0"/>
              <a:t>Acceleration comes from specialization</a:t>
            </a:r>
          </a:p>
          <a:p>
            <a:r>
              <a:rPr lang="en-US" sz="2400" dirty="0">
                <a:solidFill>
                  <a:schemeClr val="tx1"/>
                </a:solidFill>
                <a:latin typeface="+mn-lt"/>
              </a:rPr>
              <a:t>End-to-end principle: Keep real-world applications in </a:t>
            </a:r>
            <a:r>
              <a:rPr lang="en-US" sz="2400" dirty="0" smtClean="0">
                <a:solidFill>
                  <a:schemeClr val="tx1"/>
                </a:solidFill>
                <a:latin typeface="+mn-lt"/>
              </a:rPr>
              <a:t>mind</a:t>
            </a:r>
          </a:p>
        </p:txBody>
      </p:sp>
      <p:sp>
        <p:nvSpPr>
          <p:cNvPr id="4" name="灯片编号占位符 3"/>
          <p:cNvSpPr>
            <a:spLocks noGrp="1"/>
          </p:cNvSpPr>
          <p:nvPr>
            <p:ph type="sldNum" sz="quarter" idx="11"/>
          </p:nvPr>
        </p:nvSpPr>
        <p:spPr/>
        <p:txBody>
          <a:bodyPr/>
          <a:lstStyle/>
          <a:p>
            <a:fld id="{368F0CB9-5443-48E8-ADD3-3F8A68C2523D}" type="slidenum">
              <a:rPr lang="en-US" smtClean="0"/>
              <a:pPr/>
              <a:t>39</a:t>
            </a:fld>
            <a:endParaRPr lang="en-US" dirty="0"/>
          </a:p>
        </p:txBody>
      </p:sp>
    </p:spTree>
    <p:extLst>
      <p:ext uri="{BB962C8B-B14F-4D97-AF65-F5344CB8AC3E}">
        <p14:creationId xmlns:p14="http://schemas.microsoft.com/office/powerpoint/2010/main" val="39805377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6"/>
            <a:ext cx="9309200" cy="917575"/>
          </a:xfrm>
        </p:spPr>
        <p:txBody>
          <a:bodyPr/>
          <a:lstStyle/>
          <a:p>
            <a:r>
              <a:rPr lang="en-US" altLang="zh-CN" dirty="0"/>
              <a:t>Scale-up challenges for software NF</a:t>
            </a:r>
            <a:endParaRPr lang="zh-CN" altLang="en-US" dirty="0"/>
          </a:p>
        </p:txBody>
      </p:sp>
      <p:sp>
        <p:nvSpPr>
          <p:cNvPr id="3" name="Text Placeholder 2"/>
          <p:cNvSpPr>
            <a:spLocks noGrp="1"/>
          </p:cNvSpPr>
          <p:nvPr>
            <p:ph type="body" sz="quarter" idx="10"/>
          </p:nvPr>
        </p:nvSpPr>
        <p:spPr>
          <a:xfrm>
            <a:off x="274637" y="1212851"/>
            <a:ext cx="9051925" cy="3468642"/>
          </a:xfrm>
        </p:spPr>
        <p:txBody>
          <a:bodyPr/>
          <a:lstStyle/>
          <a:p>
            <a:r>
              <a:rPr lang="en-US" altLang="zh-CN" dirty="0"/>
              <a:t>Limited processing capacity</a:t>
            </a:r>
          </a:p>
          <a:p>
            <a:pPr lvl="1" defTabSz="932742">
              <a:spcAft>
                <a:spcPts val="600"/>
              </a:spcAft>
            </a:pPr>
            <a:r>
              <a:rPr lang="en-US" altLang="zh-CN" sz="2400" dirty="0">
                <a:gradFill>
                  <a:gsLst>
                    <a:gs pos="2917">
                      <a:schemeClr val="tx1"/>
                    </a:gs>
                    <a:gs pos="30000">
                      <a:schemeClr val="tx1"/>
                    </a:gs>
                  </a:gsLst>
                  <a:lin ang="5400000" scaled="0"/>
                </a:gradFill>
                <a:sym typeface="Wingdings" panose="05000000000000000000" pitchFamily="2" charset="2"/>
              </a:rPr>
              <a:t>Number of CPU cores needed for 40 </a:t>
            </a:r>
            <a:r>
              <a:rPr lang="en-US" altLang="zh-CN" sz="2400" dirty="0" err="1">
                <a:gradFill>
                  <a:gsLst>
                    <a:gs pos="2917">
                      <a:schemeClr val="tx1"/>
                    </a:gs>
                    <a:gs pos="30000">
                      <a:schemeClr val="tx1"/>
                    </a:gs>
                  </a:gsLst>
                  <a:lin ang="5400000" scaled="0"/>
                </a:gradFill>
                <a:sym typeface="Wingdings" panose="05000000000000000000" pitchFamily="2" charset="2"/>
              </a:rPr>
              <a:t>Gbps</a:t>
            </a:r>
            <a:r>
              <a:rPr lang="en-US" altLang="zh-CN" sz="2400" dirty="0">
                <a:gradFill>
                  <a:gsLst>
                    <a:gs pos="2917">
                      <a:schemeClr val="tx1"/>
                    </a:gs>
                    <a:gs pos="30000">
                      <a:schemeClr val="tx1"/>
                    </a:gs>
                  </a:gsLst>
                  <a:lin ang="5400000" scaled="0"/>
                </a:gradFill>
                <a:sym typeface="Wingdings" panose="05000000000000000000" pitchFamily="2" charset="2"/>
              </a:rPr>
              <a:t> line rate</a:t>
            </a: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endParaRPr lang="en-US" altLang="zh-CN" dirty="0">
              <a:sym typeface="Wingdings" panose="05000000000000000000" pitchFamily="2"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227403463"/>
              </p:ext>
            </p:extLst>
          </p:nvPr>
        </p:nvGraphicFramePr>
        <p:xfrm>
          <a:off x="419131" y="2272713"/>
          <a:ext cx="8632794" cy="2103120"/>
        </p:xfrm>
        <a:graphic>
          <a:graphicData uri="http://schemas.openxmlformats.org/drawingml/2006/table">
            <a:tbl>
              <a:tblPr firstRow="1" bandRow="1">
                <a:tableStyleId>{5C22544A-7EE6-4342-B048-85BDC9FD1C3A}</a:tableStyleId>
              </a:tblPr>
              <a:tblGrid>
                <a:gridCol w="2410727">
                  <a:extLst>
                    <a:ext uri="{9D8B030D-6E8A-4147-A177-3AD203B41FA5}">
                      <a16:colId xmlns="" xmlns:a16="http://schemas.microsoft.com/office/drawing/2014/main" val="20000"/>
                    </a:ext>
                  </a:extLst>
                </a:gridCol>
                <a:gridCol w="2134365">
                  <a:extLst>
                    <a:ext uri="{9D8B030D-6E8A-4147-A177-3AD203B41FA5}">
                      <a16:colId xmlns="" xmlns:a16="http://schemas.microsoft.com/office/drawing/2014/main" val="20001"/>
                    </a:ext>
                  </a:extLst>
                </a:gridCol>
                <a:gridCol w="1929228">
                  <a:extLst>
                    <a:ext uri="{9D8B030D-6E8A-4147-A177-3AD203B41FA5}">
                      <a16:colId xmlns="" xmlns:a16="http://schemas.microsoft.com/office/drawing/2014/main" val="20002"/>
                    </a:ext>
                  </a:extLst>
                </a:gridCol>
                <a:gridCol w="2158474">
                  <a:extLst>
                    <a:ext uri="{9D8B030D-6E8A-4147-A177-3AD203B41FA5}">
                      <a16:colId xmlns="" xmlns:a16="http://schemas.microsoft.com/office/drawing/2014/main" val="20003"/>
                    </a:ext>
                  </a:extLst>
                </a:gridCol>
              </a:tblGrid>
              <a:tr h="370840">
                <a:tc>
                  <a:txBody>
                    <a:bodyPr/>
                    <a:lstStyle/>
                    <a:p>
                      <a:r>
                        <a:rPr lang="en-US" sz="2000" dirty="0"/>
                        <a:t>Network</a:t>
                      </a:r>
                      <a:r>
                        <a:rPr lang="en-US" sz="2000" baseline="0" dirty="0"/>
                        <a:t> function</a:t>
                      </a:r>
                      <a:endParaRPr lang="en-US" sz="2000" dirty="0"/>
                    </a:p>
                  </a:txBody>
                  <a:tcPr/>
                </a:tc>
                <a:tc>
                  <a:txBody>
                    <a:bodyPr/>
                    <a:lstStyle/>
                    <a:p>
                      <a:r>
                        <a:rPr lang="en-US" sz="2000" dirty="0"/>
                        <a:t>Implementation</a:t>
                      </a:r>
                    </a:p>
                  </a:txBody>
                  <a:tcPr/>
                </a:tc>
                <a:tc>
                  <a:txBody>
                    <a:bodyPr/>
                    <a:lstStyle/>
                    <a:p>
                      <a:r>
                        <a:rPr lang="en-US" sz="2000" dirty="0"/>
                        <a:t>1500</a:t>
                      </a:r>
                      <a:r>
                        <a:rPr lang="en-US" sz="2000" baseline="0" dirty="0"/>
                        <a:t>B </a:t>
                      </a:r>
                      <a:r>
                        <a:rPr lang="en-US" sz="2000" baseline="0" dirty="0" err="1"/>
                        <a:t>pkt</a:t>
                      </a:r>
                      <a:r>
                        <a:rPr lang="en-US" sz="2000" baseline="0" dirty="0"/>
                        <a:t> @ 40 </a:t>
                      </a:r>
                      <a:r>
                        <a:rPr lang="en-US" sz="2000" baseline="0" dirty="0" err="1"/>
                        <a:t>Gbps</a:t>
                      </a:r>
                      <a:r>
                        <a:rPr lang="en-US" sz="2000" baseline="0" dirty="0"/>
                        <a:t> (normal case)</a:t>
                      </a:r>
                      <a:endParaRPr lang="en-US" sz="2000" dirty="0"/>
                    </a:p>
                  </a:txBody>
                  <a:tcPr/>
                </a:tc>
                <a:tc>
                  <a:txBody>
                    <a:bodyPr/>
                    <a:lstStyle/>
                    <a:p>
                      <a:r>
                        <a:rPr lang="en-US" sz="2000" dirty="0"/>
                        <a:t>64B </a:t>
                      </a:r>
                      <a:r>
                        <a:rPr lang="en-US" sz="2000" dirty="0" err="1"/>
                        <a:t>pkt</a:t>
                      </a:r>
                      <a:r>
                        <a:rPr lang="en-US" sz="2000" dirty="0"/>
                        <a:t> @ 40 </a:t>
                      </a:r>
                      <a:r>
                        <a:rPr lang="en-US" sz="2000" dirty="0" err="1"/>
                        <a:t>Gbps</a:t>
                      </a:r>
                      <a:r>
                        <a:rPr lang="en-US" sz="2000" dirty="0"/>
                        <a:t> (worst</a:t>
                      </a:r>
                      <a:r>
                        <a:rPr lang="en-US" sz="2000" baseline="0" dirty="0"/>
                        <a:t>-case estimate</a:t>
                      </a:r>
                      <a:r>
                        <a:rPr lang="en-US" sz="2000" dirty="0"/>
                        <a:t>)</a:t>
                      </a:r>
                    </a:p>
                  </a:txBody>
                  <a:tcPr/>
                </a:tc>
                <a:extLst>
                  <a:ext uri="{0D108BD9-81ED-4DB2-BD59-A6C34878D82A}">
                    <a16:rowId xmlns="" xmlns:a16="http://schemas.microsoft.com/office/drawing/2014/main" val="10000"/>
                  </a:ext>
                </a:extLst>
              </a:tr>
              <a:tr h="370840">
                <a:tc>
                  <a:txBody>
                    <a:bodyPr/>
                    <a:lstStyle/>
                    <a:p>
                      <a:r>
                        <a:rPr lang="en-US" sz="2000" dirty="0">
                          <a:solidFill>
                            <a:schemeClr val="tx1">
                              <a:lumMod val="50000"/>
                            </a:schemeClr>
                          </a:solidFill>
                        </a:rPr>
                        <a:t>NVGRE</a:t>
                      </a:r>
                      <a:r>
                        <a:rPr lang="en-US" sz="2000" baseline="0" dirty="0">
                          <a:solidFill>
                            <a:schemeClr val="tx1">
                              <a:lumMod val="50000"/>
                            </a:schemeClr>
                          </a:solidFill>
                        </a:rPr>
                        <a:t> tunnel encapsulation</a:t>
                      </a:r>
                      <a:endParaRPr lang="en-US" sz="2000" dirty="0">
                        <a:solidFill>
                          <a:schemeClr val="tx1">
                            <a:lumMod val="50000"/>
                          </a:schemeClr>
                        </a:solidFill>
                      </a:endParaRPr>
                    </a:p>
                  </a:txBody>
                  <a:tcPr/>
                </a:tc>
                <a:tc>
                  <a:txBody>
                    <a:bodyPr/>
                    <a:lstStyle/>
                    <a:p>
                      <a:r>
                        <a:rPr lang="en-US" sz="2000" dirty="0">
                          <a:solidFill>
                            <a:schemeClr val="tx1">
                              <a:lumMod val="50000"/>
                            </a:schemeClr>
                          </a:solidFill>
                        </a:rPr>
                        <a:t>Hyper-V</a:t>
                      </a:r>
                      <a:r>
                        <a:rPr lang="en-US" sz="2000" baseline="0" dirty="0">
                          <a:solidFill>
                            <a:schemeClr val="tx1">
                              <a:lumMod val="50000"/>
                            </a:schemeClr>
                          </a:solidFill>
                        </a:rPr>
                        <a:t> virtual switch</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5</a:t>
                      </a:r>
                    </a:p>
                  </a:txBody>
                  <a:tcPr/>
                </a:tc>
                <a:tc>
                  <a:txBody>
                    <a:bodyPr/>
                    <a:lstStyle/>
                    <a:p>
                      <a:r>
                        <a:rPr lang="en-US" sz="2000" b="1" dirty="0">
                          <a:solidFill>
                            <a:schemeClr val="tx1">
                              <a:lumMod val="50000"/>
                            </a:schemeClr>
                          </a:solidFill>
                        </a:rPr>
                        <a:t>100</a:t>
                      </a:r>
                    </a:p>
                  </a:txBody>
                  <a:tcPr/>
                </a:tc>
                <a:extLst>
                  <a:ext uri="{0D108BD9-81ED-4DB2-BD59-A6C34878D82A}">
                    <a16:rowId xmlns="" xmlns:a16="http://schemas.microsoft.com/office/drawing/2014/main" val="10001"/>
                  </a:ext>
                </a:extLst>
              </a:tr>
              <a:tr h="370840">
                <a:tc>
                  <a:txBody>
                    <a:bodyPr/>
                    <a:lstStyle/>
                    <a:p>
                      <a:r>
                        <a:rPr lang="en-US" sz="2000" dirty="0">
                          <a:solidFill>
                            <a:schemeClr val="tx1">
                              <a:lumMod val="50000"/>
                            </a:schemeClr>
                          </a:solidFill>
                        </a:rPr>
                        <a:t>Firewall (8K rules)</a:t>
                      </a:r>
                    </a:p>
                  </a:txBody>
                  <a:tcPr/>
                </a:tc>
                <a:tc>
                  <a:txBody>
                    <a:bodyPr/>
                    <a:lstStyle/>
                    <a:p>
                      <a:r>
                        <a:rPr lang="en-US" sz="2000" dirty="0">
                          <a:solidFill>
                            <a:schemeClr val="tx1">
                              <a:lumMod val="50000"/>
                            </a:schemeClr>
                          </a:solidFill>
                        </a:rPr>
                        <a:t>Linux</a:t>
                      </a:r>
                      <a:r>
                        <a:rPr lang="en-US" sz="2000" baseline="0" dirty="0">
                          <a:solidFill>
                            <a:schemeClr val="tx1">
                              <a:lumMod val="50000"/>
                            </a:schemeClr>
                          </a:solidFill>
                        </a:rPr>
                        <a:t> </a:t>
                      </a:r>
                      <a:r>
                        <a:rPr lang="en-US" sz="2000" baseline="0" dirty="0" err="1">
                          <a:solidFill>
                            <a:schemeClr val="tx1">
                              <a:lumMod val="50000"/>
                            </a:schemeClr>
                          </a:solidFill>
                        </a:rPr>
                        <a:t>iptables</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21</a:t>
                      </a:r>
                    </a:p>
                  </a:txBody>
                  <a:tcPr/>
                </a:tc>
                <a:tc>
                  <a:txBody>
                    <a:bodyPr/>
                    <a:lstStyle/>
                    <a:p>
                      <a:r>
                        <a:rPr lang="en-US" sz="2000" b="1" dirty="0">
                          <a:solidFill>
                            <a:schemeClr val="tx1">
                              <a:lumMod val="50000"/>
                            </a:schemeClr>
                          </a:solidFill>
                        </a:rPr>
                        <a:t>480</a:t>
                      </a:r>
                    </a:p>
                  </a:txBody>
                  <a:tcPr/>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1"/>
          </p:nvPr>
        </p:nvSpPr>
        <p:spPr/>
        <p:txBody>
          <a:bodyPr/>
          <a:lstStyle/>
          <a:p>
            <a:fld id="{368F0CB9-5443-48E8-ADD3-3F8A68C2523D}" type="slidenum">
              <a:rPr lang="en-US" smtClean="0"/>
              <a:t>4</a:t>
            </a:fld>
            <a:endParaRPr lang="en-US"/>
          </a:p>
        </p:txBody>
      </p:sp>
    </p:spTree>
    <p:extLst>
      <p:ext uri="{BB962C8B-B14F-4D97-AF65-F5344CB8AC3E}">
        <p14:creationId xmlns:p14="http://schemas.microsoft.com/office/powerpoint/2010/main" val="3332341707"/>
      </p:ext>
    </p:extLst>
  </p:cSld>
  <p:clrMapOvr>
    <a:masterClrMapping/>
  </p:clrMapOvr>
  <p:transition advTm="54981">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Converge system design</a:t>
            </a:r>
            <a:endParaRPr lang="en-US" dirty="0"/>
          </a:p>
        </p:txBody>
      </p:sp>
      <p:sp>
        <p:nvSpPr>
          <p:cNvPr id="3" name="文本占位符 2"/>
          <p:cNvSpPr>
            <a:spLocks noGrp="1"/>
          </p:cNvSpPr>
          <p:nvPr>
            <p:ph type="body" sz="quarter" idx="10"/>
          </p:nvPr>
        </p:nvSpPr>
        <p:spPr>
          <a:xfrm>
            <a:off x="274638" y="1212851"/>
            <a:ext cx="8777288" cy="5355312"/>
          </a:xfrm>
        </p:spPr>
        <p:txBody>
          <a:bodyPr/>
          <a:lstStyle/>
          <a:p>
            <a:r>
              <a:rPr lang="en-US" dirty="0" smtClean="0"/>
              <a:t>Balance explore and exploit</a:t>
            </a:r>
          </a:p>
          <a:p>
            <a:r>
              <a:rPr lang="en-US" sz="2400" dirty="0" smtClean="0">
                <a:solidFill>
                  <a:schemeClr val="tx1"/>
                </a:solidFill>
                <a:latin typeface="+mn-lt"/>
              </a:rPr>
              <a:t>A research project would be endless if we keep exploring</a:t>
            </a:r>
          </a:p>
          <a:p>
            <a:r>
              <a:rPr lang="en-US" sz="2400" dirty="0" smtClean="0">
                <a:solidFill>
                  <a:schemeClr val="tx1"/>
                </a:solidFill>
                <a:latin typeface="+mn-lt"/>
              </a:rPr>
              <a:t>Converge when ideas go wild or deadline approaches</a:t>
            </a:r>
          </a:p>
          <a:p>
            <a:r>
              <a:rPr lang="en-US" sz="2400" dirty="0">
                <a:solidFill>
                  <a:schemeClr val="tx1"/>
                </a:solidFill>
                <a:latin typeface="+mn-lt"/>
              </a:rPr>
              <a:t>Converge to a solution implementable in reasonable </a:t>
            </a:r>
            <a:r>
              <a:rPr lang="en-US" sz="2400" dirty="0" smtClean="0">
                <a:solidFill>
                  <a:schemeClr val="tx1"/>
                </a:solidFill>
                <a:latin typeface="+mn-lt"/>
              </a:rPr>
              <a:t>time</a:t>
            </a:r>
            <a:endParaRPr lang="en-US" sz="2400" dirty="0">
              <a:solidFill>
                <a:schemeClr val="tx1"/>
              </a:solidFill>
              <a:latin typeface="+mn-lt"/>
            </a:endParaRPr>
          </a:p>
          <a:p>
            <a:r>
              <a:rPr lang="en-US" dirty="0" smtClean="0"/>
              <a:t>Struggle </a:t>
            </a:r>
            <a:r>
              <a:rPr lang="en-US" dirty="0"/>
              <a:t>with existing </a:t>
            </a:r>
            <a:r>
              <a:rPr lang="en-US" dirty="0" smtClean="0"/>
              <a:t>tools</a:t>
            </a:r>
          </a:p>
          <a:p>
            <a:r>
              <a:rPr lang="en-US" sz="2400" dirty="0" smtClean="0">
                <a:solidFill>
                  <a:schemeClr val="tx1"/>
                </a:solidFill>
                <a:latin typeface="+mn-lt"/>
              </a:rPr>
              <a:t>Do not reinvent the wheel</a:t>
            </a:r>
          </a:p>
          <a:p>
            <a:r>
              <a:rPr lang="en-US" sz="2400" dirty="0" smtClean="0">
                <a:solidFill>
                  <a:schemeClr val="tx1"/>
                </a:solidFill>
                <a:latin typeface="+mn-lt"/>
              </a:rPr>
              <a:t>Distinguish efforts with research value and pure engineering</a:t>
            </a:r>
          </a:p>
          <a:p>
            <a:r>
              <a:rPr lang="en-US" sz="2400" dirty="0" smtClean="0">
                <a:solidFill>
                  <a:schemeClr val="tx1"/>
                </a:solidFill>
                <a:latin typeface="+mn-lt"/>
              </a:rPr>
              <a:t>Find coding styles suitable for existing tools and enforce them</a:t>
            </a:r>
          </a:p>
          <a:p>
            <a:r>
              <a:rPr lang="en-US" dirty="0" smtClean="0"/>
              <a:t>Acceleration comes from specialization</a:t>
            </a:r>
          </a:p>
          <a:p>
            <a:r>
              <a:rPr lang="en-US" sz="2400" dirty="0">
                <a:solidFill>
                  <a:schemeClr val="tx1"/>
                </a:solidFill>
                <a:latin typeface="+mn-lt"/>
              </a:rPr>
              <a:t>End-to-end principle: Keep real-world applications in </a:t>
            </a:r>
            <a:r>
              <a:rPr lang="en-US" sz="2400" dirty="0" smtClean="0">
                <a:solidFill>
                  <a:schemeClr val="tx1"/>
                </a:solidFill>
                <a:latin typeface="+mn-lt"/>
              </a:rPr>
              <a:t>mind</a:t>
            </a:r>
          </a:p>
          <a:p>
            <a:r>
              <a:rPr lang="en-US" dirty="0"/>
              <a:t>Make performance predictable to users</a:t>
            </a:r>
          </a:p>
        </p:txBody>
      </p:sp>
      <p:sp>
        <p:nvSpPr>
          <p:cNvPr id="4" name="灯片编号占位符 3"/>
          <p:cNvSpPr>
            <a:spLocks noGrp="1"/>
          </p:cNvSpPr>
          <p:nvPr>
            <p:ph type="sldNum" sz="quarter" idx="11"/>
          </p:nvPr>
        </p:nvSpPr>
        <p:spPr/>
        <p:txBody>
          <a:bodyPr/>
          <a:lstStyle/>
          <a:p>
            <a:fld id="{368F0CB9-5443-48E8-ADD3-3F8A68C2523D}" type="slidenum">
              <a:rPr lang="en-US" smtClean="0"/>
              <a:pPr/>
              <a:t>40</a:t>
            </a:fld>
            <a:endParaRPr lang="en-US" dirty="0"/>
          </a:p>
        </p:txBody>
      </p:sp>
    </p:spTree>
    <p:extLst>
      <p:ext uri="{BB962C8B-B14F-4D97-AF65-F5344CB8AC3E}">
        <p14:creationId xmlns:p14="http://schemas.microsoft.com/office/powerpoint/2010/main" val="144819544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ClickNP</a:t>
            </a:r>
            <a:r>
              <a:rPr lang="en-US" altLang="zh-CN" dirty="0"/>
              <a:t> element library</a:t>
            </a:r>
            <a:endParaRPr lang="en-US" dirty="0"/>
          </a:p>
        </p:txBody>
      </p:sp>
      <p:sp>
        <p:nvSpPr>
          <p:cNvPr id="5" name="文本框 4"/>
          <p:cNvSpPr txBox="1"/>
          <p:nvPr/>
        </p:nvSpPr>
        <p:spPr>
          <a:xfrm>
            <a:off x="274638" y="5327032"/>
            <a:ext cx="4723785" cy="1504899"/>
          </a:xfrm>
          <a:prstGeom prst="rect">
            <a:avLst/>
          </a:prstGeom>
          <a:noFill/>
        </p:spPr>
        <p:txBody>
          <a:bodyPr wrap="square" rtlCol="0">
            <a:spAutoFit/>
          </a:bodyPr>
          <a:lstStyle/>
          <a:p>
            <a:r>
              <a:rPr lang="en-US" sz="1836" dirty="0"/>
              <a:t>Nearly 100 elements</a:t>
            </a:r>
          </a:p>
          <a:p>
            <a:r>
              <a:rPr lang="en-US" sz="1836" dirty="0"/>
              <a:t>20% re-factored from Click modular router</a:t>
            </a:r>
          </a:p>
          <a:p>
            <a:r>
              <a:rPr lang="en-US" sz="1836" dirty="0"/>
              <a:t>Cover packet parsing, checksum, tunnel</a:t>
            </a:r>
            <a:br>
              <a:rPr lang="en-US" sz="1836" dirty="0"/>
            </a:br>
            <a:r>
              <a:rPr lang="en-US" sz="1836" dirty="0" err="1"/>
              <a:t>encap</a:t>
            </a:r>
            <a:r>
              <a:rPr lang="en-US" sz="1836" dirty="0"/>
              <a:t>/</a:t>
            </a:r>
            <a:r>
              <a:rPr lang="en-US" sz="1836" dirty="0" err="1"/>
              <a:t>decap</a:t>
            </a:r>
            <a:r>
              <a:rPr lang="en-US" sz="1836" dirty="0"/>
              <a:t>, crypto, hash tables, prefix matching, packet scheduling, rate limiting…</a:t>
            </a:r>
          </a:p>
        </p:txBody>
      </p:sp>
      <p:sp>
        <p:nvSpPr>
          <p:cNvPr id="6" name="文本框 5"/>
          <p:cNvSpPr txBox="1"/>
          <p:nvPr/>
        </p:nvSpPr>
        <p:spPr>
          <a:xfrm>
            <a:off x="5204481" y="4831905"/>
            <a:ext cx="4121817" cy="2069926"/>
          </a:xfrm>
          <a:prstGeom prst="rect">
            <a:avLst/>
          </a:prstGeom>
          <a:noFill/>
        </p:spPr>
        <p:txBody>
          <a:bodyPr wrap="square" rtlCol="0">
            <a:spAutoFit/>
          </a:bodyPr>
          <a:lstStyle/>
          <a:p>
            <a:endParaRPr lang="en-US" sz="1836" dirty="0"/>
          </a:p>
          <a:p>
            <a:endParaRPr lang="en-US" sz="1836" dirty="0"/>
          </a:p>
          <a:p>
            <a:r>
              <a:rPr lang="en-US" sz="1836" dirty="0"/>
              <a:t>Throughput: 200 </a:t>
            </a:r>
            <a:r>
              <a:rPr lang="en-US" sz="1836" dirty="0" err="1"/>
              <a:t>Mpps</a:t>
            </a:r>
            <a:r>
              <a:rPr lang="en-US" sz="1836" dirty="0"/>
              <a:t> / 100 </a:t>
            </a:r>
            <a:r>
              <a:rPr lang="en-US" sz="1836" dirty="0" err="1"/>
              <a:t>Gbps</a:t>
            </a:r>
            <a:endParaRPr lang="en-US" sz="1836" dirty="0"/>
          </a:p>
          <a:p>
            <a:endParaRPr lang="en-US" sz="1836" dirty="0"/>
          </a:p>
          <a:p>
            <a:r>
              <a:rPr lang="en-US" sz="1836" dirty="0"/>
              <a:t>Mean delay: 0.19 us, max delay: 0.8 us</a:t>
            </a:r>
          </a:p>
          <a:p>
            <a:endParaRPr lang="en-US" sz="1836" dirty="0"/>
          </a:p>
          <a:p>
            <a:r>
              <a:rPr lang="en-US" sz="1836" dirty="0"/>
              <a:t>Mean LoC: 80, max LoC: 196</a:t>
            </a:r>
          </a:p>
        </p:txBody>
      </p:sp>
      <p:graphicFrame>
        <p:nvGraphicFramePr>
          <p:cNvPr id="10" name="Table 9"/>
          <p:cNvGraphicFramePr>
            <a:graphicFrameLocks noGrp="1"/>
          </p:cNvGraphicFramePr>
          <p:nvPr>
            <p:extLst/>
          </p:nvPr>
        </p:nvGraphicFramePr>
        <p:xfrm>
          <a:off x="274639" y="1029352"/>
          <a:ext cx="8777286" cy="4297680"/>
        </p:xfrm>
        <a:graphic>
          <a:graphicData uri="http://schemas.openxmlformats.org/drawingml/2006/table">
            <a:tbl>
              <a:tblPr firstRow="1" bandRow="1">
                <a:tableStyleId>{5C22544A-7EE6-4342-B048-85BDC9FD1C3A}</a:tableStyleId>
              </a:tblPr>
              <a:tblGrid>
                <a:gridCol w="1982424">
                  <a:extLst>
                    <a:ext uri="{9D8B030D-6E8A-4147-A177-3AD203B41FA5}">
                      <a16:colId xmlns="" xmlns:a16="http://schemas.microsoft.com/office/drawing/2014/main" val="20000"/>
                    </a:ext>
                  </a:extLst>
                </a:gridCol>
                <a:gridCol w="1053296">
                  <a:extLst>
                    <a:ext uri="{9D8B030D-6E8A-4147-A177-3AD203B41FA5}">
                      <a16:colId xmlns="" xmlns:a16="http://schemas.microsoft.com/office/drawing/2014/main" val="20001"/>
                    </a:ext>
                  </a:extLst>
                </a:gridCol>
                <a:gridCol w="1863525">
                  <a:extLst>
                    <a:ext uri="{9D8B030D-6E8A-4147-A177-3AD203B41FA5}">
                      <a16:colId xmlns="" xmlns:a16="http://schemas.microsoft.com/office/drawing/2014/main" val="20002"/>
                    </a:ext>
                  </a:extLst>
                </a:gridCol>
                <a:gridCol w="1226916">
                  <a:extLst>
                    <a:ext uri="{9D8B030D-6E8A-4147-A177-3AD203B41FA5}">
                      <a16:colId xmlns="" xmlns:a16="http://schemas.microsoft.com/office/drawing/2014/main" val="20003"/>
                    </a:ext>
                  </a:extLst>
                </a:gridCol>
                <a:gridCol w="1296365">
                  <a:extLst>
                    <a:ext uri="{9D8B030D-6E8A-4147-A177-3AD203B41FA5}">
                      <a16:colId xmlns="" xmlns:a16="http://schemas.microsoft.com/office/drawing/2014/main" val="20004"/>
                    </a:ext>
                  </a:extLst>
                </a:gridCol>
                <a:gridCol w="1354760">
                  <a:extLst>
                    <a:ext uri="{9D8B030D-6E8A-4147-A177-3AD203B41FA5}">
                      <a16:colId xmlns="" xmlns:a16="http://schemas.microsoft.com/office/drawing/2014/main" val="20005"/>
                    </a:ext>
                  </a:extLst>
                </a:gridCol>
              </a:tblGrid>
              <a:tr h="566338">
                <a:tc>
                  <a:txBody>
                    <a:bodyPr/>
                    <a:lstStyle/>
                    <a:p>
                      <a:r>
                        <a:rPr lang="en-US" sz="1800" dirty="0"/>
                        <a:t>Element</a:t>
                      </a:r>
                    </a:p>
                  </a:txBody>
                  <a:tcPr/>
                </a:tc>
                <a:tc>
                  <a:txBody>
                    <a:bodyPr/>
                    <a:lstStyle/>
                    <a:p>
                      <a:pPr algn="r"/>
                      <a:r>
                        <a:rPr lang="en-US" sz="1800" dirty="0" err="1"/>
                        <a:t>Fmax</a:t>
                      </a:r>
                      <a:r>
                        <a:rPr lang="en-US" sz="1800" baseline="0" dirty="0"/>
                        <a:t> (MHz)</a:t>
                      </a:r>
                      <a:endParaRPr lang="en-US" sz="1800" dirty="0"/>
                    </a:p>
                  </a:txBody>
                  <a:tcPr/>
                </a:tc>
                <a:tc>
                  <a:txBody>
                    <a:bodyPr/>
                    <a:lstStyle/>
                    <a:p>
                      <a:pPr algn="r"/>
                      <a:r>
                        <a:rPr lang="en-US" sz="1800" dirty="0"/>
                        <a:t>Peak Throughput</a:t>
                      </a:r>
                    </a:p>
                  </a:txBody>
                  <a:tcPr/>
                </a:tc>
                <a:tc>
                  <a:txBody>
                    <a:bodyPr/>
                    <a:lstStyle/>
                    <a:p>
                      <a:pPr algn="r"/>
                      <a:r>
                        <a:rPr lang="en-US" sz="1800" dirty="0"/>
                        <a:t>Delay (cycles)</a:t>
                      </a:r>
                    </a:p>
                  </a:txBody>
                  <a:tcPr/>
                </a:tc>
                <a:tc>
                  <a:txBody>
                    <a:bodyPr/>
                    <a:lstStyle/>
                    <a:p>
                      <a:pPr algn="r"/>
                      <a:r>
                        <a:rPr lang="en-US" sz="1800" dirty="0"/>
                        <a:t>Resource LE</a:t>
                      </a:r>
                      <a:r>
                        <a:rPr lang="en-US" sz="1800" baseline="0" dirty="0"/>
                        <a:t> %</a:t>
                      </a:r>
                      <a:endParaRPr lang="en-US" sz="1800" dirty="0"/>
                    </a:p>
                  </a:txBody>
                  <a:tcPr/>
                </a:tc>
                <a:tc>
                  <a:txBody>
                    <a:bodyPr/>
                    <a:lstStyle/>
                    <a:p>
                      <a:pPr algn="r"/>
                      <a:r>
                        <a:rPr lang="en-US" sz="1800" dirty="0"/>
                        <a:t>Resource </a:t>
                      </a:r>
                    </a:p>
                    <a:p>
                      <a:pPr algn="r"/>
                      <a:r>
                        <a:rPr lang="en-US" sz="1800" dirty="0"/>
                        <a:t>BRAM %</a:t>
                      </a:r>
                    </a:p>
                  </a:txBody>
                  <a:tcPr/>
                </a:tc>
                <a:extLst>
                  <a:ext uri="{0D108BD9-81ED-4DB2-BD59-A6C34878D82A}">
                    <a16:rowId xmlns="" xmlns:a16="http://schemas.microsoft.com/office/drawing/2014/main" val="10000"/>
                  </a:ext>
                </a:extLst>
              </a:tr>
              <a:tr h="323622">
                <a:tc>
                  <a:txBody>
                    <a:bodyPr/>
                    <a:lstStyle/>
                    <a:p>
                      <a:r>
                        <a:rPr lang="en-US" sz="1800" dirty="0"/>
                        <a:t>L4_Parser</a:t>
                      </a:r>
                    </a:p>
                  </a:txBody>
                  <a:tcPr/>
                </a:tc>
                <a:tc>
                  <a:txBody>
                    <a:bodyPr/>
                    <a:lstStyle/>
                    <a:p>
                      <a:pPr algn="r"/>
                      <a:r>
                        <a:rPr lang="en-US" sz="1800" dirty="0"/>
                        <a:t>221.9</a:t>
                      </a:r>
                    </a:p>
                  </a:txBody>
                  <a:tcPr/>
                </a:tc>
                <a:tc>
                  <a:txBody>
                    <a:bodyPr/>
                    <a:lstStyle/>
                    <a:p>
                      <a:pPr algn="r"/>
                      <a:r>
                        <a:rPr lang="en-US" sz="1800" dirty="0"/>
                        <a:t>113.6 </a:t>
                      </a:r>
                      <a:r>
                        <a:rPr lang="en-US" sz="1800" dirty="0" err="1"/>
                        <a:t>Gbps</a:t>
                      </a:r>
                      <a:endParaRPr lang="en-US" sz="1800" dirty="0"/>
                    </a:p>
                  </a:txBody>
                  <a:tcPr/>
                </a:tc>
                <a:tc>
                  <a:txBody>
                    <a:bodyPr/>
                    <a:lstStyle/>
                    <a:p>
                      <a:pPr algn="r"/>
                      <a:r>
                        <a:rPr lang="en-US" sz="1800" dirty="0"/>
                        <a:t>11</a:t>
                      </a:r>
                    </a:p>
                  </a:txBody>
                  <a:tcPr/>
                </a:tc>
                <a:tc>
                  <a:txBody>
                    <a:bodyPr/>
                    <a:lstStyle/>
                    <a:p>
                      <a:pPr algn="r"/>
                      <a:r>
                        <a:rPr lang="en-US" sz="1800" dirty="0"/>
                        <a:t>0.8%</a:t>
                      </a:r>
                    </a:p>
                  </a:txBody>
                  <a:tcPr/>
                </a:tc>
                <a:tc>
                  <a:txBody>
                    <a:bodyPr/>
                    <a:lstStyle/>
                    <a:p>
                      <a:pPr algn="r"/>
                      <a:r>
                        <a:rPr lang="en-US" sz="1800" dirty="0"/>
                        <a:t>0.2%</a:t>
                      </a:r>
                    </a:p>
                  </a:txBody>
                  <a:tcPr/>
                </a:tc>
                <a:extLst>
                  <a:ext uri="{0D108BD9-81ED-4DB2-BD59-A6C34878D82A}">
                    <a16:rowId xmlns="" xmlns:a16="http://schemas.microsoft.com/office/drawing/2014/main" val="10001"/>
                  </a:ext>
                </a:extLst>
              </a:tr>
              <a:tr h="323622">
                <a:tc>
                  <a:txBody>
                    <a:bodyPr/>
                    <a:lstStyle/>
                    <a:p>
                      <a:r>
                        <a:rPr lang="en-US" sz="1800" dirty="0" err="1"/>
                        <a:t>IPChecksum</a:t>
                      </a:r>
                      <a:endParaRPr lang="en-US" sz="1800" dirty="0"/>
                    </a:p>
                  </a:txBody>
                  <a:tcPr/>
                </a:tc>
                <a:tc>
                  <a:txBody>
                    <a:bodyPr/>
                    <a:lstStyle/>
                    <a:p>
                      <a:pPr algn="r"/>
                      <a:r>
                        <a:rPr lang="en-US" sz="1800" dirty="0"/>
                        <a:t>226.8</a:t>
                      </a:r>
                    </a:p>
                  </a:txBody>
                  <a:tcPr/>
                </a:tc>
                <a:tc>
                  <a:txBody>
                    <a:bodyPr/>
                    <a:lstStyle/>
                    <a:p>
                      <a:pPr algn="r"/>
                      <a:r>
                        <a:rPr lang="en-US" sz="1800" dirty="0"/>
                        <a:t>116.1 </a:t>
                      </a:r>
                      <a:r>
                        <a:rPr lang="en-US" sz="1800" dirty="0" err="1"/>
                        <a:t>Gbps</a:t>
                      </a:r>
                      <a:endParaRPr lang="en-US" sz="1800" dirty="0"/>
                    </a:p>
                  </a:txBody>
                  <a:tcPr/>
                </a:tc>
                <a:tc>
                  <a:txBody>
                    <a:bodyPr/>
                    <a:lstStyle/>
                    <a:p>
                      <a:pPr algn="r"/>
                      <a:r>
                        <a:rPr lang="en-US" sz="1800" dirty="0"/>
                        <a:t>18</a:t>
                      </a:r>
                    </a:p>
                  </a:txBody>
                  <a:tcPr/>
                </a:tc>
                <a:tc>
                  <a:txBody>
                    <a:bodyPr/>
                    <a:lstStyle/>
                    <a:p>
                      <a:pPr algn="r"/>
                      <a:r>
                        <a:rPr lang="en-US" sz="1800" dirty="0"/>
                        <a:t>2.3%</a:t>
                      </a:r>
                    </a:p>
                  </a:txBody>
                  <a:tcPr/>
                </a:tc>
                <a:tc>
                  <a:txBody>
                    <a:bodyPr/>
                    <a:lstStyle/>
                    <a:p>
                      <a:pPr algn="r"/>
                      <a:r>
                        <a:rPr lang="en-US" sz="1800" dirty="0"/>
                        <a:t>1.3%</a:t>
                      </a:r>
                    </a:p>
                  </a:txBody>
                  <a:tcPr/>
                </a:tc>
                <a:extLst>
                  <a:ext uri="{0D108BD9-81ED-4DB2-BD59-A6C34878D82A}">
                    <a16:rowId xmlns="" xmlns:a16="http://schemas.microsoft.com/office/drawing/2014/main" val="10002"/>
                  </a:ext>
                </a:extLst>
              </a:tr>
              <a:tr h="323622">
                <a:tc>
                  <a:txBody>
                    <a:bodyPr/>
                    <a:lstStyle/>
                    <a:p>
                      <a:r>
                        <a:rPr lang="en-US" sz="1800" dirty="0" err="1"/>
                        <a:t>NVGRE_Encap</a:t>
                      </a:r>
                      <a:endParaRPr lang="en-US" sz="1800" dirty="0"/>
                    </a:p>
                  </a:txBody>
                  <a:tcPr/>
                </a:tc>
                <a:tc>
                  <a:txBody>
                    <a:bodyPr/>
                    <a:lstStyle/>
                    <a:p>
                      <a:pPr algn="r"/>
                      <a:r>
                        <a:rPr lang="en-US" sz="1800" dirty="0"/>
                        <a:t>221.8</a:t>
                      </a:r>
                    </a:p>
                  </a:txBody>
                  <a:tcPr/>
                </a:tc>
                <a:tc>
                  <a:txBody>
                    <a:bodyPr/>
                    <a:lstStyle/>
                    <a:p>
                      <a:pPr algn="r"/>
                      <a:r>
                        <a:rPr lang="en-US" sz="1800" dirty="0"/>
                        <a:t>113.6</a:t>
                      </a:r>
                      <a:r>
                        <a:rPr lang="en-US" sz="1800" baseline="0" dirty="0"/>
                        <a:t> </a:t>
                      </a:r>
                      <a:r>
                        <a:rPr lang="en-US" sz="1800" baseline="0" dirty="0" err="1"/>
                        <a:t>Gbps</a:t>
                      </a:r>
                      <a:endParaRPr lang="en-US" sz="1800" dirty="0"/>
                    </a:p>
                  </a:txBody>
                  <a:tcPr/>
                </a:tc>
                <a:tc>
                  <a:txBody>
                    <a:bodyPr/>
                    <a:lstStyle/>
                    <a:p>
                      <a:pPr algn="r"/>
                      <a:r>
                        <a:rPr lang="en-US" sz="1800" dirty="0"/>
                        <a:t>9</a:t>
                      </a:r>
                    </a:p>
                  </a:txBody>
                  <a:tcPr/>
                </a:tc>
                <a:tc>
                  <a:txBody>
                    <a:bodyPr/>
                    <a:lstStyle/>
                    <a:p>
                      <a:pPr algn="r"/>
                      <a:r>
                        <a:rPr lang="en-US" sz="1800" dirty="0"/>
                        <a:t>1.5%</a:t>
                      </a:r>
                    </a:p>
                  </a:txBody>
                  <a:tcPr/>
                </a:tc>
                <a:tc>
                  <a:txBody>
                    <a:bodyPr/>
                    <a:lstStyle/>
                    <a:p>
                      <a:pPr algn="r"/>
                      <a:r>
                        <a:rPr lang="en-US" sz="1800" dirty="0"/>
                        <a:t>0.6%</a:t>
                      </a:r>
                    </a:p>
                  </a:txBody>
                  <a:tcPr/>
                </a:tc>
                <a:extLst>
                  <a:ext uri="{0D108BD9-81ED-4DB2-BD59-A6C34878D82A}">
                    <a16:rowId xmlns="" xmlns:a16="http://schemas.microsoft.com/office/drawing/2014/main" val="10003"/>
                  </a:ext>
                </a:extLst>
              </a:tr>
              <a:tr h="323622">
                <a:tc>
                  <a:txBody>
                    <a:bodyPr/>
                    <a:lstStyle/>
                    <a:p>
                      <a:r>
                        <a:rPr lang="en-US" sz="1800" dirty="0"/>
                        <a:t>AES_CTR</a:t>
                      </a:r>
                    </a:p>
                  </a:txBody>
                  <a:tcPr/>
                </a:tc>
                <a:tc>
                  <a:txBody>
                    <a:bodyPr/>
                    <a:lstStyle/>
                    <a:p>
                      <a:pPr algn="r"/>
                      <a:r>
                        <a:rPr lang="en-US" sz="1800" dirty="0"/>
                        <a:t>217.0</a:t>
                      </a:r>
                    </a:p>
                  </a:txBody>
                  <a:tcPr/>
                </a:tc>
                <a:tc>
                  <a:txBody>
                    <a:bodyPr/>
                    <a:lstStyle/>
                    <a:p>
                      <a:pPr algn="r"/>
                      <a:r>
                        <a:rPr lang="en-US" sz="1800" dirty="0"/>
                        <a:t>27.8 </a:t>
                      </a:r>
                      <a:r>
                        <a:rPr lang="en-US" sz="1800" dirty="0" err="1"/>
                        <a:t>Gbps</a:t>
                      </a:r>
                      <a:endParaRPr lang="en-US" sz="1800" dirty="0"/>
                    </a:p>
                  </a:txBody>
                  <a:tcPr/>
                </a:tc>
                <a:tc>
                  <a:txBody>
                    <a:bodyPr/>
                    <a:lstStyle/>
                    <a:p>
                      <a:pPr algn="r"/>
                      <a:r>
                        <a:rPr lang="en-US" sz="1800" dirty="0"/>
                        <a:t>70</a:t>
                      </a:r>
                    </a:p>
                  </a:txBody>
                  <a:tcPr/>
                </a:tc>
                <a:tc>
                  <a:txBody>
                    <a:bodyPr/>
                    <a:lstStyle/>
                    <a:p>
                      <a:pPr algn="r"/>
                      <a:r>
                        <a:rPr lang="en-US" sz="1800" dirty="0"/>
                        <a:t>4.0%</a:t>
                      </a:r>
                    </a:p>
                  </a:txBody>
                  <a:tcPr/>
                </a:tc>
                <a:tc>
                  <a:txBody>
                    <a:bodyPr/>
                    <a:lstStyle/>
                    <a:p>
                      <a:pPr algn="r"/>
                      <a:r>
                        <a:rPr lang="en-US" sz="1800" dirty="0"/>
                        <a:t>23.1%</a:t>
                      </a:r>
                    </a:p>
                  </a:txBody>
                  <a:tcPr/>
                </a:tc>
                <a:extLst>
                  <a:ext uri="{0D108BD9-81ED-4DB2-BD59-A6C34878D82A}">
                    <a16:rowId xmlns="" xmlns:a16="http://schemas.microsoft.com/office/drawing/2014/main" val="10004"/>
                  </a:ext>
                </a:extLst>
              </a:tr>
              <a:tr h="323622">
                <a:tc>
                  <a:txBody>
                    <a:bodyPr/>
                    <a:lstStyle/>
                    <a:p>
                      <a:r>
                        <a:rPr lang="en-US" sz="1800" dirty="0"/>
                        <a:t>SHA1</a:t>
                      </a:r>
                    </a:p>
                  </a:txBody>
                  <a:tcPr/>
                </a:tc>
                <a:tc>
                  <a:txBody>
                    <a:bodyPr/>
                    <a:lstStyle/>
                    <a:p>
                      <a:pPr algn="r"/>
                      <a:r>
                        <a:rPr lang="en-US" sz="1800" dirty="0"/>
                        <a:t>220.8</a:t>
                      </a:r>
                    </a:p>
                  </a:txBody>
                  <a:tcPr/>
                </a:tc>
                <a:tc>
                  <a:txBody>
                    <a:bodyPr/>
                    <a:lstStyle/>
                    <a:p>
                      <a:pPr algn="r"/>
                      <a:r>
                        <a:rPr lang="en-US" sz="1800" dirty="0"/>
                        <a:t>113.0 </a:t>
                      </a:r>
                      <a:r>
                        <a:rPr lang="en-US" sz="1800" dirty="0" err="1"/>
                        <a:t>Gbps</a:t>
                      </a:r>
                      <a:endParaRPr lang="en-US" sz="1800" dirty="0"/>
                    </a:p>
                  </a:txBody>
                  <a:tcPr/>
                </a:tc>
                <a:tc>
                  <a:txBody>
                    <a:bodyPr/>
                    <a:lstStyle/>
                    <a:p>
                      <a:pPr algn="r"/>
                      <a:r>
                        <a:rPr lang="en-US" sz="1800" dirty="0"/>
                        <a:t>105</a:t>
                      </a:r>
                    </a:p>
                  </a:txBody>
                  <a:tcPr/>
                </a:tc>
                <a:tc>
                  <a:txBody>
                    <a:bodyPr/>
                    <a:lstStyle/>
                    <a:p>
                      <a:pPr algn="r"/>
                      <a:r>
                        <a:rPr lang="en-US" sz="1800" dirty="0"/>
                        <a:t>7.9%</a:t>
                      </a:r>
                    </a:p>
                  </a:txBody>
                  <a:tcPr/>
                </a:tc>
                <a:tc>
                  <a:txBody>
                    <a:bodyPr/>
                    <a:lstStyle/>
                    <a:p>
                      <a:pPr algn="r"/>
                      <a:r>
                        <a:rPr lang="en-US" sz="1800" dirty="0"/>
                        <a:t>6.6%</a:t>
                      </a:r>
                    </a:p>
                  </a:txBody>
                  <a:tcPr/>
                </a:tc>
                <a:extLst>
                  <a:ext uri="{0D108BD9-81ED-4DB2-BD59-A6C34878D82A}">
                    <a16:rowId xmlns="" xmlns:a16="http://schemas.microsoft.com/office/drawing/2014/main" val="10005"/>
                  </a:ext>
                </a:extLst>
              </a:tr>
              <a:tr h="323622">
                <a:tc>
                  <a:txBody>
                    <a:bodyPr/>
                    <a:lstStyle/>
                    <a:p>
                      <a:r>
                        <a:rPr lang="en-US" sz="1800" dirty="0" err="1"/>
                        <a:t>CuckooHash</a:t>
                      </a:r>
                      <a:endParaRPr lang="en-US" sz="1800" dirty="0"/>
                    </a:p>
                  </a:txBody>
                  <a:tcPr/>
                </a:tc>
                <a:tc>
                  <a:txBody>
                    <a:bodyPr/>
                    <a:lstStyle/>
                    <a:p>
                      <a:pPr algn="r"/>
                      <a:r>
                        <a:rPr lang="en-US" sz="1800" dirty="0"/>
                        <a:t>209.7</a:t>
                      </a:r>
                    </a:p>
                  </a:txBody>
                  <a:tcPr/>
                </a:tc>
                <a:tc>
                  <a:txBody>
                    <a:bodyPr/>
                    <a:lstStyle/>
                    <a:p>
                      <a:pPr algn="r"/>
                      <a:r>
                        <a:rPr lang="en-US" sz="1800" dirty="0"/>
                        <a:t>209.7 </a:t>
                      </a:r>
                      <a:r>
                        <a:rPr lang="en-US" sz="1800" dirty="0" err="1"/>
                        <a:t>Mpps</a:t>
                      </a:r>
                      <a:endParaRPr lang="en-US" sz="1800" dirty="0"/>
                    </a:p>
                  </a:txBody>
                  <a:tcPr/>
                </a:tc>
                <a:tc>
                  <a:txBody>
                    <a:bodyPr/>
                    <a:lstStyle/>
                    <a:p>
                      <a:pPr algn="r"/>
                      <a:r>
                        <a:rPr lang="en-US" sz="1800" dirty="0"/>
                        <a:t>38</a:t>
                      </a:r>
                    </a:p>
                  </a:txBody>
                  <a:tcPr/>
                </a:tc>
                <a:tc>
                  <a:txBody>
                    <a:bodyPr/>
                    <a:lstStyle/>
                    <a:p>
                      <a:pPr algn="r"/>
                      <a:r>
                        <a:rPr lang="en-US" sz="1800" dirty="0"/>
                        <a:t>2.0%</a:t>
                      </a:r>
                    </a:p>
                  </a:txBody>
                  <a:tcPr/>
                </a:tc>
                <a:tc>
                  <a:txBody>
                    <a:bodyPr/>
                    <a:lstStyle/>
                    <a:p>
                      <a:pPr algn="r"/>
                      <a:r>
                        <a:rPr lang="en-US" sz="1800" dirty="0"/>
                        <a:t>65.5%</a:t>
                      </a:r>
                    </a:p>
                  </a:txBody>
                  <a:tcPr/>
                </a:tc>
                <a:extLst>
                  <a:ext uri="{0D108BD9-81ED-4DB2-BD59-A6C34878D82A}">
                    <a16:rowId xmlns="" xmlns:a16="http://schemas.microsoft.com/office/drawing/2014/main" val="10006"/>
                  </a:ext>
                </a:extLst>
              </a:tr>
              <a:tr h="323622">
                <a:tc>
                  <a:txBody>
                    <a:bodyPr/>
                    <a:lstStyle/>
                    <a:p>
                      <a:r>
                        <a:rPr lang="en-US" sz="1800" dirty="0" err="1"/>
                        <a:t>HashTCAM</a:t>
                      </a:r>
                      <a:endParaRPr lang="en-US" sz="1800" dirty="0"/>
                    </a:p>
                  </a:txBody>
                  <a:tcPr/>
                </a:tc>
                <a:tc>
                  <a:txBody>
                    <a:bodyPr/>
                    <a:lstStyle/>
                    <a:p>
                      <a:pPr algn="r"/>
                      <a:r>
                        <a:rPr lang="en-US" sz="1800" dirty="0"/>
                        <a:t>207.4</a:t>
                      </a:r>
                    </a:p>
                  </a:txBody>
                  <a:tcPr/>
                </a:tc>
                <a:tc>
                  <a:txBody>
                    <a:bodyPr/>
                    <a:lstStyle/>
                    <a:p>
                      <a:pPr algn="r"/>
                      <a:r>
                        <a:rPr lang="en-US" sz="1800" dirty="0"/>
                        <a:t>207.4</a:t>
                      </a:r>
                      <a:r>
                        <a:rPr lang="en-US" sz="1800" baseline="0" dirty="0"/>
                        <a:t> </a:t>
                      </a:r>
                      <a:r>
                        <a:rPr lang="en-US" sz="1800" baseline="0" dirty="0" err="1"/>
                        <a:t>Mpps</a:t>
                      </a:r>
                      <a:endParaRPr lang="en-US" sz="1800" dirty="0"/>
                    </a:p>
                  </a:txBody>
                  <a:tcPr/>
                </a:tc>
                <a:tc>
                  <a:txBody>
                    <a:bodyPr/>
                    <a:lstStyle/>
                    <a:p>
                      <a:pPr algn="r"/>
                      <a:r>
                        <a:rPr lang="en-US" sz="1800" dirty="0"/>
                        <a:t>48</a:t>
                      </a:r>
                    </a:p>
                  </a:txBody>
                  <a:tcPr/>
                </a:tc>
                <a:tc>
                  <a:txBody>
                    <a:bodyPr/>
                    <a:lstStyle/>
                    <a:p>
                      <a:pPr algn="r"/>
                      <a:r>
                        <a:rPr lang="en-US" sz="1800" dirty="0"/>
                        <a:t>18.7%</a:t>
                      </a:r>
                    </a:p>
                  </a:txBody>
                  <a:tcPr/>
                </a:tc>
                <a:tc>
                  <a:txBody>
                    <a:bodyPr/>
                    <a:lstStyle/>
                    <a:p>
                      <a:pPr algn="r"/>
                      <a:r>
                        <a:rPr lang="en-US" sz="1800" dirty="0"/>
                        <a:t>22.0%</a:t>
                      </a:r>
                    </a:p>
                  </a:txBody>
                  <a:tcPr/>
                </a:tc>
                <a:extLst>
                  <a:ext uri="{0D108BD9-81ED-4DB2-BD59-A6C34878D82A}">
                    <a16:rowId xmlns="" xmlns:a16="http://schemas.microsoft.com/office/drawing/2014/main" val="10007"/>
                  </a:ext>
                </a:extLst>
              </a:tr>
              <a:tr h="323622">
                <a:tc>
                  <a:txBody>
                    <a:bodyPr/>
                    <a:lstStyle/>
                    <a:p>
                      <a:r>
                        <a:rPr lang="en-US" sz="1800" dirty="0" err="1"/>
                        <a:t>LPM_Tree</a:t>
                      </a:r>
                      <a:endParaRPr lang="en-US" sz="1800" dirty="0"/>
                    </a:p>
                  </a:txBody>
                  <a:tcPr/>
                </a:tc>
                <a:tc>
                  <a:txBody>
                    <a:bodyPr/>
                    <a:lstStyle/>
                    <a:p>
                      <a:pPr algn="r"/>
                      <a:r>
                        <a:rPr lang="en-US" sz="1800" dirty="0"/>
                        <a:t>221.8</a:t>
                      </a:r>
                    </a:p>
                  </a:txBody>
                  <a:tcPr/>
                </a:tc>
                <a:tc>
                  <a:txBody>
                    <a:bodyPr/>
                    <a:lstStyle/>
                    <a:p>
                      <a:pPr algn="r"/>
                      <a:r>
                        <a:rPr lang="en-US" sz="1800" dirty="0"/>
                        <a:t>221.8</a:t>
                      </a:r>
                      <a:r>
                        <a:rPr lang="en-US" sz="1800" baseline="0" dirty="0"/>
                        <a:t> </a:t>
                      </a:r>
                      <a:r>
                        <a:rPr lang="en-US" sz="1800" baseline="0" dirty="0" err="1"/>
                        <a:t>Mpps</a:t>
                      </a:r>
                      <a:endParaRPr lang="en-US" sz="1800" dirty="0"/>
                    </a:p>
                  </a:txBody>
                  <a:tcPr/>
                </a:tc>
                <a:tc>
                  <a:txBody>
                    <a:bodyPr/>
                    <a:lstStyle/>
                    <a:p>
                      <a:pPr algn="r"/>
                      <a:r>
                        <a:rPr lang="en-US" sz="1800" dirty="0"/>
                        <a:t>181</a:t>
                      </a:r>
                    </a:p>
                  </a:txBody>
                  <a:tcPr/>
                </a:tc>
                <a:tc>
                  <a:txBody>
                    <a:bodyPr/>
                    <a:lstStyle/>
                    <a:p>
                      <a:pPr algn="r"/>
                      <a:r>
                        <a:rPr lang="en-US" sz="1800" dirty="0"/>
                        <a:t>4.3%</a:t>
                      </a:r>
                    </a:p>
                  </a:txBody>
                  <a:tcPr/>
                </a:tc>
                <a:tc>
                  <a:txBody>
                    <a:bodyPr/>
                    <a:lstStyle/>
                    <a:p>
                      <a:pPr algn="r"/>
                      <a:r>
                        <a:rPr lang="en-US" sz="1800" dirty="0"/>
                        <a:t>13.2%</a:t>
                      </a:r>
                    </a:p>
                  </a:txBody>
                  <a:tcPr/>
                </a:tc>
                <a:extLst>
                  <a:ext uri="{0D108BD9-81ED-4DB2-BD59-A6C34878D82A}">
                    <a16:rowId xmlns="" xmlns:a16="http://schemas.microsoft.com/office/drawing/2014/main" val="10008"/>
                  </a:ext>
                </a:extLst>
              </a:tr>
              <a:tr h="323622">
                <a:tc>
                  <a:txBody>
                    <a:bodyPr/>
                    <a:lstStyle/>
                    <a:p>
                      <a:r>
                        <a:rPr lang="en-US" sz="1800" dirty="0" err="1"/>
                        <a:t>SRPrioQueue</a:t>
                      </a:r>
                      <a:endParaRPr lang="en-US" sz="1800" dirty="0"/>
                    </a:p>
                  </a:txBody>
                  <a:tcPr/>
                </a:tc>
                <a:tc>
                  <a:txBody>
                    <a:bodyPr/>
                    <a:lstStyle/>
                    <a:p>
                      <a:pPr algn="r"/>
                      <a:r>
                        <a:rPr lang="en-US" sz="1800" dirty="0"/>
                        <a:t>214.5</a:t>
                      </a:r>
                    </a:p>
                  </a:txBody>
                  <a:tcPr/>
                </a:tc>
                <a:tc>
                  <a:txBody>
                    <a:bodyPr/>
                    <a:lstStyle/>
                    <a:p>
                      <a:pPr algn="r"/>
                      <a:r>
                        <a:rPr lang="en-US" sz="1800" dirty="0"/>
                        <a:t>214.5 </a:t>
                      </a:r>
                      <a:r>
                        <a:rPr lang="en-US" sz="1800" dirty="0" err="1"/>
                        <a:t>Mpps</a:t>
                      </a:r>
                      <a:endParaRPr lang="en-US" sz="1800" dirty="0"/>
                    </a:p>
                  </a:txBody>
                  <a:tcPr/>
                </a:tc>
                <a:tc>
                  <a:txBody>
                    <a:bodyPr/>
                    <a:lstStyle/>
                    <a:p>
                      <a:pPr algn="r"/>
                      <a:r>
                        <a:rPr lang="en-US" sz="1800" dirty="0"/>
                        <a:t>41</a:t>
                      </a:r>
                    </a:p>
                  </a:txBody>
                  <a:tcPr/>
                </a:tc>
                <a:tc>
                  <a:txBody>
                    <a:bodyPr/>
                    <a:lstStyle/>
                    <a:p>
                      <a:pPr algn="r"/>
                      <a:r>
                        <a:rPr lang="en-US" sz="1800" dirty="0"/>
                        <a:t>2.6%</a:t>
                      </a:r>
                    </a:p>
                  </a:txBody>
                  <a:tcPr/>
                </a:tc>
                <a:tc>
                  <a:txBody>
                    <a:bodyPr/>
                    <a:lstStyle/>
                    <a:p>
                      <a:pPr algn="r"/>
                      <a:r>
                        <a:rPr lang="en-US" sz="1800" dirty="0"/>
                        <a:t>0.6%</a:t>
                      </a:r>
                    </a:p>
                  </a:txBody>
                  <a:tcPr/>
                </a:tc>
                <a:extLst>
                  <a:ext uri="{0D108BD9-81ED-4DB2-BD59-A6C34878D82A}">
                    <a16:rowId xmlns="" xmlns:a16="http://schemas.microsoft.com/office/drawing/2014/main" val="10009"/>
                  </a:ext>
                </a:extLst>
              </a:tr>
              <a:tr h="323622">
                <a:tc>
                  <a:txBody>
                    <a:bodyPr/>
                    <a:lstStyle/>
                    <a:p>
                      <a:r>
                        <a:rPr lang="en-US" sz="1800" dirty="0" err="1"/>
                        <a:t>RateLimiter</a:t>
                      </a:r>
                      <a:endParaRPr lang="en-US" sz="1800" dirty="0"/>
                    </a:p>
                  </a:txBody>
                  <a:tcPr/>
                </a:tc>
                <a:tc>
                  <a:txBody>
                    <a:bodyPr/>
                    <a:lstStyle/>
                    <a:p>
                      <a:pPr algn="r"/>
                      <a:r>
                        <a:rPr lang="en-US" sz="1800" dirty="0"/>
                        <a:t>141.5</a:t>
                      </a:r>
                    </a:p>
                  </a:txBody>
                  <a:tcPr/>
                </a:tc>
                <a:tc>
                  <a:txBody>
                    <a:bodyPr/>
                    <a:lstStyle/>
                    <a:p>
                      <a:pPr algn="r"/>
                      <a:r>
                        <a:rPr lang="en-US" sz="1800" dirty="0"/>
                        <a:t>141.5 </a:t>
                      </a:r>
                      <a:r>
                        <a:rPr lang="en-US" sz="1800" dirty="0" err="1"/>
                        <a:t>Mpps</a:t>
                      </a:r>
                      <a:endParaRPr lang="en-US" sz="1800" dirty="0"/>
                    </a:p>
                  </a:txBody>
                  <a:tcPr/>
                </a:tc>
                <a:tc>
                  <a:txBody>
                    <a:bodyPr/>
                    <a:lstStyle/>
                    <a:p>
                      <a:pPr algn="r"/>
                      <a:r>
                        <a:rPr lang="en-US" sz="1800" dirty="0"/>
                        <a:t>14</a:t>
                      </a:r>
                    </a:p>
                  </a:txBody>
                  <a:tcPr/>
                </a:tc>
                <a:tc>
                  <a:txBody>
                    <a:bodyPr/>
                    <a:lstStyle/>
                    <a:p>
                      <a:pPr algn="r"/>
                      <a:r>
                        <a:rPr lang="en-US" sz="1800" dirty="0"/>
                        <a:t>16.9%</a:t>
                      </a:r>
                    </a:p>
                  </a:txBody>
                  <a:tcPr/>
                </a:tc>
                <a:tc>
                  <a:txBody>
                    <a:bodyPr/>
                    <a:lstStyle/>
                    <a:p>
                      <a:pPr algn="r"/>
                      <a:r>
                        <a:rPr lang="en-US" sz="1800" dirty="0"/>
                        <a:t>14.1%</a:t>
                      </a:r>
                    </a:p>
                  </a:txBody>
                  <a:tcPr/>
                </a:tc>
                <a:extLst>
                  <a:ext uri="{0D108BD9-81ED-4DB2-BD59-A6C34878D82A}">
                    <a16:rowId xmlns="" xmlns:a16="http://schemas.microsoft.com/office/drawing/2014/main" val="10010"/>
                  </a:ext>
                </a:extLst>
              </a:tr>
            </a:tbl>
          </a:graphicData>
        </a:graphic>
      </p:graphicFrame>
      <p:sp>
        <p:nvSpPr>
          <p:cNvPr id="3" name="Slide Number Placeholder 2"/>
          <p:cNvSpPr>
            <a:spLocks noGrp="1"/>
          </p:cNvSpPr>
          <p:nvPr>
            <p:ph type="sldNum" sz="quarter" idx="11"/>
          </p:nvPr>
        </p:nvSpPr>
        <p:spPr/>
        <p:txBody>
          <a:bodyPr/>
          <a:lstStyle/>
          <a:p>
            <a:fld id="{368F0CB9-5443-48E8-ADD3-3F8A68C2523D}" type="slidenum">
              <a:rPr lang="en-US" smtClean="0"/>
              <a:t>41</a:t>
            </a:fld>
            <a:endParaRPr lang="en-US"/>
          </a:p>
        </p:txBody>
      </p:sp>
    </p:spTree>
    <p:extLst>
      <p:ext uri="{BB962C8B-B14F-4D97-AF65-F5344CB8AC3E}">
        <p14:creationId xmlns:p14="http://schemas.microsoft.com/office/powerpoint/2010/main" val="1786636061"/>
      </p:ext>
    </p:extLst>
  </p:cSld>
  <p:clrMapOvr>
    <a:masterClrMapping/>
  </p:clrMapOvr>
  <p:transition advTm="31596">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Sample network functions</a:t>
            </a:r>
            <a:endParaRPr lang="zh-CN" altLang="en-US" dirty="0"/>
          </a:p>
        </p:txBody>
      </p:sp>
      <p:graphicFrame>
        <p:nvGraphicFramePr>
          <p:cNvPr id="4" name="Table 3"/>
          <p:cNvGraphicFramePr>
            <a:graphicFrameLocks noGrp="1"/>
          </p:cNvGraphicFramePr>
          <p:nvPr>
            <p:extLst/>
          </p:nvPr>
        </p:nvGraphicFramePr>
        <p:xfrm>
          <a:off x="274638" y="2036036"/>
          <a:ext cx="8631815" cy="3307136"/>
        </p:xfrm>
        <a:graphic>
          <a:graphicData uri="http://schemas.openxmlformats.org/drawingml/2006/table">
            <a:tbl>
              <a:tblPr firstRow="1" bandRow="1">
                <a:tableStyleId>{5C22544A-7EE6-4342-B048-85BDC9FD1C3A}</a:tableStyleId>
              </a:tblPr>
              <a:tblGrid>
                <a:gridCol w="2815803">
                  <a:extLst>
                    <a:ext uri="{9D8B030D-6E8A-4147-A177-3AD203B41FA5}">
                      <a16:colId xmlns="" xmlns:a16="http://schemas.microsoft.com/office/drawing/2014/main" val="20000"/>
                    </a:ext>
                  </a:extLst>
                </a:gridCol>
                <a:gridCol w="1463410">
                  <a:extLst>
                    <a:ext uri="{9D8B030D-6E8A-4147-A177-3AD203B41FA5}">
                      <a16:colId xmlns="" xmlns:a16="http://schemas.microsoft.com/office/drawing/2014/main" val="20001"/>
                    </a:ext>
                  </a:extLst>
                </a:gridCol>
                <a:gridCol w="1562582">
                  <a:extLst>
                    <a:ext uri="{9D8B030D-6E8A-4147-A177-3AD203B41FA5}">
                      <a16:colId xmlns="" xmlns:a16="http://schemas.microsoft.com/office/drawing/2014/main" val="20002"/>
                    </a:ext>
                  </a:extLst>
                </a:gridCol>
                <a:gridCol w="1296364">
                  <a:extLst>
                    <a:ext uri="{9D8B030D-6E8A-4147-A177-3AD203B41FA5}">
                      <a16:colId xmlns="" xmlns:a16="http://schemas.microsoft.com/office/drawing/2014/main" val="20003"/>
                    </a:ext>
                  </a:extLst>
                </a:gridCol>
                <a:gridCol w="1493656">
                  <a:extLst>
                    <a:ext uri="{9D8B030D-6E8A-4147-A177-3AD203B41FA5}">
                      <a16:colId xmlns="" xmlns:a16="http://schemas.microsoft.com/office/drawing/2014/main" val="20004"/>
                    </a:ext>
                  </a:extLst>
                </a:gridCol>
              </a:tblGrid>
              <a:tr h="753110">
                <a:tc>
                  <a:txBody>
                    <a:bodyPr/>
                    <a:lstStyle/>
                    <a:p>
                      <a:r>
                        <a:rPr lang="en-US" sz="2000" dirty="0"/>
                        <a:t>Network Function</a:t>
                      </a:r>
                    </a:p>
                  </a:txBody>
                  <a:tcPr/>
                </a:tc>
                <a:tc>
                  <a:txBody>
                    <a:bodyPr/>
                    <a:lstStyle/>
                    <a:p>
                      <a:r>
                        <a:rPr lang="en-US" sz="2000" dirty="0"/>
                        <a:t>Lines</a:t>
                      </a:r>
                      <a:r>
                        <a:rPr lang="en-US" sz="2000" baseline="0" dirty="0"/>
                        <a:t> of Code *</a:t>
                      </a:r>
                      <a:endParaRPr lang="en-US" sz="2000" dirty="0"/>
                    </a:p>
                  </a:txBody>
                  <a:tcPr/>
                </a:tc>
                <a:tc>
                  <a:txBody>
                    <a:bodyPr/>
                    <a:lstStyle/>
                    <a:p>
                      <a:r>
                        <a:rPr lang="en-US" sz="2000" dirty="0"/>
                        <a:t>Number</a:t>
                      </a:r>
                      <a:r>
                        <a:rPr lang="en-US" sz="2000" baseline="0" dirty="0"/>
                        <a:t> of </a:t>
                      </a:r>
                      <a:r>
                        <a:rPr lang="en-US" sz="2000" dirty="0"/>
                        <a:t>Elements</a:t>
                      </a:r>
                    </a:p>
                  </a:txBody>
                  <a:tcPr/>
                </a:tc>
                <a:tc>
                  <a:txBody>
                    <a:bodyPr/>
                    <a:lstStyle/>
                    <a:p>
                      <a:r>
                        <a:rPr lang="en-US" sz="2000" dirty="0"/>
                        <a:t>Resource</a:t>
                      </a:r>
                    </a:p>
                    <a:p>
                      <a:r>
                        <a:rPr lang="en-US" sz="2000" dirty="0"/>
                        <a:t>LE</a:t>
                      </a:r>
                      <a:r>
                        <a:rPr lang="en-US" sz="2000" baseline="0" dirty="0"/>
                        <a:t> %</a:t>
                      </a:r>
                      <a:endParaRPr lang="en-US" sz="2000" dirty="0"/>
                    </a:p>
                  </a:txBody>
                  <a:tcPr/>
                </a:tc>
                <a:tc>
                  <a:txBody>
                    <a:bodyPr/>
                    <a:lstStyle/>
                    <a:p>
                      <a:r>
                        <a:rPr lang="en-US" sz="2000" dirty="0"/>
                        <a:t>Resource</a:t>
                      </a:r>
                    </a:p>
                    <a:p>
                      <a:r>
                        <a:rPr lang="en-US" sz="2000" dirty="0"/>
                        <a:t>BRAM</a:t>
                      </a:r>
                      <a:r>
                        <a:rPr lang="en-US" sz="2000" baseline="0" dirty="0"/>
                        <a:t> %</a:t>
                      </a:r>
                      <a:endParaRPr lang="en-US" sz="2000" dirty="0"/>
                    </a:p>
                  </a:txBody>
                  <a:tcPr/>
                </a:tc>
                <a:extLst>
                  <a:ext uri="{0D108BD9-81ED-4DB2-BD59-A6C34878D82A}">
                    <a16:rowId xmlns="" xmlns:a16="http://schemas.microsoft.com/office/drawing/2014/main" val="10000"/>
                  </a:ext>
                </a:extLst>
              </a:tr>
              <a:tr h="425671">
                <a:tc>
                  <a:txBody>
                    <a:bodyPr/>
                    <a:lstStyle/>
                    <a:p>
                      <a:r>
                        <a:rPr lang="en-US" sz="2000" dirty="0" err="1"/>
                        <a:t>Pkt</a:t>
                      </a:r>
                      <a:r>
                        <a:rPr lang="en-US" sz="2000" dirty="0"/>
                        <a:t> generator</a:t>
                      </a:r>
                    </a:p>
                  </a:txBody>
                  <a:tcPr/>
                </a:tc>
                <a:tc>
                  <a:txBody>
                    <a:bodyPr/>
                    <a:lstStyle/>
                    <a:p>
                      <a:r>
                        <a:rPr lang="en-US" sz="2000" dirty="0"/>
                        <a:t>13</a:t>
                      </a:r>
                    </a:p>
                  </a:txBody>
                  <a:tcPr/>
                </a:tc>
                <a:tc>
                  <a:txBody>
                    <a:bodyPr/>
                    <a:lstStyle/>
                    <a:p>
                      <a:r>
                        <a:rPr lang="en-US" sz="2000" dirty="0"/>
                        <a:t>6</a:t>
                      </a:r>
                    </a:p>
                  </a:txBody>
                  <a:tcPr/>
                </a:tc>
                <a:tc>
                  <a:txBody>
                    <a:bodyPr/>
                    <a:lstStyle/>
                    <a:p>
                      <a:r>
                        <a:rPr lang="en-US" sz="2000" dirty="0"/>
                        <a:t>16%</a:t>
                      </a:r>
                    </a:p>
                  </a:txBody>
                  <a:tcPr/>
                </a:tc>
                <a:tc>
                  <a:txBody>
                    <a:bodyPr/>
                    <a:lstStyle/>
                    <a:p>
                      <a:r>
                        <a:rPr lang="en-US" sz="2000" dirty="0"/>
                        <a:t>12%</a:t>
                      </a:r>
                    </a:p>
                  </a:txBody>
                  <a:tcPr/>
                </a:tc>
                <a:extLst>
                  <a:ext uri="{0D108BD9-81ED-4DB2-BD59-A6C34878D82A}">
                    <a16:rowId xmlns="" xmlns:a16="http://schemas.microsoft.com/office/drawing/2014/main" val="10001"/>
                  </a:ext>
                </a:extLst>
              </a:tr>
              <a:tr h="425671">
                <a:tc>
                  <a:txBody>
                    <a:bodyPr/>
                    <a:lstStyle/>
                    <a:p>
                      <a:r>
                        <a:rPr lang="en-US" sz="2000" dirty="0" err="1"/>
                        <a:t>Pkt</a:t>
                      </a:r>
                      <a:r>
                        <a:rPr lang="en-US" sz="2000" dirty="0"/>
                        <a:t> capture</a:t>
                      </a:r>
                    </a:p>
                  </a:txBody>
                  <a:tcPr/>
                </a:tc>
                <a:tc>
                  <a:txBody>
                    <a:bodyPr/>
                    <a:lstStyle/>
                    <a:p>
                      <a:r>
                        <a:rPr lang="en-US" sz="2000" dirty="0"/>
                        <a:t>12</a:t>
                      </a:r>
                    </a:p>
                  </a:txBody>
                  <a:tcPr/>
                </a:tc>
                <a:tc>
                  <a:txBody>
                    <a:bodyPr/>
                    <a:lstStyle/>
                    <a:p>
                      <a:r>
                        <a:rPr lang="en-US" sz="2000" dirty="0"/>
                        <a:t>11</a:t>
                      </a:r>
                    </a:p>
                  </a:txBody>
                  <a:tcPr/>
                </a:tc>
                <a:tc>
                  <a:txBody>
                    <a:bodyPr/>
                    <a:lstStyle/>
                    <a:p>
                      <a:r>
                        <a:rPr lang="en-US" sz="2000" dirty="0"/>
                        <a:t>8%</a:t>
                      </a:r>
                    </a:p>
                  </a:txBody>
                  <a:tcPr/>
                </a:tc>
                <a:tc>
                  <a:txBody>
                    <a:bodyPr/>
                    <a:lstStyle/>
                    <a:p>
                      <a:r>
                        <a:rPr lang="en-US" sz="2000" dirty="0"/>
                        <a:t>5%</a:t>
                      </a:r>
                    </a:p>
                  </a:txBody>
                  <a:tcPr/>
                </a:tc>
                <a:extLst>
                  <a:ext uri="{0D108BD9-81ED-4DB2-BD59-A6C34878D82A}">
                    <a16:rowId xmlns="" xmlns:a16="http://schemas.microsoft.com/office/drawing/2014/main" val="10002"/>
                  </a:ext>
                </a:extLst>
              </a:tr>
              <a:tr h="425671">
                <a:tc>
                  <a:txBody>
                    <a:bodyPr/>
                    <a:lstStyle/>
                    <a:p>
                      <a:r>
                        <a:rPr lang="en-US" sz="2000" dirty="0" err="1"/>
                        <a:t>OpenFlow</a:t>
                      </a:r>
                      <a:r>
                        <a:rPr lang="en-US" sz="2000" baseline="0" dirty="0"/>
                        <a:t> firewall</a:t>
                      </a:r>
                      <a:endParaRPr lang="en-US" sz="2000" dirty="0"/>
                    </a:p>
                  </a:txBody>
                  <a:tcPr/>
                </a:tc>
                <a:tc>
                  <a:txBody>
                    <a:bodyPr/>
                    <a:lstStyle/>
                    <a:p>
                      <a:r>
                        <a:rPr lang="en-US" sz="2000" dirty="0"/>
                        <a:t>23</a:t>
                      </a:r>
                    </a:p>
                  </a:txBody>
                  <a:tcPr/>
                </a:tc>
                <a:tc>
                  <a:txBody>
                    <a:bodyPr/>
                    <a:lstStyle/>
                    <a:p>
                      <a:r>
                        <a:rPr lang="en-US" sz="2000" dirty="0"/>
                        <a:t>7</a:t>
                      </a:r>
                    </a:p>
                  </a:txBody>
                  <a:tcPr/>
                </a:tc>
                <a:tc>
                  <a:txBody>
                    <a:bodyPr/>
                    <a:lstStyle/>
                    <a:p>
                      <a:r>
                        <a:rPr lang="en-US" sz="2000" dirty="0"/>
                        <a:t>32%</a:t>
                      </a:r>
                    </a:p>
                  </a:txBody>
                  <a:tcPr/>
                </a:tc>
                <a:tc>
                  <a:txBody>
                    <a:bodyPr/>
                    <a:lstStyle/>
                    <a:p>
                      <a:r>
                        <a:rPr lang="en-US" sz="2000" dirty="0"/>
                        <a:t>54%</a:t>
                      </a:r>
                    </a:p>
                  </a:txBody>
                  <a:tcPr/>
                </a:tc>
                <a:extLst>
                  <a:ext uri="{0D108BD9-81ED-4DB2-BD59-A6C34878D82A}">
                    <a16:rowId xmlns="" xmlns:a16="http://schemas.microsoft.com/office/drawing/2014/main" val="10003"/>
                  </a:ext>
                </a:extLst>
              </a:tr>
              <a:tr h="425671">
                <a:tc>
                  <a:txBody>
                    <a:bodyPr/>
                    <a:lstStyle/>
                    <a:p>
                      <a:r>
                        <a:rPr lang="en-US" sz="2000" dirty="0" err="1"/>
                        <a:t>IPSec</a:t>
                      </a:r>
                      <a:r>
                        <a:rPr lang="en-US" sz="2000" dirty="0"/>
                        <a:t> gateway</a:t>
                      </a:r>
                    </a:p>
                  </a:txBody>
                  <a:tcPr/>
                </a:tc>
                <a:tc>
                  <a:txBody>
                    <a:bodyPr/>
                    <a:lstStyle/>
                    <a:p>
                      <a:r>
                        <a:rPr lang="en-US" sz="2000" dirty="0"/>
                        <a:t>37</a:t>
                      </a:r>
                    </a:p>
                  </a:txBody>
                  <a:tcPr/>
                </a:tc>
                <a:tc>
                  <a:txBody>
                    <a:bodyPr/>
                    <a:lstStyle/>
                    <a:p>
                      <a:r>
                        <a:rPr lang="en-US" sz="2000" dirty="0"/>
                        <a:t>10</a:t>
                      </a:r>
                    </a:p>
                  </a:txBody>
                  <a:tcPr/>
                </a:tc>
                <a:tc>
                  <a:txBody>
                    <a:bodyPr/>
                    <a:lstStyle/>
                    <a:p>
                      <a:r>
                        <a:rPr lang="en-US" sz="2000" dirty="0"/>
                        <a:t>35%</a:t>
                      </a:r>
                    </a:p>
                  </a:txBody>
                  <a:tcPr/>
                </a:tc>
                <a:tc>
                  <a:txBody>
                    <a:bodyPr/>
                    <a:lstStyle/>
                    <a:p>
                      <a:r>
                        <a:rPr lang="en-US" sz="2000" dirty="0"/>
                        <a:t>74%</a:t>
                      </a:r>
                    </a:p>
                  </a:txBody>
                  <a:tcPr/>
                </a:tc>
                <a:extLst>
                  <a:ext uri="{0D108BD9-81ED-4DB2-BD59-A6C34878D82A}">
                    <a16:rowId xmlns="" xmlns:a16="http://schemas.microsoft.com/office/drawing/2014/main" val="10004"/>
                  </a:ext>
                </a:extLst>
              </a:tr>
              <a:tr h="425671">
                <a:tc>
                  <a:txBody>
                    <a:bodyPr/>
                    <a:lstStyle/>
                    <a:p>
                      <a:r>
                        <a:rPr lang="en-US" sz="2000" dirty="0"/>
                        <a:t>L4</a:t>
                      </a:r>
                      <a:r>
                        <a:rPr lang="en-US" sz="2000" baseline="0" dirty="0"/>
                        <a:t> load balancer</a:t>
                      </a:r>
                      <a:endParaRPr lang="en-US" sz="2000" dirty="0"/>
                    </a:p>
                  </a:txBody>
                  <a:tcPr/>
                </a:tc>
                <a:tc>
                  <a:txBody>
                    <a:bodyPr/>
                    <a:lstStyle/>
                    <a:p>
                      <a:r>
                        <a:rPr lang="en-US" sz="2000" dirty="0"/>
                        <a:t>42</a:t>
                      </a:r>
                    </a:p>
                  </a:txBody>
                  <a:tcPr/>
                </a:tc>
                <a:tc>
                  <a:txBody>
                    <a:bodyPr/>
                    <a:lstStyle/>
                    <a:p>
                      <a:r>
                        <a:rPr lang="en-US" sz="2000" dirty="0"/>
                        <a:t>13</a:t>
                      </a:r>
                    </a:p>
                  </a:txBody>
                  <a:tcPr/>
                </a:tc>
                <a:tc>
                  <a:txBody>
                    <a:bodyPr/>
                    <a:lstStyle/>
                    <a:p>
                      <a:r>
                        <a:rPr lang="en-US" sz="2000" dirty="0"/>
                        <a:t>36%</a:t>
                      </a:r>
                    </a:p>
                  </a:txBody>
                  <a:tcPr/>
                </a:tc>
                <a:tc>
                  <a:txBody>
                    <a:bodyPr/>
                    <a:lstStyle/>
                    <a:p>
                      <a:r>
                        <a:rPr lang="en-US" sz="2000" dirty="0"/>
                        <a:t>38%</a:t>
                      </a:r>
                    </a:p>
                  </a:txBody>
                  <a:tcPr/>
                </a:tc>
                <a:extLst>
                  <a:ext uri="{0D108BD9-81ED-4DB2-BD59-A6C34878D82A}">
                    <a16:rowId xmlns="" xmlns:a16="http://schemas.microsoft.com/office/drawing/2014/main" val="10005"/>
                  </a:ext>
                </a:extLst>
              </a:tr>
              <a:tr h="425671">
                <a:tc>
                  <a:txBody>
                    <a:bodyPr/>
                    <a:lstStyle/>
                    <a:p>
                      <a:r>
                        <a:rPr lang="en-US" sz="2000" dirty="0" err="1"/>
                        <a:t>pFabric</a:t>
                      </a:r>
                      <a:r>
                        <a:rPr lang="en-US" sz="2000" dirty="0"/>
                        <a:t> scheduler</a:t>
                      </a:r>
                    </a:p>
                  </a:txBody>
                  <a:tcPr/>
                </a:tc>
                <a:tc>
                  <a:txBody>
                    <a:bodyPr/>
                    <a:lstStyle/>
                    <a:p>
                      <a:r>
                        <a:rPr lang="en-US" sz="2000" dirty="0"/>
                        <a:t>23</a:t>
                      </a:r>
                    </a:p>
                  </a:txBody>
                  <a:tcPr/>
                </a:tc>
                <a:tc>
                  <a:txBody>
                    <a:bodyPr/>
                    <a:lstStyle/>
                    <a:p>
                      <a:r>
                        <a:rPr lang="en-US" sz="2000" dirty="0"/>
                        <a:t>7</a:t>
                      </a:r>
                    </a:p>
                  </a:txBody>
                  <a:tcPr/>
                </a:tc>
                <a:tc>
                  <a:txBody>
                    <a:bodyPr/>
                    <a:lstStyle/>
                    <a:p>
                      <a:r>
                        <a:rPr lang="en-US" sz="2000" dirty="0"/>
                        <a:t>11%</a:t>
                      </a:r>
                    </a:p>
                  </a:txBody>
                  <a:tcPr/>
                </a:tc>
                <a:tc>
                  <a:txBody>
                    <a:bodyPr/>
                    <a:lstStyle/>
                    <a:p>
                      <a:r>
                        <a:rPr lang="en-US" sz="2000" dirty="0"/>
                        <a:t>15%</a:t>
                      </a:r>
                    </a:p>
                  </a:txBody>
                  <a:tcPr/>
                </a:tc>
                <a:extLst>
                  <a:ext uri="{0D108BD9-81ED-4DB2-BD59-A6C34878D82A}">
                    <a16:rowId xmlns="" xmlns:a16="http://schemas.microsoft.com/office/drawing/2014/main" val="10006"/>
                  </a:ext>
                </a:extLst>
              </a:tr>
            </a:tbl>
          </a:graphicData>
        </a:graphic>
      </p:graphicFrame>
      <p:sp>
        <p:nvSpPr>
          <p:cNvPr id="6" name="内容占位符 2"/>
          <p:cNvSpPr txBox="1">
            <a:spLocks/>
          </p:cNvSpPr>
          <p:nvPr/>
        </p:nvSpPr>
        <p:spPr>
          <a:xfrm>
            <a:off x="274638" y="1214473"/>
            <a:ext cx="8777288" cy="2308324"/>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buFont typeface="Arial" pitchFamily="34" charset="0"/>
              <a:buNone/>
            </a:pPr>
            <a:r>
              <a:rPr lang="en-US" sz="3600" dirty="0">
                <a:gradFill>
                  <a:gsLst>
                    <a:gs pos="1250">
                      <a:schemeClr val="tx2"/>
                    </a:gs>
                    <a:gs pos="99000">
                      <a:schemeClr val="tx2"/>
                    </a:gs>
                  </a:gsLst>
                  <a:lin ang="5400000" scaled="0"/>
                </a:gradFill>
                <a:latin typeface="+mj-lt"/>
              </a:rPr>
              <a:t>Each NF takes about one week to develop</a:t>
            </a:r>
            <a:endParaRPr lang="en-US" altLang="zh-CN" sz="3600" dirty="0">
              <a:gradFill>
                <a:gsLst>
                  <a:gs pos="1250">
                    <a:schemeClr val="tx2"/>
                  </a:gs>
                  <a:gs pos="99000">
                    <a:schemeClr val="tx2"/>
                  </a:gs>
                </a:gsLst>
                <a:lin ang="5400000" scaled="0"/>
              </a:gradFill>
              <a:latin typeface="+mj-lt"/>
            </a:endParaRPr>
          </a:p>
        </p:txBody>
      </p:sp>
      <p:sp>
        <p:nvSpPr>
          <p:cNvPr id="3" name="Slide Number Placeholder 2"/>
          <p:cNvSpPr>
            <a:spLocks noGrp="1"/>
          </p:cNvSpPr>
          <p:nvPr>
            <p:ph type="sldNum" sz="quarter" idx="11"/>
          </p:nvPr>
        </p:nvSpPr>
        <p:spPr/>
        <p:txBody>
          <a:bodyPr/>
          <a:lstStyle/>
          <a:p>
            <a:fld id="{368F0CB9-5443-48E8-ADD3-3F8A68C2523D}" type="slidenum">
              <a:rPr lang="en-US" smtClean="0"/>
              <a:t>42</a:t>
            </a:fld>
            <a:endParaRPr lang="en-US"/>
          </a:p>
        </p:txBody>
      </p:sp>
      <p:sp>
        <p:nvSpPr>
          <p:cNvPr id="5" name="TextBox 4"/>
          <p:cNvSpPr txBox="1"/>
          <p:nvPr/>
        </p:nvSpPr>
        <p:spPr>
          <a:xfrm>
            <a:off x="274638" y="5343172"/>
            <a:ext cx="3415037"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 </a:t>
            </a:r>
            <a:r>
              <a:rPr lang="en-US" sz="2000" dirty="0" err="1">
                <a:gradFill>
                  <a:gsLst>
                    <a:gs pos="2917">
                      <a:schemeClr val="tx1"/>
                    </a:gs>
                    <a:gs pos="30000">
                      <a:schemeClr val="tx1"/>
                    </a:gs>
                  </a:gsLst>
                  <a:lin ang="5400000" scaled="0"/>
                </a:gradFill>
              </a:rPr>
              <a:t>ClickNP</a:t>
            </a:r>
            <a:r>
              <a:rPr lang="en-US" sz="2000" dirty="0">
                <a:gradFill>
                  <a:gsLst>
                    <a:gs pos="2917">
                      <a:schemeClr val="tx1"/>
                    </a:gs>
                    <a:gs pos="30000">
                      <a:schemeClr val="tx1"/>
                    </a:gs>
                  </a:gsLst>
                  <a:lin ang="5400000" scaled="0"/>
                </a:gradFill>
              </a:rPr>
              <a:t> configuration file</a:t>
            </a:r>
          </a:p>
        </p:txBody>
      </p:sp>
      <p:sp>
        <p:nvSpPr>
          <p:cNvPr id="7" name="Rounded Rectangle 12"/>
          <p:cNvSpPr/>
          <p:nvPr/>
        </p:nvSpPr>
        <p:spPr bwMode="auto">
          <a:xfrm>
            <a:off x="3077790" y="2036036"/>
            <a:ext cx="1455021" cy="3307136"/>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3346002077"/>
      </p:ext>
    </p:extLst>
  </p:cSld>
  <p:clrMapOvr>
    <a:masterClrMapping/>
  </p:clrMapOvr>
  <p:transition advTm="173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Build a solid system</a:t>
            </a:r>
            <a:endParaRPr lang="en-US" dirty="0"/>
          </a:p>
        </p:txBody>
      </p:sp>
      <p:sp>
        <p:nvSpPr>
          <p:cNvPr id="3" name="文本占位符 2"/>
          <p:cNvSpPr>
            <a:spLocks noGrp="1"/>
          </p:cNvSpPr>
          <p:nvPr>
            <p:ph type="body" sz="quarter" idx="10"/>
          </p:nvPr>
        </p:nvSpPr>
        <p:spPr>
          <a:xfrm>
            <a:off x="274638" y="1272486"/>
            <a:ext cx="8777288" cy="3053144"/>
          </a:xfrm>
        </p:spPr>
        <p:txBody>
          <a:bodyPr/>
          <a:lstStyle/>
          <a:p>
            <a:r>
              <a:rPr lang="en-US" dirty="0"/>
              <a:t>But the real story was not one week per NF</a:t>
            </a:r>
          </a:p>
          <a:p>
            <a:pPr marL="457200" indent="-457200">
              <a:buFont typeface="Arial" pitchFamily="34" charset="0"/>
              <a:buChar char="•"/>
            </a:pPr>
            <a:endParaRPr lang="en-US" sz="2800" dirty="0" smtClean="0">
              <a:solidFill>
                <a:schemeClr val="tx1"/>
              </a:solidFill>
              <a:latin typeface="+mn-lt"/>
            </a:endParaRPr>
          </a:p>
          <a:p>
            <a:pPr marL="457200" indent="-457200">
              <a:buFont typeface="Arial" pitchFamily="34" charset="0"/>
              <a:buChar char="•"/>
            </a:pPr>
            <a:endParaRPr lang="en-US" sz="2800" dirty="0">
              <a:solidFill>
                <a:schemeClr val="tx1"/>
              </a:solidFill>
              <a:latin typeface="+mn-lt"/>
            </a:endParaRPr>
          </a:p>
          <a:p>
            <a:pPr marL="457200" indent="-457200">
              <a:buFont typeface="Arial" pitchFamily="34" charset="0"/>
              <a:buChar char="•"/>
            </a:pPr>
            <a:endParaRPr lang="en-US" sz="2800" dirty="0" smtClean="0">
              <a:solidFill>
                <a:schemeClr val="tx1"/>
              </a:solidFill>
              <a:latin typeface="+mn-lt"/>
            </a:endParaRPr>
          </a:p>
          <a:p>
            <a:pPr marL="457200" indent="-457200">
              <a:buFont typeface="Arial" pitchFamily="34" charset="0"/>
              <a:buChar char="•"/>
            </a:pPr>
            <a:endParaRPr lang="en-US" sz="2800" dirty="0">
              <a:solidFill>
                <a:schemeClr val="tx1"/>
              </a:solidFill>
              <a:latin typeface="+mn-lt"/>
            </a:endParaRPr>
          </a:p>
          <a:p>
            <a:pPr marL="457200" indent="-457200">
              <a:buFont typeface="Arial" pitchFamily="34" charset="0"/>
              <a:buChar char="•"/>
            </a:pPr>
            <a:endParaRPr lang="en-US" sz="2800" dirty="0" smtClean="0">
              <a:solidFill>
                <a:schemeClr val="tx1"/>
              </a:solidFill>
              <a:latin typeface="+mn-lt"/>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43</a:t>
            </a:fld>
            <a:endParaRPr lang="en-US" dirty="0"/>
          </a:p>
        </p:txBody>
      </p:sp>
      <p:graphicFrame>
        <p:nvGraphicFramePr>
          <p:cNvPr id="5" name="Table 3"/>
          <p:cNvGraphicFramePr>
            <a:graphicFrameLocks noGrp="1"/>
          </p:cNvGraphicFramePr>
          <p:nvPr>
            <p:extLst>
              <p:ext uri="{D42A27DB-BD31-4B8C-83A1-F6EECF244321}">
                <p14:modId xmlns:p14="http://schemas.microsoft.com/office/powerpoint/2010/main" val="3069169295"/>
              </p:ext>
            </p:extLst>
          </p:nvPr>
        </p:nvGraphicFramePr>
        <p:xfrm>
          <a:off x="274636" y="1903514"/>
          <a:ext cx="8677207" cy="3732807"/>
        </p:xfrm>
        <a:graphic>
          <a:graphicData uri="http://schemas.openxmlformats.org/drawingml/2006/table">
            <a:tbl>
              <a:tblPr firstRow="1" bandRow="1">
                <a:tableStyleId>{5C22544A-7EE6-4342-B048-85BDC9FD1C3A}</a:tableStyleId>
              </a:tblPr>
              <a:tblGrid>
                <a:gridCol w="2382425">
                  <a:extLst>
                    <a:ext uri="{9D8B030D-6E8A-4147-A177-3AD203B41FA5}">
                      <a16:colId xmlns="" xmlns:a16="http://schemas.microsoft.com/office/drawing/2014/main" val="20000"/>
                    </a:ext>
                  </a:extLst>
                </a:gridCol>
                <a:gridCol w="1928191">
                  <a:extLst>
                    <a:ext uri="{9D8B030D-6E8A-4147-A177-3AD203B41FA5}">
                      <a16:colId xmlns="" xmlns:a16="http://schemas.microsoft.com/office/drawing/2014/main" val="20001"/>
                    </a:ext>
                  </a:extLst>
                </a:gridCol>
                <a:gridCol w="1440362"/>
                <a:gridCol w="2926229">
                  <a:extLst>
                    <a:ext uri="{9D8B030D-6E8A-4147-A177-3AD203B41FA5}">
                      <a16:colId xmlns="" xmlns:a16="http://schemas.microsoft.com/office/drawing/2014/main" val="20002"/>
                    </a:ext>
                  </a:extLst>
                </a:gridCol>
              </a:tblGrid>
              <a:tr h="753110">
                <a:tc>
                  <a:txBody>
                    <a:bodyPr/>
                    <a:lstStyle/>
                    <a:p>
                      <a:r>
                        <a:rPr lang="en-US" sz="2000" dirty="0"/>
                        <a:t>Network Function</a:t>
                      </a:r>
                    </a:p>
                  </a:txBody>
                  <a:tcPr/>
                </a:tc>
                <a:tc>
                  <a:txBody>
                    <a:bodyPr/>
                    <a:lstStyle/>
                    <a:p>
                      <a:r>
                        <a:rPr lang="en-US" sz="2000" dirty="0" smtClean="0"/>
                        <a:t>Development Date</a:t>
                      </a:r>
                      <a:endParaRPr lang="en-US" sz="2000" dirty="0"/>
                    </a:p>
                  </a:txBody>
                  <a:tcPr/>
                </a:tc>
                <a:tc>
                  <a:txBody>
                    <a:bodyPr/>
                    <a:lstStyle/>
                    <a:p>
                      <a:r>
                        <a:rPr lang="en-US" sz="2000" dirty="0" smtClean="0"/>
                        <a:t>#Elements</a:t>
                      </a:r>
                      <a:r>
                        <a:rPr lang="en-US" sz="2000" baseline="0" dirty="0" smtClean="0"/>
                        <a:t> reused</a:t>
                      </a:r>
                      <a:endParaRPr lang="en-US" sz="2000" dirty="0"/>
                    </a:p>
                  </a:txBody>
                  <a:tcPr/>
                </a:tc>
                <a:tc>
                  <a:txBody>
                    <a:bodyPr/>
                    <a:lstStyle/>
                    <a:p>
                      <a:r>
                        <a:rPr lang="en-US" sz="2000" dirty="0" smtClean="0"/>
                        <a:t>Developer</a:t>
                      </a:r>
                      <a:endParaRPr lang="en-US" sz="2000" dirty="0"/>
                    </a:p>
                  </a:txBody>
                  <a:tcPr/>
                </a:tc>
                <a:extLst>
                  <a:ext uri="{0D108BD9-81ED-4DB2-BD59-A6C34878D82A}">
                    <a16:rowId xmlns="" xmlns:a16="http://schemas.microsoft.com/office/drawing/2014/main" val="10000"/>
                  </a:ext>
                </a:extLst>
              </a:tr>
              <a:tr h="425671">
                <a:tc>
                  <a:txBody>
                    <a:bodyPr/>
                    <a:lstStyle/>
                    <a:p>
                      <a:r>
                        <a:rPr lang="en-US" sz="2000" dirty="0" err="1"/>
                        <a:t>Pkt</a:t>
                      </a:r>
                      <a:r>
                        <a:rPr lang="en-US" sz="2000" dirty="0"/>
                        <a:t> generator</a:t>
                      </a:r>
                    </a:p>
                  </a:txBody>
                  <a:tcPr/>
                </a:tc>
                <a:tc>
                  <a:txBody>
                    <a:bodyPr/>
                    <a:lstStyle/>
                    <a:p>
                      <a:r>
                        <a:rPr lang="en-US" sz="2000" dirty="0" smtClean="0"/>
                        <a:t>May</a:t>
                      </a:r>
                      <a:r>
                        <a:rPr lang="en-US" sz="2000" baseline="0" dirty="0" smtClean="0"/>
                        <a:t> – Oct</a:t>
                      </a:r>
                      <a:endParaRPr lang="en-US" sz="2000" dirty="0"/>
                    </a:p>
                  </a:txBody>
                  <a:tcPr/>
                </a:tc>
                <a:tc>
                  <a:txBody>
                    <a:bodyPr/>
                    <a:lstStyle/>
                    <a:p>
                      <a:r>
                        <a:rPr lang="en-US" sz="2000" dirty="0" smtClean="0"/>
                        <a:t>0 / 6</a:t>
                      </a:r>
                      <a:endParaRPr lang="en-US" sz="2000" dirty="0"/>
                    </a:p>
                  </a:txBody>
                  <a:tcPr/>
                </a:tc>
                <a:tc>
                  <a:txBody>
                    <a:bodyPr/>
                    <a:lstStyle/>
                    <a:p>
                      <a:r>
                        <a:rPr lang="en-US" sz="2000" dirty="0" smtClean="0"/>
                        <a:t>Larry</a:t>
                      </a:r>
                      <a:r>
                        <a:rPr lang="en-US" sz="2000" baseline="0" dirty="0" smtClean="0"/>
                        <a:t> Luo, Yanqing Peng</a:t>
                      </a:r>
                      <a:endParaRPr lang="en-US" sz="2000" dirty="0"/>
                    </a:p>
                  </a:txBody>
                  <a:tcPr/>
                </a:tc>
                <a:extLst>
                  <a:ext uri="{0D108BD9-81ED-4DB2-BD59-A6C34878D82A}">
                    <a16:rowId xmlns="" xmlns:a16="http://schemas.microsoft.com/office/drawing/2014/main" val="10001"/>
                  </a:ext>
                </a:extLst>
              </a:tr>
              <a:tr h="425671">
                <a:tc>
                  <a:txBody>
                    <a:bodyPr/>
                    <a:lstStyle/>
                    <a:p>
                      <a:r>
                        <a:rPr lang="en-US" sz="2000" dirty="0" err="1"/>
                        <a:t>Pkt</a:t>
                      </a:r>
                      <a:r>
                        <a:rPr lang="en-US" sz="2000" dirty="0"/>
                        <a:t> capture</a:t>
                      </a:r>
                    </a:p>
                  </a:txBody>
                  <a:tcPr/>
                </a:tc>
                <a:tc>
                  <a:txBody>
                    <a:bodyPr/>
                    <a:lstStyle/>
                    <a:p>
                      <a:r>
                        <a:rPr lang="en-US" sz="2000" dirty="0" smtClean="0"/>
                        <a:t>Aug</a:t>
                      </a:r>
                      <a:r>
                        <a:rPr lang="en-US" sz="2000" baseline="0" dirty="0" smtClean="0"/>
                        <a:t> – Oct</a:t>
                      </a:r>
                      <a:endParaRPr lang="en-US" sz="2000" dirty="0"/>
                    </a:p>
                  </a:txBody>
                  <a:tcPr/>
                </a:tc>
                <a:tc>
                  <a:txBody>
                    <a:bodyPr/>
                    <a:lstStyle/>
                    <a:p>
                      <a:r>
                        <a:rPr lang="en-US" sz="2000" dirty="0" smtClean="0"/>
                        <a:t>2 / 11</a:t>
                      </a:r>
                      <a:endParaRPr lang="en-US" sz="2000" dirty="0"/>
                    </a:p>
                  </a:txBody>
                  <a:tcPr/>
                </a:tc>
                <a:tc>
                  <a:txBody>
                    <a:bodyPr/>
                    <a:lstStyle/>
                    <a:p>
                      <a:r>
                        <a:rPr lang="en-US" sz="2000" dirty="0" err="1" smtClean="0"/>
                        <a:t>Renqian</a:t>
                      </a:r>
                      <a:r>
                        <a:rPr lang="en-US" sz="2000" baseline="0" dirty="0" smtClean="0"/>
                        <a:t> Luo</a:t>
                      </a:r>
                      <a:endParaRPr lang="en-US" sz="2000" dirty="0"/>
                    </a:p>
                  </a:txBody>
                  <a:tcPr/>
                </a:tc>
                <a:extLst>
                  <a:ext uri="{0D108BD9-81ED-4DB2-BD59-A6C34878D82A}">
                    <a16:rowId xmlns="" xmlns:a16="http://schemas.microsoft.com/office/drawing/2014/main" val="10002"/>
                  </a:ext>
                </a:extLst>
              </a:tr>
              <a:tr h="425671">
                <a:tc>
                  <a:txBody>
                    <a:bodyPr/>
                    <a:lstStyle/>
                    <a:p>
                      <a:r>
                        <a:rPr lang="en-US" sz="2000" dirty="0" err="1"/>
                        <a:t>OpenFlow</a:t>
                      </a:r>
                      <a:r>
                        <a:rPr lang="en-US" sz="2000" baseline="0" dirty="0"/>
                        <a:t> firewall</a:t>
                      </a:r>
                      <a:endParaRPr lang="en-US" sz="2000" dirty="0"/>
                    </a:p>
                  </a:txBody>
                  <a:tcPr/>
                </a:tc>
                <a:tc>
                  <a:txBody>
                    <a:bodyPr/>
                    <a:lstStyle/>
                    <a:p>
                      <a:r>
                        <a:rPr lang="en-US" sz="2000" dirty="0" smtClean="0"/>
                        <a:t>Aug</a:t>
                      </a:r>
                      <a:r>
                        <a:rPr lang="en-US" sz="2000" baseline="0" dirty="0" smtClean="0"/>
                        <a:t> – Nov</a:t>
                      </a:r>
                      <a:endParaRPr lang="en-US" sz="2000" dirty="0"/>
                    </a:p>
                  </a:txBody>
                  <a:tcPr/>
                </a:tc>
                <a:tc>
                  <a:txBody>
                    <a:bodyPr/>
                    <a:lstStyle/>
                    <a:p>
                      <a:r>
                        <a:rPr lang="en-US" sz="2000" dirty="0" smtClean="0"/>
                        <a:t>2</a:t>
                      </a:r>
                      <a:r>
                        <a:rPr lang="en-US" sz="2000" baseline="0" dirty="0" smtClean="0"/>
                        <a:t> </a:t>
                      </a:r>
                      <a:r>
                        <a:rPr lang="en-US" sz="2000" dirty="0" smtClean="0"/>
                        <a:t>/ 7</a:t>
                      </a:r>
                      <a:endParaRPr lang="en-US" sz="2000" dirty="0"/>
                    </a:p>
                  </a:txBody>
                  <a:tcPr/>
                </a:tc>
                <a:tc>
                  <a:txBody>
                    <a:bodyPr/>
                    <a:lstStyle/>
                    <a:p>
                      <a:r>
                        <a:rPr lang="en-US" sz="2000" dirty="0" err="1" smtClean="0"/>
                        <a:t>Renqian</a:t>
                      </a:r>
                      <a:r>
                        <a:rPr lang="en-US" sz="2000" baseline="0" dirty="0" smtClean="0"/>
                        <a:t> Luo</a:t>
                      </a:r>
                      <a:endParaRPr lang="en-US" sz="2000" dirty="0"/>
                    </a:p>
                  </a:txBody>
                  <a:tcPr/>
                </a:tc>
                <a:extLst>
                  <a:ext uri="{0D108BD9-81ED-4DB2-BD59-A6C34878D82A}">
                    <a16:rowId xmlns="" xmlns:a16="http://schemas.microsoft.com/office/drawing/2014/main" val="10003"/>
                  </a:ext>
                </a:extLst>
              </a:tr>
              <a:tr h="425671">
                <a:tc>
                  <a:txBody>
                    <a:bodyPr/>
                    <a:lstStyle/>
                    <a:p>
                      <a:r>
                        <a:rPr lang="en-US" sz="2000" dirty="0" smtClean="0"/>
                        <a:t>NVGRE tunneling</a:t>
                      </a:r>
                      <a:endParaRPr lang="en-US" sz="2000" dirty="0"/>
                    </a:p>
                  </a:txBody>
                  <a:tcPr/>
                </a:tc>
                <a:tc>
                  <a:txBody>
                    <a:bodyPr/>
                    <a:lstStyle/>
                    <a:p>
                      <a:r>
                        <a:rPr lang="en-US" sz="2000" dirty="0" smtClean="0"/>
                        <a:t>Aug – Oct</a:t>
                      </a:r>
                      <a:endParaRPr lang="en-US" sz="2000" dirty="0"/>
                    </a:p>
                  </a:txBody>
                  <a:tcPr/>
                </a:tc>
                <a:tc>
                  <a:txBody>
                    <a:bodyPr/>
                    <a:lstStyle/>
                    <a:p>
                      <a:r>
                        <a:rPr lang="en-US" sz="2000" dirty="0" smtClean="0"/>
                        <a:t>3 / 10</a:t>
                      </a:r>
                      <a:endParaRPr lang="en-US" sz="2000" dirty="0"/>
                    </a:p>
                  </a:txBody>
                  <a:tcPr/>
                </a:tc>
                <a:tc>
                  <a:txBody>
                    <a:bodyPr/>
                    <a:lstStyle/>
                    <a:p>
                      <a:r>
                        <a:rPr lang="en-US" sz="2000" dirty="0" smtClean="0"/>
                        <a:t>Yanqing Peng</a:t>
                      </a:r>
                      <a:endParaRPr lang="en-US" sz="2000" dirty="0"/>
                    </a:p>
                  </a:txBody>
                  <a:tcPr/>
                </a:tc>
              </a:tr>
              <a:tr h="425671">
                <a:tc>
                  <a:txBody>
                    <a:bodyPr/>
                    <a:lstStyle/>
                    <a:p>
                      <a:r>
                        <a:rPr lang="en-US" sz="2000" dirty="0" err="1"/>
                        <a:t>IPSec</a:t>
                      </a:r>
                      <a:r>
                        <a:rPr lang="en-US" sz="2000" dirty="0"/>
                        <a:t> gateway</a:t>
                      </a:r>
                    </a:p>
                  </a:txBody>
                  <a:tcPr/>
                </a:tc>
                <a:tc>
                  <a:txBody>
                    <a:bodyPr/>
                    <a:lstStyle/>
                    <a:p>
                      <a:r>
                        <a:rPr lang="en-US" sz="2000" dirty="0" smtClean="0"/>
                        <a:t>Sep</a:t>
                      </a:r>
                      <a:r>
                        <a:rPr lang="en-US" sz="2000" baseline="0" dirty="0" smtClean="0"/>
                        <a:t> – Nov</a:t>
                      </a:r>
                      <a:endParaRPr lang="en-US" sz="2000" dirty="0"/>
                    </a:p>
                  </a:txBody>
                  <a:tcPr/>
                </a:tc>
                <a:tc>
                  <a:txBody>
                    <a:bodyPr/>
                    <a:lstStyle/>
                    <a:p>
                      <a:r>
                        <a:rPr lang="en-US" sz="2000" dirty="0" smtClean="0"/>
                        <a:t>5 / 10</a:t>
                      </a:r>
                      <a:endParaRPr lang="en-US" sz="2000" dirty="0"/>
                    </a:p>
                  </a:txBody>
                  <a:tcPr/>
                </a:tc>
                <a:tc>
                  <a:txBody>
                    <a:bodyPr/>
                    <a:lstStyle/>
                    <a:p>
                      <a:r>
                        <a:rPr lang="en-US" sz="2000" dirty="0" smtClean="0"/>
                        <a:t>Yanqing</a:t>
                      </a:r>
                      <a:r>
                        <a:rPr lang="en-US" sz="2000" baseline="0" dirty="0" smtClean="0"/>
                        <a:t> Peng</a:t>
                      </a:r>
                      <a:endParaRPr lang="en-US" sz="2000" dirty="0"/>
                    </a:p>
                  </a:txBody>
                  <a:tcPr/>
                </a:tc>
                <a:extLst>
                  <a:ext uri="{0D108BD9-81ED-4DB2-BD59-A6C34878D82A}">
                    <a16:rowId xmlns="" xmlns:a16="http://schemas.microsoft.com/office/drawing/2014/main" val="10004"/>
                  </a:ext>
                </a:extLst>
              </a:tr>
              <a:tr h="425671">
                <a:tc>
                  <a:txBody>
                    <a:bodyPr/>
                    <a:lstStyle/>
                    <a:p>
                      <a:r>
                        <a:rPr lang="en-US" sz="2000" dirty="0"/>
                        <a:t>L4</a:t>
                      </a:r>
                      <a:r>
                        <a:rPr lang="en-US" sz="2000" baseline="0" dirty="0"/>
                        <a:t> load balancer</a:t>
                      </a:r>
                      <a:endParaRPr lang="en-US" sz="2000" dirty="0"/>
                    </a:p>
                  </a:txBody>
                  <a:tcPr/>
                </a:tc>
                <a:tc>
                  <a:txBody>
                    <a:bodyPr/>
                    <a:lstStyle/>
                    <a:p>
                      <a:r>
                        <a:rPr lang="en-US" sz="2000" dirty="0" smtClean="0"/>
                        <a:t>Oct</a:t>
                      </a:r>
                      <a:r>
                        <a:rPr lang="en-US" sz="2000" baseline="0" dirty="0" smtClean="0"/>
                        <a:t> – Jan</a:t>
                      </a:r>
                      <a:endParaRPr lang="en-US" sz="2000" dirty="0"/>
                    </a:p>
                  </a:txBody>
                  <a:tcPr/>
                </a:tc>
                <a:tc>
                  <a:txBody>
                    <a:bodyPr/>
                    <a:lstStyle/>
                    <a:p>
                      <a:r>
                        <a:rPr lang="en-US" sz="2000" dirty="0" smtClean="0"/>
                        <a:t>7 / 13</a:t>
                      </a:r>
                      <a:endParaRPr lang="en-US" sz="2000" dirty="0"/>
                    </a:p>
                  </a:txBody>
                  <a:tcPr/>
                </a:tc>
                <a:tc>
                  <a:txBody>
                    <a:bodyPr/>
                    <a:lstStyle/>
                    <a:p>
                      <a:r>
                        <a:rPr lang="en-US" sz="2000" dirty="0" smtClean="0"/>
                        <a:t>Bojie</a:t>
                      </a:r>
                      <a:r>
                        <a:rPr lang="en-US" sz="2000" baseline="0" dirty="0" smtClean="0"/>
                        <a:t> Li</a:t>
                      </a:r>
                      <a:endParaRPr lang="en-US" sz="2000" dirty="0"/>
                    </a:p>
                  </a:txBody>
                  <a:tcPr/>
                </a:tc>
                <a:extLst>
                  <a:ext uri="{0D108BD9-81ED-4DB2-BD59-A6C34878D82A}">
                    <a16:rowId xmlns="" xmlns:a16="http://schemas.microsoft.com/office/drawing/2014/main" val="10005"/>
                  </a:ext>
                </a:extLst>
              </a:tr>
              <a:tr h="425671">
                <a:tc>
                  <a:txBody>
                    <a:bodyPr/>
                    <a:lstStyle/>
                    <a:p>
                      <a:r>
                        <a:rPr lang="en-US" sz="2000" dirty="0" err="1"/>
                        <a:t>pFabric</a:t>
                      </a:r>
                      <a:r>
                        <a:rPr lang="en-US" sz="2000" dirty="0"/>
                        <a:t> scheduler</a:t>
                      </a:r>
                    </a:p>
                  </a:txBody>
                  <a:tcPr/>
                </a:tc>
                <a:tc>
                  <a:txBody>
                    <a:bodyPr/>
                    <a:lstStyle/>
                    <a:p>
                      <a:r>
                        <a:rPr lang="en-US" sz="2000" dirty="0" smtClean="0"/>
                        <a:t>Dec –</a:t>
                      </a:r>
                      <a:r>
                        <a:rPr lang="en-US" sz="2000" baseline="0" dirty="0" smtClean="0"/>
                        <a:t> Jan</a:t>
                      </a:r>
                      <a:endParaRPr lang="en-US" sz="2000" dirty="0"/>
                    </a:p>
                  </a:txBody>
                  <a:tcPr/>
                </a:tc>
                <a:tc>
                  <a:txBody>
                    <a:bodyPr/>
                    <a:lstStyle/>
                    <a:p>
                      <a:r>
                        <a:rPr lang="en-US" sz="2000" dirty="0" smtClean="0"/>
                        <a:t>4 / 7</a:t>
                      </a:r>
                      <a:endParaRPr lang="en-US" sz="2000" dirty="0"/>
                    </a:p>
                  </a:txBody>
                  <a:tcPr/>
                </a:tc>
                <a:tc>
                  <a:txBody>
                    <a:bodyPr/>
                    <a:lstStyle/>
                    <a:p>
                      <a:r>
                        <a:rPr lang="en-US" sz="2000" dirty="0" smtClean="0"/>
                        <a:t>Bojie</a:t>
                      </a:r>
                      <a:r>
                        <a:rPr lang="en-US" sz="2000" baseline="0" dirty="0" smtClean="0"/>
                        <a:t> Li</a:t>
                      </a:r>
                      <a:endParaRPr lang="en-US" sz="2000" dirty="0"/>
                    </a:p>
                  </a:txBody>
                  <a:tcPr/>
                </a:tc>
                <a:extLst>
                  <a:ext uri="{0D108BD9-81ED-4DB2-BD59-A6C34878D82A}">
                    <a16:rowId xmlns="" xmlns:a16="http://schemas.microsoft.com/office/drawing/2014/main" val="10006"/>
                  </a:ext>
                </a:extLst>
              </a:tr>
            </a:tbl>
          </a:graphicData>
        </a:graphic>
      </p:graphicFrame>
      <p:sp>
        <p:nvSpPr>
          <p:cNvPr id="6" name="文本框 5"/>
          <p:cNvSpPr txBox="1"/>
          <p:nvPr/>
        </p:nvSpPr>
        <p:spPr>
          <a:xfrm>
            <a:off x="274636" y="5745903"/>
            <a:ext cx="8637451" cy="926407"/>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Elements were designed and implemented while NFs are developed.</a:t>
            </a:r>
          </a:p>
          <a:p>
            <a:pPr>
              <a:lnSpc>
                <a:spcPct val="90000"/>
              </a:lnSpc>
              <a:spcAft>
                <a:spcPts val="600"/>
              </a:spcAft>
            </a:pPr>
            <a:r>
              <a:rPr lang="en-US" sz="2000" dirty="0" smtClean="0">
                <a:gradFill>
                  <a:gsLst>
                    <a:gs pos="2917">
                      <a:schemeClr val="tx1"/>
                    </a:gs>
                    <a:gs pos="30000">
                      <a:schemeClr val="tx1"/>
                    </a:gs>
                  </a:gsLst>
                  <a:lin ang="5400000" scaled="0"/>
                </a:gradFill>
              </a:rPr>
              <a:t>The elements can be reused by other NFs.</a:t>
            </a:r>
          </a:p>
        </p:txBody>
      </p:sp>
      <p:sp>
        <p:nvSpPr>
          <p:cNvPr id="7" name="Rounded Rectangle 12"/>
          <p:cNvSpPr/>
          <p:nvPr/>
        </p:nvSpPr>
        <p:spPr bwMode="auto">
          <a:xfrm>
            <a:off x="2653720" y="1903513"/>
            <a:ext cx="1938158" cy="3732807"/>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1846371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Build a solid system</a:t>
            </a:r>
            <a:endParaRPr lang="en-US" dirty="0"/>
          </a:p>
        </p:txBody>
      </p:sp>
      <p:sp>
        <p:nvSpPr>
          <p:cNvPr id="3" name="文本占位符 2"/>
          <p:cNvSpPr>
            <a:spLocks noGrp="1"/>
          </p:cNvSpPr>
          <p:nvPr>
            <p:ph type="body" sz="quarter" idx="10"/>
          </p:nvPr>
        </p:nvSpPr>
        <p:spPr>
          <a:xfrm>
            <a:off x="274638" y="1272486"/>
            <a:ext cx="8777288" cy="3053144"/>
          </a:xfrm>
        </p:spPr>
        <p:txBody>
          <a:bodyPr/>
          <a:lstStyle/>
          <a:p>
            <a:r>
              <a:rPr lang="en-US" dirty="0"/>
              <a:t>But the real story was not one week per NF</a:t>
            </a:r>
          </a:p>
          <a:p>
            <a:pPr marL="457200" indent="-457200">
              <a:buFont typeface="Arial" pitchFamily="34" charset="0"/>
              <a:buChar char="•"/>
            </a:pPr>
            <a:endParaRPr lang="en-US" sz="2800" dirty="0" smtClean="0">
              <a:solidFill>
                <a:schemeClr val="tx1"/>
              </a:solidFill>
              <a:latin typeface="+mn-lt"/>
            </a:endParaRPr>
          </a:p>
          <a:p>
            <a:pPr marL="457200" indent="-457200">
              <a:buFont typeface="Arial" pitchFamily="34" charset="0"/>
              <a:buChar char="•"/>
            </a:pPr>
            <a:endParaRPr lang="en-US" sz="2800" dirty="0">
              <a:solidFill>
                <a:schemeClr val="tx1"/>
              </a:solidFill>
              <a:latin typeface="+mn-lt"/>
            </a:endParaRPr>
          </a:p>
          <a:p>
            <a:pPr marL="457200" indent="-457200">
              <a:buFont typeface="Arial" pitchFamily="34" charset="0"/>
              <a:buChar char="•"/>
            </a:pPr>
            <a:endParaRPr lang="en-US" sz="2800" dirty="0" smtClean="0">
              <a:solidFill>
                <a:schemeClr val="tx1"/>
              </a:solidFill>
              <a:latin typeface="+mn-lt"/>
            </a:endParaRPr>
          </a:p>
          <a:p>
            <a:pPr marL="457200" indent="-457200">
              <a:buFont typeface="Arial" pitchFamily="34" charset="0"/>
              <a:buChar char="•"/>
            </a:pPr>
            <a:endParaRPr lang="en-US" sz="2800" dirty="0">
              <a:solidFill>
                <a:schemeClr val="tx1"/>
              </a:solidFill>
              <a:latin typeface="+mn-lt"/>
            </a:endParaRPr>
          </a:p>
          <a:p>
            <a:pPr marL="457200" indent="-457200">
              <a:buFont typeface="Arial" pitchFamily="34" charset="0"/>
              <a:buChar char="•"/>
            </a:pPr>
            <a:endParaRPr lang="en-US" sz="2800" dirty="0" smtClean="0">
              <a:solidFill>
                <a:schemeClr val="tx1"/>
              </a:solidFill>
              <a:latin typeface="+mn-lt"/>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44</a:t>
            </a:fld>
            <a:endParaRPr lang="en-US" dirty="0"/>
          </a:p>
        </p:txBody>
      </p:sp>
      <p:graphicFrame>
        <p:nvGraphicFramePr>
          <p:cNvPr id="5" name="Table 3"/>
          <p:cNvGraphicFramePr>
            <a:graphicFrameLocks noGrp="1"/>
          </p:cNvGraphicFramePr>
          <p:nvPr>
            <p:extLst/>
          </p:nvPr>
        </p:nvGraphicFramePr>
        <p:xfrm>
          <a:off x="274636" y="1903514"/>
          <a:ext cx="8677207" cy="3732807"/>
        </p:xfrm>
        <a:graphic>
          <a:graphicData uri="http://schemas.openxmlformats.org/drawingml/2006/table">
            <a:tbl>
              <a:tblPr firstRow="1" bandRow="1">
                <a:tableStyleId>{5C22544A-7EE6-4342-B048-85BDC9FD1C3A}</a:tableStyleId>
              </a:tblPr>
              <a:tblGrid>
                <a:gridCol w="2382425">
                  <a:extLst>
                    <a:ext uri="{9D8B030D-6E8A-4147-A177-3AD203B41FA5}">
                      <a16:colId xmlns="" xmlns:a16="http://schemas.microsoft.com/office/drawing/2014/main" val="20000"/>
                    </a:ext>
                  </a:extLst>
                </a:gridCol>
                <a:gridCol w="1928191">
                  <a:extLst>
                    <a:ext uri="{9D8B030D-6E8A-4147-A177-3AD203B41FA5}">
                      <a16:colId xmlns="" xmlns:a16="http://schemas.microsoft.com/office/drawing/2014/main" val="20001"/>
                    </a:ext>
                  </a:extLst>
                </a:gridCol>
                <a:gridCol w="1440362"/>
                <a:gridCol w="2926229">
                  <a:extLst>
                    <a:ext uri="{9D8B030D-6E8A-4147-A177-3AD203B41FA5}">
                      <a16:colId xmlns="" xmlns:a16="http://schemas.microsoft.com/office/drawing/2014/main" val="20002"/>
                    </a:ext>
                  </a:extLst>
                </a:gridCol>
              </a:tblGrid>
              <a:tr h="753110">
                <a:tc>
                  <a:txBody>
                    <a:bodyPr/>
                    <a:lstStyle/>
                    <a:p>
                      <a:r>
                        <a:rPr lang="en-US" sz="2000" dirty="0"/>
                        <a:t>Network Function</a:t>
                      </a:r>
                    </a:p>
                  </a:txBody>
                  <a:tcPr/>
                </a:tc>
                <a:tc>
                  <a:txBody>
                    <a:bodyPr/>
                    <a:lstStyle/>
                    <a:p>
                      <a:r>
                        <a:rPr lang="en-US" sz="2000" dirty="0" smtClean="0"/>
                        <a:t>Development Date</a:t>
                      </a:r>
                      <a:endParaRPr lang="en-US" sz="2000" dirty="0"/>
                    </a:p>
                  </a:txBody>
                  <a:tcPr/>
                </a:tc>
                <a:tc>
                  <a:txBody>
                    <a:bodyPr/>
                    <a:lstStyle/>
                    <a:p>
                      <a:r>
                        <a:rPr lang="en-US" sz="2000" dirty="0" smtClean="0"/>
                        <a:t>#Elements</a:t>
                      </a:r>
                      <a:r>
                        <a:rPr lang="en-US" sz="2000" baseline="0" dirty="0" smtClean="0"/>
                        <a:t> reused</a:t>
                      </a:r>
                      <a:endParaRPr lang="en-US" sz="2000" dirty="0"/>
                    </a:p>
                  </a:txBody>
                  <a:tcPr/>
                </a:tc>
                <a:tc>
                  <a:txBody>
                    <a:bodyPr/>
                    <a:lstStyle/>
                    <a:p>
                      <a:r>
                        <a:rPr lang="en-US" sz="2000" dirty="0" smtClean="0"/>
                        <a:t>Developer</a:t>
                      </a:r>
                      <a:endParaRPr lang="en-US" sz="2000" dirty="0"/>
                    </a:p>
                  </a:txBody>
                  <a:tcPr/>
                </a:tc>
                <a:extLst>
                  <a:ext uri="{0D108BD9-81ED-4DB2-BD59-A6C34878D82A}">
                    <a16:rowId xmlns="" xmlns:a16="http://schemas.microsoft.com/office/drawing/2014/main" val="10000"/>
                  </a:ext>
                </a:extLst>
              </a:tr>
              <a:tr h="425671">
                <a:tc>
                  <a:txBody>
                    <a:bodyPr/>
                    <a:lstStyle/>
                    <a:p>
                      <a:r>
                        <a:rPr lang="en-US" sz="2000" dirty="0" err="1"/>
                        <a:t>Pkt</a:t>
                      </a:r>
                      <a:r>
                        <a:rPr lang="en-US" sz="2000" dirty="0"/>
                        <a:t> generator</a:t>
                      </a:r>
                    </a:p>
                  </a:txBody>
                  <a:tcPr/>
                </a:tc>
                <a:tc>
                  <a:txBody>
                    <a:bodyPr/>
                    <a:lstStyle/>
                    <a:p>
                      <a:r>
                        <a:rPr lang="en-US" sz="2000" dirty="0" smtClean="0"/>
                        <a:t>May</a:t>
                      </a:r>
                      <a:r>
                        <a:rPr lang="en-US" sz="2000" baseline="0" dirty="0" smtClean="0"/>
                        <a:t> – Oct</a:t>
                      </a:r>
                      <a:endParaRPr lang="en-US" sz="2000" dirty="0"/>
                    </a:p>
                  </a:txBody>
                  <a:tcPr/>
                </a:tc>
                <a:tc>
                  <a:txBody>
                    <a:bodyPr/>
                    <a:lstStyle/>
                    <a:p>
                      <a:r>
                        <a:rPr lang="en-US" sz="2000" dirty="0" smtClean="0"/>
                        <a:t>0 / 6</a:t>
                      </a:r>
                      <a:endParaRPr lang="en-US" sz="2000" dirty="0"/>
                    </a:p>
                  </a:txBody>
                  <a:tcPr/>
                </a:tc>
                <a:tc>
                  <a:txBody>
                    <a:bodyPr/>
                    <a:lstStyle/>
                    <a:p>
                      <a:r>
                        <a:rPr lang="en-US" sz="2000" dirty="0" smtClean="0"/>
                        <a:t>Larry</a:t>
                      </a:r>
                      <a:r>
                        <a:rPr lang="en-US" sz="2000" baseline="0" dirty="0" smtClean="0"/>
                        <a:t> Luo, Yanqing Peng</a:t>
                      </a:r>
                      <a:endParaRPr lang="en-US" sz="2000" dirty="0"/>
                    </a:p>
                  </a:txBody>
                  <a:tcPr/>
                </a:tc>
                <a:extLst>
                  <a:ext uri="{0D108BD9-81ED-4DB2-BD59-A6C34878D82A}">
                    <a16:rowId xmlns="" xmlns:a16="http://schemas.microsoft.com/office/drawing/2014/main" val="10001"/>
                  </a:ext>
                </a:extLst>
              </a:tr>
              <a:tr h="425671">
                <a:tc>
                  <a:txBody>
                    <a:bodyPr/>
                    <a:lstStyle/>
                    <a:p>
                      <a:r>
                        <a:rPr lang="en-US" sz="2000" dirty="0" err="1"/>
                        <a:t>Pkt</a:t>
                      </a:r>
                      <a:r>
                        <a:rPr lang="en-US" sz="2000" dirty="0"/>
                        <a:t> capture</a:t>
                      </a:r>
                    </a:p>
                  </a:txBody>
                  <a:tcPr/>
                </a:tc>
                <a:tc>
                  <a:txBody>
                    <a:bodyPr/>
                    <a:lstStyle/>
                    <a:p>
                      <a:r>
                        <a:rPr lang="en-US" sz="2000" dirty="0" smtClean="0"/>
                        <a:t>Aug</a:t>
                      </a:r>
                      <a:r>
                        <a:rPr lang="en-US" sz="2000" baseline="0" dirty="0" smtClean="0"/>
                        <a:t> – Oct</a:t>
                      </a:r>
                      <a:endParaRPr lang="en-US" sz="2000" dirty="0"/>
                    </a:p>
                  </a:txBody>
                  <a:tcPr/>
                </a:tc>
                <a:tc>
                  <a:txBody>
                    <a:bodyPr/>
                    <a:lstStyle/>
                    <a:p>
                      <a:r>
                        <a:rPr lang="en-US" sz="2000" dirty="0" smtClean="0"/>
                        <a:t>2 / 11</a:t>
                      </a:r>
                      <a:endParaRPr lang="en-US" sz="2000" dirty="0"/>
                    </a:p>
                  </a:txBody>
                  <a:tcPr/>
                </a:tc>
                <a:tc>
                  <a:txBody>
                    <a:bodyPr/>
                    <a:lstStyle/>
                    <a:p>
                      <a:r>
                        <a:rPr lang="en-US" sz="2000" dirty="0" err="1" smtClean="0"/>
                        <a:t>Renqian</a:t>
                      </a:r>
                      <a:r>
                        <a:rPr lang="en-US" sz="2000" baseline="0" dirty="0" smtClean="0"/>
                        <a:t> Luo</a:t>
                      </a:r>
                      <a:endParaRPr lang="en-US" sz="2000" dirty="0"/>
                    </a:p>
                  </a:txBody>
                  <a:tcPr/>
                </a:tc>
                <a:extLst>
                  <a:ext uri="{0D108BD9-81ED-4DB2-BD59-A6C34878D82A}">
                    <a16:rowId xmlns="" xmlns:a16="http://schemas.microsoft.com/office/drawing/2014/main" val="10002"/>
                  </a:ext>
                </a:extLst>
              </a:tr>
              <a:tr h="425671">
                <a:tc>
                  <a:txBody>
                    <a:bodyPr/>
                    <a:lstStyle/>
                    <a:p>
                      <a:r>
                        <a:rPr lang="en-US" sz="2000" dirty="0" err="1"/>
                        <a:t>OpenFlow</a:t>
                      </a:r>
                      <a:r>
                        <a:rPr lang="en-US" sz="2000" baseline="0" dirty="0"/>
                        <a:t> firewall</a:t>
                      </a:r>
                      <a:endParaRPr lang="en-US" sz="2000" dirty="0"/>
                    </a:p>
                  </a:txBody>
                  <a:tcPr/>
                </a:tc>
                <a:tc>
                  <a:txBody>
                    <a:bodyPr/>
                    <a:lstStyle/>
                    <a:p>
                      <a:r>
                        <a:rPr lang="en-US" sz="2000" dirty="0" smtClean="0"/>
                        <a:t>Aug</a:t>
                      </a:r>
                      <a:r>
                        <a:rPr lang="en-US" sz="2000" baseline="0" dirty="0" smtClean="0"/>
                        <a:t> – Nov</a:t>
                      </a:r>
                      <a:endParaRPr lang="en-US" sz="2000" dirty="0"/>
                    </a:p>
                  </a:txBody>
                  <a:tcPr/>
                </a:tc>
                <a:tc>
                  <a:txBody>
                    <a:bodyPr/>
                    <a:lstStyle/>
                    <a:p>
                      <a:r>
                        <a:rPr lang="en-US" sz="2000" dirty="0" smtClean="0"/>
                        <a:t>2</a:t>
                      </a:r>
                      <a:r>
                        <a:rPr lang="en-US" sz="2000" baseline="0" dirty="0" smtClean="0"/>
                        <a:t> </a:t>
                      </a:r>
                      <a:r>
                        <a:rPr lang="en-US" sz="2000" dirty="0" smtClean="0"/>
                        <a:t>/ 7</a:t>
                      </a:r>
                      <a:endParaRPr lang="en-US" sz="2000" dirty="0"/>
                    </a:p>
                  </a:txBody>
                  <a:tcPr/>
                </a:tc>
                <a:tc>
                  <a:txBody>
                    <a:bodyPr/>
                    <a:lstStyle/>
                    <a:p>
                      <a:r>
                        <a:rPr lang="en-US" sz="2000" dirty="0" err="1" smtClean="0"/>
                        <a:t>Renqian</a:t>
                      </a:r>
                      <a:r>
                        <a:rPr lang="en-US" sz="2000" baseline="0" dirty="0" smtClean="0"/>
                        <a:t> Luo</a:t>
                      </a:r>
                      <a:endParaRPr lang="en-US" sz="2000" dirty="0"/>
                    </a:p>
                  </a:txBody>
                  <a:tcPr/>
                </a:tc>
                <a:extLst>
                  <a:ext uri="{0D108BD9-81ED-4DB2-BD59-A6C34878D82A}">
                    <a16:rowId xmlns="" xmlns:a16="http://schemas.microsoft.com/office/drawing/2014/main" val="10003"/>
                  </a:ext>
                </a:extLst>
              </a:tr>
              <a:tr h="425671">
                <a:tc>
                  <a:txBody>
                    <a:bodyPr/>
                    <a:lstStyle/>
                    <a:p>
                      <a:r>
                        <a:rPr lang="en-US" sz="2000" dirty="0" smtClean="0"/>
                        <a:t>NVGRE tunneling</a:t>
                      </a:r>
                      <a:endParaRPr lang="en-US" sz="2000" dirty="0"/>
                    </a:p>
                  </a:txBody>
                  <a:tcPr/>
                </a:tc>
                <a:tc>
                  <a:txBody>
                    <a:bodyPr/>
                    <a:lstStyle/>
                    <a:p>
                      <a:r>
                        <a:rPr lang="en-US" sz="2000" dirty="0" smtClean="0"/>
                        <a:t>Aug – Oct</a:t>
                      </a:r>
                      <a:endParaRPr lang="en-US" sz="2000" dirty="0"/>
                    </a:p>
                  </a:txBody>
                  <a:tcPr/>
                </a:tc>
                <a:tc>
                  <a:txBody>
                    <a:bodyPr/>
                    <a:lstStyle/>
                    <a:p>
                      <a:r>
                        <a:rPr lang="en-US" sz="2000" dirty="0" smtClean="0"/>
                        <a:t>3 / 10</a:t>
                      </a:r>
                      <a:endParaRPr lang="en-US" sz="2000" dirty="0"/>
                    </a:p>
                  </a:txBody>
                  <a:tcPr/>
                </a:tc>
                <a:tc>
                  <a:txBody>
                    <a:bodyPr/>
                    <a:lstStyle/>
                    <a:p>
                      <a:r>
                        <a:rPr lang="en-US" sz="2000" dirty="0" smtClean="0"/>
                        <a:t>Yanqing Peng</a:t>
                      </a:r>
                      <a:endParaRPr lang="en-US" sz="2000" dirty="0"/>
                    </a:p>
                  </a:txBody>
                  <a:tcPr/>
                </a:tc>
              </a:tr>
              <a:tr h="425671">
                <a:tc>
                  <a:txBody>
                    <a:bodyPr/>
                    <a:lstStyle/>
                    <a:p>
                      <a:r>
                        <a:rPr lang="en-US" sz="2000" dirty="0" err="1"/>
                        <a:t>IPSec</a:t>
                      </a:r>
                      <a:r>
                        <a:rPr lang="en-US" sz="2000" dirty="0"/>
                        <a:t> gateway</a:t>
                      </a:r>
                    </a:p>
                  </a:txBody>
                  <a:tcPr/>
                </a:tc>
                <a:tc>
                  <a:txBody>
                    <a:bodyPr/>
                    <a:lstStyle/>
                    <a:p>
                      <a:r>
                        <a:rPr lang="en-US" sz="2000" dirty="0" smtClean="0"/>
                        <a:t>Sep</a:t>
                      </a:r>
                      <a:r>
                        <a:rPr lang="en-US" sz="2000" baseline="0" dirty="0" smtClean="0"/>
                        <a:t> – Nov</a:t>
                      </a:r>
                      <a:endParaRPr lang="en-US" sz="2000" dirty="0"/>
                    </a:p>
                  </a:txBody>
                  <a:tcPr/>
                </a:tc>
                <a:tc>
                  <a:txBody>
                    <a:bodyPr/>
                    <a:lstStyle/>
                    <a:p>
                      <a:r>
                        <a:rPr lang="en-US" sz="2000" dirty="0" smtClean="0"/>
                        <a:t>5 / 10</a:t>
                      </a:r>
                      <a:endParaRPr lang="en-US" sz="2000" dirty="0"/>
                    </a:p>
                  </a:txBody>
                  <a:tcPr/>
                </a:tc>
                <a:tc>
                  <a:txBody>
                    <a:bodyPr/>
                    <a:lstStyle/>
                    <a:p>
                      <a:r>
                        <a:rPr lang="en-US" sz="2000" dirty="0" smtClean="0"/>
                        <a:t>Yanqing</a:t>
                      </a:r>
                      <a:r>
                        <a:rPr lang="en-US" sz="2000" baseline="0" dirty="0" smtClean="0"/>
                        <a:t> Peng</a:t>
                      </a:r>
                      <a:endParaRPr lang="en-US" sz="2000" dirty="0"/>
                    </a:p>
                  </a:txBody>
                  <a:tcPr/>
                </a:tc>
                <a:extLst>
                  <a:ext uri="{0D108BD9-81ED-4DB2-BD59-A6C34878D82A}">
                    <a16:rowId xmlns="" xmlns:a16="http://schemas.microsoft.com/office/drawing/2014/main" val="10004"/>
                  </a:ext>
                </a:extLst>
              </a:tr>
              <a:tr h="425671">
                <a:tc>
                  <a:txBody>
                    <a:bodyPr/>
                    <a:lstStyle/>
                    <a:p>
                      <a:r>
                        <a:rPr lang="en-US" sz="2000" dirty="0"/>
                        <a:t>L4</a:t>
                      </a:r>
                      <a:r>
                        <a:rPr lang="en-US" sz="2000" baseline="0" dirty="0"/>
                        <a:t> load balancer</a:t>
                      </a:r>
                      <a:endParaRPr lang="en-US" sz="2000" dirty="0"/>
                    </a:p>
                  </a:txBody>
                  <a:tcPr/>
                </a:tc>
                <a:tc>
                  <a:txBody>
                    <a:bodyPr/>
                    <a:lstStyle/>
                    <a:p>
                      <a:r>
                        <a:rPr lang="en-US" sz="2000" dirty="0" smtClean="0"/>
                        <a:t>Oct</a:t>
                      </a:r>
                      <a:r>
                        <a:rPr lang="en-US" sz="2000" baseline="0" dirty="0" smtClean="0"/>
                        <a:t> – Jan</a:t>
                      </a:r>
                      <a:endParaRPr lang="en-US" sz="2000" dirty="0"/>
                    </a:p>
                  </a:txBody>
                  <a:tcPr/>
                </a:tc>
                <a:tc>
                  <a:txBody>
                    <a:bodyPr/>
                    <a:lstStyle/>
                    <a:p>
                      <a:r>
                        <a:rPr lang="en-US" sz="2000" dirty="0" smtClean="0"/>
                        <a:t>7 / 13</a:t>
                      </a:r>
                      <a:endParaRPr lang="en-US" sz="2000" dirty="0"/>
                    </a:p>
                  </a:txBody>
                  <a:tcPr/>
                </a:tc>
                <a:tc>
                  <a:txBody>
                    <a:bodyPr/>
                    <a:lstStyle/>
                    <a:p>
                      <a:r>
                        <a:rPr lang="en-US" sz="2000" dirty="0" smtClean="0"/>
                        <a:t>Bojie</a:t>
                      </a:r>
                      <a:r>
                        <a:rPr lang="en-US" sz="2000" baseline="0" dirty="0" smtClean="0"/>
                        <a:t> Li</a:t>
                      </a:r>
                      <a:endParaRPr lang="en-US" sz="2000" dirty="0"/>
                    </a:p>
                  </a:txBody>
                  <a:tcPr/>
                </a:tc>
                <a:extLst>
                  <a:ext uri="{0D108BD9-81ED-4DB2-BD59-A6C34878D82A}">
                    <a16:rowId xmlns="" xmlns:a16="http://schemas.microsoft.com/office/drawing/2014/main" val="10005"/>
                  </a:ext>
                </a:extLst>
              </a:tr>
              <a:tr h="425671">
                <a:tc>
                  <a:txBody>
                    <a:bodyPr/>
                    <a:lstStyle/>
                    <a:p>
                      <a:r>
                        <a:rPr lang="en-US" sz="2000" dirty="0" err="1"/>
                        <a:t>pFabric</a:t>
                      </a:r>
                      <a:r>
                        <a:rPr lang="en-US" sz="2000" dirty="0"/>
                        <a:t> scheduler</a:t>
                      </a:r>
                    </a:p>
                  </a:txBody>
                  <a:tcPr/>
                </a:tc>
                <a:tc>
                  <a:txBody>
                    <a:bodyPr/>
                    <a:lstStyle/>
                    <a:p>
                      <a:r>
                        <a:rPr lang="en-US" sz="2000" dirty="0" smtClean="0"/>
                        <a:t>Dec –</a:t>
                      </a:r>
                      <a:r>
                        <a:rPr lang="en-US" sz="2000" baseline="0" dirty="0" smtClean="0"/>
                        <a:t> Jan</a:t>
                      </a:r>
                      <a:endParaRPr lang="en-US" sz="2000" dirty="0"/>
                    </a:p>
                  </a:txBody>
                  <a:tcPr/>
                </a:tc>
                <a:tc>
                  <a:txBody>
                    <a:bodyPr/>
                    <a:lstStyle/>
                    <a:p>
                      <a:r>
                        <a:rPr lang="en-US" sz="2000" dirty="0" smtClean="0"/>
                        <a:t>4 / 7</a:t>
                      </a:r>
                      <a:endParaRPr lang="en-US" sz="2000" dirty="0"/>
                    </a:p>
                  </a:txBody>
                  <a:tcPr/>
                </a:tc>
                <a:tc>
                  <a:txBody>
                    <a:bodyPr/>
                    <a:lstStyle/>
                    <a:p>
                      <a:r>
                        <a:rPr lang="en-US" sz="2000" dirty="0" smtClean="0"/>
                        <a:t>Bojie</a:t>
                      </a:r>
                      <a:r>
                        <a:rPr lang="en-US" sz="2000" baseline="0" dirty="0" smtClean="0"/>
                        <a:t> Li</a:t>
                      </a:r>
                      <a:endParaRPr lang="en-US" sz="2000" dirty="0"/>
                    </a:p>
                  </a:txBody>
                  <a:tcPr/>
                </a:tc>
                <a:extLst>
                  <a:ext uri="{0D108BD9-81ED-4DB2-BD59-A6C34878D82A}">
                    <a16:rowId xmlns="" xmlns:a16="http://schemas.microsoft.com/office/drawing/2014/main" val="10006"/>
                  </a:ext>
                </a:extLst>
              </a:tr>
            </a:tbl>
          </a:graphicData>
        </a:graphic>
      </p:graphicFrame>
      <p:sp>
        <p:nvSpPr>
          <p:cNvPr id="6" name="文本框 5"/>
          <p:cNvSpPr txBox="1"/>
          <p:nvPr/>
        </p:nvSpPr>
        <p:spPr>
          <a:xfrm>
            <a:off x="274636" y="5745903"/>
            <a:ext cx="8637451" cy="926407"/>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Elements were designed and implemented while NFs are developed.</a:t>
            </a:r>
          </a:p>
          <a:p>
            <a:pPr>
              <a:lnSpc>
                <a:spcPct val="90000"/>
              </a:lnSpc>
              <a:spcAft>
                <a:spcPts val="600"/>
              </a:spcAft>
            </a:pPr>
            <a:r>
              <a:rPr lang="en-US" sz="2000" dirty="0" smtClean="0">
                <a:gradFill>
                  <a:gsLst>
                    <a:gs pos="2917">
                      <a:schemeClr val="tx1"/>
                    </a:gs>
                    <a:gs pos="30000">
                      <a:schemeClr val="tx1"/>
                    </a:gs>
                  </a:gsLst>
                  <a:lin ang="5400000" scaled="0"/>
                </a:gradFill>
              </a:rPr>
              <a:t>The elements can be reused by other NFs.</a:t>
            </a:r>
          </a:p>
        </p:txBody>
      </p:sp>
      <p:sp>
        <p:nvSpPr>
          <p:cNvPr id="7" name="Rounded Rectangle 12"/>
          <p:cNvSpPr/>
          <p:nvPr/>
        </p:nvSpPr>
        <p:spPr bwMode="auto">
          <a:xfrm>
            <a:off x="4593361" y="1892088"/>
            <a:ext cx="1423126" cy="3732807"/>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1290330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Build a solid system</a:t>
            </a:r>
            <a:endParaRPr lang="en-US" dirty="0"/>
          </a:p>
        </p:txBody>
      </p:sp>
      <p:sp>
        <p:nvSpPr>
          <p:cNvPr id="3" name="文本占位符 2"/>
          <p:cNvSpPr>
            <a:spLocks noGrp="1"/>
          </p:cNvSpPr>
          <p:nvPr>
            <p:ph type="body" sz="quarter" idx="10"/>
          </p:nvPr>
        </p:nvSpPr>
        <p:spPr>
          <a:xfrm>
            <a:off x="274638" y="1272486"/>
            <a:ext cx="8777288" cy="3053144"/>
          </a:xfrm>
        </p:spPr>
        <p:txBody>
          <a:bodyPr/>
          <a:lstStyle/>
          <a:p>
            <a:r>
              <a:rPr lang="en-US" dirty="0"/>
              <a:t>But the real story was not one week per NF</a:t>
            </a:r>
          </a:p>
          <a:p>
            <a:pPr marL="457200" indent="-457200">
              <a:buFont typeface="Arial" pitchFamily="34" charset="0"/>
              <a:buChar char="•"/>
            </a:pPr>
            <a:endParaRPr lang="en-US" sz="2800" dirty="0" smtClean="0">
              <a:solidFill>
                <a:schemeClr val="tx1"/>
              </a:solidFill>
              <a:latin typeface="+mn-lt"/>
            </a:endParaRPr>
          </a:p>
          <a:p>
            <a:pPr marL="457200" indent="-457200">
              <a:buFont typeface="Arial" pitchFamily="34" charset="0"/>
              <a:buChar char="•"/>
            </a:pPr>
            <a:endParaRPr lang="en-US" sz="2800" dirty="0">
              <a:solidFill>
                <a:schemeClr val="tx1"/>
              </a:solidFill>
              <a:latin typeface="+mn-lt"/>
            </a:endParaRPr>
          </a:p>
          <a:p>
            <a:pPr marL="457200" indent="-457200">
              <a:buFont typeface="Arial" pitchFamily="34" charset="0"/>
              <a:buChar char="•"/>
            </a:pPr>
            <a:endParaRPr lang="en-US" sz="2800" dirty="0" smtClean="0">
              <a:solidFill>
                <a:schemeClr val="tx1"/>
              </a:solidFill>
              <a:latin typeface="+mn-lt"/>
            </a:endParaRPr>
          </a:p>
          <a:p>
            <a:pPr marL="457200" indent="-457200">
              <a:buFont typeface="Arial" pitchFamily="34" charset="0"/>
              <a:buChar char="•"/>
            </a:pPr>
            <a:endParaRPr lang="en-US" sz="2800" dirty="0">
              <a:solidFill>
                <a:schemeClr val="tx1"/>
              </a:solidFill>
              <a:latin typeface="+mn-lt"/>
            </a:endParaRPr>
          </a:p>
          <a:p>
            <a:pPr marL="457200" indent="-457200">
              <a:buFont typeface="Arial" pitchFamily="34" charset="0"/>
              <a:buChar char="•"/>
            </a:pPr>
            <a:endParaRPr lang="en-US" sz="2800" dirty="0" smtClean="0">
              <a:solidFill>
                <a:schemeClr val="tx1"/>
              </a:solidFill>
              <a:latin typeface="+mn-lt"/>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45</a:t>
            </a:fld>
            <a:endParaRPr lang="en-US" dirty="0"/>
          </a:p>
        </p:txBody>
      </p:sp>
      <p:graphicFrame>
        <p:nvGraphicFramePr>
          <p:cNvPr id="5" name="Table 3"/>
          <p:cNvGraphicFramePr>
            <a:graphicFrameLocks noGrp="1"/>
          </p:cNvGraphicFramePr>
          <p:nvPr>
            <p:extLst/>
          </p:nvPr>
        </p:nvGraphicFramePr>
        <p:xfrm>
          <a:off x="274636" y="1903514"/>
          <a:ext cx="8677207" cy="3732807"/>
        </p:xfrm>
        <a:graphic>
          <a:graphicData uri="http://schemas.openxmlformats.org/drawingml/2006/table">
            <a:tbl>
              <a:tblPr firstRow="1" bandRow="1">
                <a:tableStyleId>{5C22544A-7EE6-4342-B048-85BDC9FD1C3A}</a:tableStyleId>
              </a:tblPr>
              <a:tblGrid>
                <a:gridCol w="2382425">
                  <a:extLst>
                    <a:ext uri="{9D8B030D-6E8A-4147-A177-3AD203B41FA5}">
                      <a16:colId xmlns="" xmlns:a16="http://schemas.microsoft.com/office/drawing/2014/main" val="20000"/>
                    </a:ext>
                  </a:extLst>
                </a:gridCol>
                <a:gridCol w="1928191">
                  <a:extLst>
                    <a:ext uri="{9D8B030D-6E8A-4147-A177-3AD203B41FA5}">
                      <a16:colId xmlns="" xmlns:a16="http://schemas.microsoft.com/office/drawing/2014/main" val="20001"/>
                    </a:ext>
                  </a:extLst>
                </a:gridCol>
                <a:gridCol w="1440362"/>
                <a:gridCol w="2926229">
                  <a:extLst>
                    <a:ext uri="{9D8B030D-6E8A-4147-A177-3AD203B41FA5}">
                      <a16:colId xmlns="" xmlns:a16="http://schemas.microsoft.com/office/drawing/2014/main" val="20002"/>
                    </a:ext>
                  </a:extLst>
                </a:gridCol>
              </a:tblGrid>
              <a:tr h="753110">
                <a:tc>
                  <a:txBody>
                    <a:bodyPr/>
                    <a:lstStyle/>
                    <a:p>
                      <a:r>
                        <a:rPr lang="en-US" sz="2000" dirty="0"/>
                        <a:t>Network Function</a:t>
                      </a:r>
                    </a:p>
                  </a:txBody>
                  <a:tcPr/>
                </a:tc>
                <a:tc>
                  <a:txBody>
                    <a:bodyPr/>
                    <a:lstStyle/>
                    <a:p>
                      <a:r>
                        <a:rPr lang="en-US" sz="2000" dirty="0" smtClean="0"/>
                        <a:t>Development Date</a:t>
                      </a:r>
                      <a:endParaRPr lang="en-US" sz="2000" dirty="0"/>
                    </a:p>
                  </a:txBody>
                  <a:tcPr/>
                </a:tc>
                <a:tc>
                  <a:txBody>
                    <a:bodyPr/>
                    <a:lstStyle/>
                    <a:p>
                      <a:r>
                        <a:rPr lang="en-US" sz="2000" dirty="0" smtClean="0"/>
                        <a:t>#Elements</a:t>
                      </a:r>
                      <a:r>
                        <a:rPr lang="en-US" sz="2000" baseline="0" dirty="0" smtClean="0"/>
                        <a:t> reused</a:t>
                      </a:r>
                      <a:endParaRPr lang="en-US" sz="2000" dirty="0"/>
                    </a:p>
                  </a:txBody>
                  <a:tcPr/>
                </a:tc>
                <a:tc>
                  <a:txBody>
                    <a:bodyPr/>
                    <a:lstStyle/>
                    <a:p>
                      <a:r>
                        <a:rPr lang="en-US" sz="2000" dirty="0" smtClean="0"/>
                        <a:t>Developer</a:t>
                      </a:r>
                      <a:endParaRPr lang="en-US" sz="2000" dirty="0"/>
                    </a:p>
                  </a:txBody>
                  <a:tcPr/>
                </a:tc>
                <a:extLst>
                  <a:ext uri="{0D108BD9-81ED-4DB2-BD59-A6C34878D82A}">
                    <a16:rowId xmlns="" xmlns:a16="http://schemas.microsoft.com/office/drawing/2014/main" val="10000"/>
                  </a:ext>
                </a:extLst>
              </a:tr>
              <a:tr h="425671">
                <a:tc>
                  <a:txBody>
                    <a:bodyPr/>
                    <a:lstStyle/>
                    <a:p>
                      <a:r>
                        <a:rPr lang="en-US" sz="2000" dirty="0" err="1"/>
                        <a:t>Pkt</a:t>
                      </a:r>
                      <a:r>
                        <a:rPr lang="en-US" sz="2000" dirty="0"/>
                        <a:t> generator</a:t>
                      </a:r>
                    </a:p>
                  </a:txBody>
                  <a:tcPr/>
                </a:tc>
                <a:tc>
                  <a:txBody>
                    <a:bodyPr/>
                    <a:lstStyle/>
                    <a:p>
                      <a:r>
                        <a:rPr lang="en-US" sz="2000" dirty="0" smtClean="0"/>
                        <a:t>May</a:t>
                      </a:r>
                      <a:r>
                        <a:rPr lang="en-US" sz="2000" baseline="0" dirty="0" smtClean="0"/>
                        <a:t> – Oct</a:t>
                      </a:r>
                      <a:endParaRPr lang="en-US" sz="2000" dirty="0"/>
                    </a:p>
                  </a:txBody>
                  <a:tcPr/>
                </a:tc>
                <a:tc>
                  <a:txBody>
                    <a:bodyPr/>
                    <a:lstStyle/>
                    <a:p>
                      <a:r>
                        <a:rPr lang="en-US" sz="2000" dirty="0" smtClean="0"/>
                        <a:t>0 / 6</a:t>
                      </a:r>
                      <a:endParaRPr lang="en-US" sz="2000" dirty="0"/>
                    </a:p>
                  </a:txBody>
                  <a:tcPr/>
                </a:tc>
                <a:tc>
                  <a:txBody>
                    <a:bodyPr/>
                    <a:lstStyle/>
                    <a:p>
                      <a:r>
                        <a:rPr lang="en-US" sz="2000" dirty="0" smtClean="0"/>
                        <a:t>Larry</a:t>
                      </a:r>
                      <a:r>
                        <a:rPr lang="en-US" sz="2000" baseline="0" dirty="0" smtClean="0"/>
                        <a:t> Luo, Yanqing Peng</a:t>
                      </a:r>
                      <a:endParaRPr lang="en-US" sz="2000" dirty="0"/>
                    </a:p>
                  </a:txBody>
                  <a:tcPr/>
                </a:tc>
                <a:extLst>
                  <a:ext uri="{0D108BD9-81ED-4DB2-BD59-A6C34878D82A}">
                    <a16:rowId xmlns="" xmlns:a16="http://schemas.microsoft.com/office/drawing/2014/main" val="10001"/>
                  </a:ext>
                </a:extLst>
              </a:tr>
              <a:tr h="425671">
                <a:tc>
                  <a:txBody>
                    <a:bodyPr/>
                    <a:lstStyle/>
                    <a:p>
                      <a:r>
                        <a:rPr lang="en-US" sz="2000" dirty="0" err="1"/>
                        <a:t>Pkt</a:t>
                      </a:r>
                      <a:r>
                        <a:rPr lang="en-US" sz="2000" dirty="0"/>
                        <a:t> capture</a:t>
                      </a:r>
                    </a:p>
                  </a:txBody>
                  <a:tcPr/>
                </a:tc>
                <a:tc>
                  <a:txBody>
                    <a:bodyPr/>
                    <a:lstStyle/>
                    <a:p>
                      <a:r>
                        <a:rPr lang="en-US" sz="2000" dirty="0" smtClean="0"/>
                        <a:t>Aug</a:t>
                      </a:r>
                      <a:r>
                        <a:rPr lang="en-US" sz="2000" baseline="0" dirty="0" smtClean="0"/>
                        <a:t> – Oct</a:t>
                      </a:r>
                      <a:endParaRPr lang="en-US" sz="2000" dirty="0"/>
                    </a:p>
                  </a:txBody>
                  <a:tcPr/>
                </a:tc>
                <a:tc>
                  <a:txBody>
                    <a:bodyPr/>
                    <a:lstStyle/>
                    <a:p>
                      <a:r>
                        <a:rPr lang="en-US" sz="2000" dirty="0" smtClean="0"/>
                        <a:t>2 / 11</a:t>
                      </a:r>
                      <a:endParaRPr lang="en-US" sz="2000" dirty="0"/>
                    </a:p>
                  </a:txBody>
                  <a:tcPr/>
                </a:tc>
                <a:tc>
                  <a:txBody>
                    <a:bodyPr/>
                    <a:lstStyle/>
                    <a:p>
                      <a:r>
                        <a:rPr lang="en-US" sz="2000" dirty="0" err="1" smtClean="0"/>
                        <a:t>Renqian</a:t>
                      </a:r>
                      <a:r>
                        <a:rPr lang="en-US" sz="2000" baseline="0" dirty="0" smtClean="0"/>
                        <a:t> Luo</a:t>
                      </a:r>
                      <a:endParaRPr lang="en-US" sz="2000" dirty="0"/>
                    </a:p>
                  </a:txBody>
                  <a:tcPr/>
                </a:tc>
                <a:extLst>
                  <a:ext uri="{0D108BD9-81ED-4DB2-BD59-A6C34878D82A}">
                    <a16:rowId xmlns="" xmlns:a16="http://schemas.microsoft.com/office/drawing/2014/main" val="10002"/>
                  </a:ext>
                </a:extLst>
              </a:tr>
              <a:tr h="425671">
                <a:tc>
                  <a:txBody>
                    <a:bodyPr/>
                    <a:lstStyle/>
                    <a:p>
                      <a:r>
                        <a:rPr lang="en-US" sz="2000" dirty="0" err="1"/>
                        <a:t>OpenFlow</a:t>
                      </a:r>
                      <a:r>
                        <a:rPr lang="en-US" sz="2000" baseline="0" dirty="0"/>
                        <a:t> firewall</a:t>
                      </a:r>
                      <a:endParaRPr lang="en-US" sz="2000" dirty="0"/>
                    </a:p>
                  </a:txBody>
                  <a:tcPr/>
                </a:tc>
                <a:tc>
                  <a:txBody>
                    <a:bodyPr/>
                    <a:lstStyle/>
                    <a:p>
                      <a:r>
                        <a:rPr lang="en-US" sz="2000" dirty="0" smtClean="0"/>
                        <a:t>Aug</a:t>
                      </a:r>
                      <a:r>
                        <a:rPr lang="en-US" sz="2000" baseline="0" dirty="0" smtClean="0"/>
                        <a:t> – Nov</a:t>
                      </a:r>
                      <a:endParaRPr lang="en-US" sz="2000" dirty="0"/>
                    </a:p>
                  </a:txBody>
                  <a:tcPr/>
                </a:tc>
                <a:tc>
                  <a:txBody>
                    <a:bodyPr/>
                    <a:lstStyle/>
                    <a:p>
                      <a:r>
                        <a:rPr lang="en-US" sz="2000" dirty="0" smtClean="0"/>
                        <a:t>2</a:t>
                      </a:r>
                      <a:r>
                        <a:rPr lang="en-US" sz="2000" baseline="0" dirty="0" smtClean="0"/>
                        <a:t> </a:t>
                      </a:r>
                      <a:r>
                        <a:rPr lang="en-US" sz="2000" dirty="0" smtClean="0"/>
                        <a:t>/ 7</a:t>
                      </a:r>
                      <a:endParaRPr lang="en-US" sz="2000" dirty="0"/>
                    </a:p>
                  </a:txBody>
                  <a:tcPr/>
                </a:tc>
                <a:tc>
                  <a:txBody>
                    <a:bodyPr/>
                    <a:lstStyle/>
                    <a:p>
                      <a:r>
                        <a:rPr lang="en-US" sz="2000" dirty="0" err="1" smtClean="0"/>
                        <a:t>Renqian</a:t>
                      </a:r>
                      <a:r>
                        <a:rPr lang="en-US" sz="2000" baseline="0" dirty="0" smtClean="0"/>
                        <a:t> Luo</a:t>
                      </a:r>
                      <a:endParaRPr lang="en-US" sz="2000" dirty="0"/>
                    </a:p>
                  </a:txBody>
                  <a:tcPr/>
                </a:tc>
                <a:extLst>
                  <a:ext uri="{0D108BD9-81ED-4DB2-BD59-A6C34878D82A}">
                    <a16:rowId xmlns="" xmlns:a16="http://schemas.microsoft.com/office/drawing/2014/main" val="10003"/>
                  </a:ext>
                </a:extLst>
              </a:tr>
              <a:tr h="425671">
                <a:tc>
                  <a:txBody>
                    <a:bodyPr/>
                    <a:lstStyle/>
                    <a:p>
                      <a:r>
                        <a:rPr lang="en-US" sz="2000" dirty="0" smtClean="0"/>
                        <a:t>NVGRE tunneling</a:t>
                      </a:r>
                      <a:endParaRPr lang="en-US" sz="2000" dirty="0"/>
                    </a:p>
                  </a:txBody>
                  <a:tcPr/>
                </a:tc>
                <a:tc>
                  <a:txBody>
                    <a:bodyPr/>
                    <a:lstStyle/>
                    <a:p>
                      <a:r>
                        <a:rPr lang="en-US" sz="2000" dirty="0" smtClean="0"/>
                        <a:t>Aug – Oct</a:t>
                      </a:r>
                      <a:endParaRPr lang="en-US" sz="2000" dirty="0"/>
                    </a:p>
                  </a:txBody>
                  <a:tcPr/>
                </a:tc>
                <a:tc>
                  <a:txBody>
                    <a:bodyPr/>
                    <a:lstStyle/>
                    <a:p>
                      <a:r>
                        <a:rPr lang="en-US" sz="2000" dirty="0" smtClean="0"/>
                        <a:t>3 / 10</a:t>
                      </a:r>
                      <a:endParaRPr lang="en-US" sz="2000" dirty="0"/>
                    </a:p>
                  </a:txBody>
                  <a:tcPr/>
                </a:tc>
                <a:tc>
                  <a:txBody>
                    <a:bodyPr/>
                    <a:lstStyle/>
                    <a:p>
                      <a:r>
                        <a:rPr lang="en-US" sz="2000" dirty="0" smtClean="0"/>
                        <a:t>Yanqing Peng</a:t>
                      </a:r>
                      <a:endParaRPr lang="en-US" sz="2000" dirty="0"/>
                    </a:p>
                  </a:txBody>
                  <a:tcPr/>
                </a:tc>
              </a:tr>
              <a:tr h="425671">
                <a:tc>
                  <a:txBody>
                    <a:bodyPr/>
                    <a:lstStyle/>
                    <a:p>
                      <a:r>
                        <a:rPr lang="en-US" sz="2000" dirty="0" err="1"/>
                        <a:t>IPSec</a:t>
                      </a:r>
                      <a:r>
                        <a:rPr lang="en-US" sz="2000" dirty="0"/>
                        <a:t> gateway</a:t>
                      </a:r>
                    </a:p>
                  </a:txBody>
                  <a:tcPr/>
                </a:tc>
                <a:tc>
                  <a:txBody>
                    <a:bodyPr/>
                    <a:lstStyle/>
                    <a:p>
                      <a:r>
                        <a:rPr lang="en-US" sz="2000" dirty="0" smtClean="0"/>
                        <a:t>Sep</a:t>
                      </a:r>
                      <a:r>
                        <a:rPr lang="en-US" sz="2000" baseline="0" dirty="0" smtClean="0"/>
                        <a:t> – Nov</a:t>
                      </a:r>
                      <a:endParaRPr lang="en-US" sz="2000" dirty="0"/>
                    </a:p>
                  </a:txBody>
                  <a:tcPr/>
                </a:tc>
                <a:tc>
                  <a:txBody>
                    <a:bodyPr/>
                    <a:lstStyle/>
                    <a:p>
                      <a:r>
                        <a:rPr lang="en-US" sz="2000" dirty="0" smtClean="0"/>
                        <a:t>5 / 10</a:t>
                      </a:r>
                      <a:endParaRPr lang="en-US" sz="2000" dirty="0"/>
                    </a:p>
                  </a:txBody>
                  <a:tcPr/>
                </a:tc>
                <a:tc>
                  <a:txBody>
                    <a:bodyPr/>
                    <a:lstStyle/>
                    <a:p>
                      <a:r>
                        <a:rPr lang="en-US" sz="2000" dirty="0" smtClean="0"/>
                        <a:t>Yanqing</a:t>
                      </a:r>
                      <a:r>
                        <a:rPr lang="en-US" sz="2000" baseline="0" dirty="0" smtClean="0"/>
                        <a:t> Peng</a:t>
                      </a:r>
                      <a:endParaRPr lang="en-US" sz="2000" dirty="0"/>
                    </a:p>
                  </a:txBody>
                  <a:tcPr/>
                </a:tc>
                <a:extLst>
                  <a:ext uri="{0D108BD9-81ED-4DB2-BD59-A6C34878D82A}">
                    <a16:rowId xmlns="" xmlns:a16="http://schemas.microsoft.com/office/drawing/2014/main" val="10004"/>
                  </a:ext>
                </a:extLst>
              </a:tr>
              <a:tr h="425671">
                <a:tc>
                  <a:txBody>
                    <a:bodyPr/>
                    <a:lstStyle/>
                    <a:p>
                      <a:r>
                        <a:rPr lang="en-US" sz="2000" dirty="0"/>
                        <a:t>L4</a:t>
                      </a:r>
                      <a:r>
                        <a:rPr lang="en-US" sz="2000" baseline="0" dirty="0"/>
                        <a:t> load balancer</a:t>
                      </a:r>
                      <a:endParaRPr lang="en-US" sz="2000" dirty="0"/>
                    </a:p>
                  </a:txBody>
                  <a:tcPr/>
                </a:tc>
                <a:tc>
                  <a:txBody>
                    <a:bodyPr/>
                    <a:lstStyle/>
                    <a:p>
                      <a:r>
                        <a:rPr lang="en-US" sz="2000" dirty="0" smtClean="0"/>
                        <a:t>Oct</a:t>
                      </a:r>
                      <a:r>
                        <a:rPr lang="en-US" sz="2000" baseline="0" dirty="0" smtClean="0"/>
                        <a:t> – Jan</a:t>
                      </a:r>
                      <a:endParaRPr lang="en-US" sz="2000" dirty="0"/>
                    </a:p>
                  </a:txBody>
                  <a:tcPr/>
                </a:tc>
                <a:tc>
                  <a:txBody>
                    <a:bodyPr/>
                    <a:lstStyle/>
                    <a:p>
                      <a:r>
                        <a:rPr lang="en-US" sz="2000" dirty="0" smtClean="0"/>
                        <a:t>7 / 13</a:t>
                      </a:r>
                      <a:endParaRPr lang="en-US" sz="2000" dirty="0"/>
                    </a:p>
                  </a:txBody>
                  <a:tcPr/>
                </a:tc>
                <a:tc>
                  <a:txBody>
                    <a:bodyPr/>
                    <a:lstStyle/>
                    <a:p>
                      <a:r>
                        <a:rPr lang="en-US" sz="2000" dirty="0" smtClean="0"/>
                        <a:t>Bojie</a:t>
                      </a:r>
                      <a:r>
                        <a:rPr lang="en-US" sz="2000" baseline="0" dirty="0" smtClean="0"/>
                        <a:t> Li</a:t>
                      </a:r>
                      <a:endParaRPr lang="en-US" sz="2000" dirty="0"/>
                    </a:p>
                  </a:txBody>
                  <a:tcPr/>
                </a:tc>
                <a:extLst>
                  <a:ext uri="{0D108BD9-81ED-4DB2-BD59-A6C34878D82A}">
                    <a16:rowId xmlns="" xmlns:a16="http://schemas.microsoft.com/office/drawing/2014/main" val="10005"/>
                  </a:ext>
                </a:extLst>
              </a:tr>
              <a:tr h="425671">
                <a:tc>
                  <a:txBody>
                    <a:bodyPr/>
                    <a:lstStyle/>
                    <a:p>
                      <a:r>
                        <a:rPr lang="en-US" sz="2000" dirty="0" err="1"/>
                        <a:t>pFabric</a:t>
                      </a:r>
                      <a:r>
                        <a:rPr lang="en-US" sz="2000" dirty="0"/>
                        <a:t> scheduler</a:t>
                      </a:r>
                    </a:p>
                  </a:txBody>
                  <a:tcPr/>
                </a:tc>
                <a:tc>
                  <a:txBody>
                    <a:bodyPr/>
                    <a:lstStyle/>
                    <a:p>
                      <a:r>
                        <a:rPr lang="en-US" sz="2000" dirty="0" smtClean="0"/>
                        <a:t>Dec –</a:t>
                      </a:r>
                      <a:r>
                        <a:rPr lang="en-US" sz="2000" baseline="0" dirty="0" smtClean="0"/>
                        <a:t> Jan</a:t>
                      </a:r>
                      <a:endParaRPr lang="en-US" sz="2000" dirty="0"/>
                    </a:p>
                  </a:txBody>
                  <a:tcPr/>
                </a:tc>
                <a:tc>
                  <a:txBody>
                    <a:bodyPr/>
                    <a:lstStyle/>
                    <a:p>
                      <a:r>
                        <a:rPr lang="en-US" sz="2000" dirty="0" smtClean="0"/>
                        <a:t>4 / 7</a:t>
                      </a:r>
                      <a:endParaRPr lang="en-US" sz="2000" dirty="0"/>
                    </a:p>
                  </a:txBody>
                  <a:tcPr/>
                </a:tc>
                <a:tc>
                  <a:txBody>
                    <a:bodyPr/>
                    <a:lstStyle/>
                    <a:p>
                      <a:r>
                        <a:rPr lang="en-US" sz="2000" dirty="0" smtClean="0"/>
                        <a:t>Bojie</a:t>
                      </a:r>
                      <a:r>
                        <a:rPr lang="en-US" sz="2000" baseline="0" dirty="0" smtClean="0"/>
                        <a:t> Li</a:t>
                      </a:r>
                      <a:endParaRPr lang="en-US" sz="2000" dirty="0"/>
                    </a:p>
                  </a:txBody>
                  <a:tcPr/>
                </a:tc>
                <a:extLst>
                  <a:ext uri="{0D108BD9-81ED-4DB2-BD59-A6C34878D82A}">
                    <a16:rowId xmlns="" xmlns:a16="http://schemas.microsoft.com/office/drawing/2014/main" val="10006"/>
                  </a:ext>
                </a:extLst>
              </a:tr>
            </a:tbl>
          </a:graphicData>
        </a:graphic>
      </p:graphicFrame>
      <p:sp>
        <p:nvSpPr>
          <p:cNvPr id="6" name="文本框 5"/>
          <p:cNvSpPr txBox="1"/>
          <p:nvPr/>
        </p:nvSpPr>
        <p:spPr>
          <a:xfrm>
            <a:off x="274636" y="5745903"/>
            <a:ext cx="8637451" cy="926407"/>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Elements were designed and implemented while NFs are developed.</a:t>
            </a:r>
          </a:p>
          <a:p>
            <a:pPr>
              <a:lnSpc>
                <a:spcPct val="90000"/>
              </a:lnSpc>
              <a:spcAft>
                <a:spcPts val="600"/>
              </a:spcAft>
            </a:pPr>
            <a:r>
              <a:rPr lang="en-US" sz="2000" dirty="0" smtClean="0">
                <a:gradFill>
                  <a:gsLst>
                    <a:gs pos="2917">
                      <a:schemeClr val="tx1"/>
                    </a:gs>
                    <a:gs pos="30000">
                      <a:schemeClr val="tx1"/>
                    </a:gs>
                  </a:gsLst>
                  <a:lin ang="5400000" scaled="0"/>
                </a:gradFill>
              </a:rPr>
              <a:t>The elements can be reused by other NFs.</a:t>
            </a:r>
          </a:p>
        </p:txBody>
      </p:sp>
      <p:sp>
        <p:nvSpPr>
          <p:cNvPr id="7" name="Rounded Rectangle 12"/>
          <p:cNvSpPr/>
          <p:nvPr/>
        </p:nvSpPr>
        <p:spPr bwMode="auto">
          <a:xfrm>
            <a:off x="2653720" y="1903513"/>
            <a:ext cx="1938158" cy="3732807"/>
          </a:xfrm>
          <a:prstGeom prst="roundRect">
            <a:avLst>
              <a:gd name="adj" fmla="val 7629"/>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846628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Build a solid system</a:t>
            </a:r>
            <a:endParaRPr lang="en-US" dirty="0"/>
          </a:p>
        </p:txBody>
      </p:sp>
      <p:sp>
        <p:nvSpPr>
          <p:cNvPr id="3" name="文本占位符 2"/>
          <p:cNvSpPr>
            <a:spLocks noGrp="1"/>
          </p:cNvSpPr>
          <p:nvPr>
            <p:ph type="body" sz="quarter" idx="10"/>
          </p:nvPr>
        </p:nvSpPr>
        <p:spPr>
          <a:xfrm>
            <a:off x="274638" y="1212851"/>
            <a:ext cx="8777288" cy="1932837"/>
          </a:xfrm>
        </p:spPr>
        <p:txBody>
          <a:bodyPr/>
          <a:lstStyle/>
          <a:p>
            <a:r>
              <a:rPr lang="en-US" dirty="0"/>
              <a:t>Co-evolution of </a:t>
            </a:r>
            <a:r>
              <a:rPr lang="en-US" dirty="0" smtClean="0"/>
              <a:t>toolchain and </a:t>
            </a:r>
            <a:r>
              <a:rPr lang="en-US" dirty="0"/>
              <a:t>application</a:t>
            </a:r>
          </a:p>
          <a:p>
            <a:pPr marL="742950" indent="-742950">
              <a:buFont typeface="+mj-lt"/>
              <a:buAutoNum type="arabicPeriod"/>
            </a:pPr>
            <a:r>
              <a:rPr lang="en-US" sz="2800" dirty="0"/>
              <a:t>Loop-carried </a:t>
            </a:r>
            <a:r>
              <a:rPr lang="en-US" sz="2800" dirty="0" smtClean="0"/>
              <a:t>dependency: </a:t>
            </a:r>
            <a:r>
              <a:rPr lang="en-US" sz="2800" i="1" dirty="0" smtClean="0">
                <a:solidFill>
                  <a:schemeClr val="tx1"/>
                </a:solidFill>
              </a:rPr>
              <a:t>Element definition language to enforce coding styles and automatically perform optimizations</a:t>
            </a:r>
            <a:endParaRPr lang="en-US" sz="2800" i="1" dirty="0">
              <a:solidFill>
                <a:schemeClr val="tx1"/>
              </a:solidFill>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46</a:t>
            </a:fld>
            <a:endParaRPr lang="en-US" dirty="0"/>
          </a:p>
        </p:txBody>
      </p:sp>
      <p:pic>
        <p:nvPicPr>
          <p:cNvPr id="5" name="图片 4"/>
          <p:cNvPicPr>
            <a:picLocks noChangeAspect="1"/>
          </p:cNvPicPr>
          <p:nvPr/>
        </p:nvPicPr>
        <p:blipFill>
          <a:blip r:embed="rId3"/>
          <a:stretch>
            <a:fillRect/>
          </a:stretch>
        </p:blipFill>
        <p:spPr>
          <a:xfrm>
            <a:off x="182563" y="1212851"/>
            <a:ext cx="4300538" cy="5610225"/>
          </a:xfrm>
          <a:prstGeom prst="rect">
            <a:avLst/>
          </a:prstGeom>
        </p:spPr>
      </p:pic>
      <p:pic>
        <p:nvPicPr>
          <p:cNvPr id="6" name="图片 5"/>
          <p:cNvPicPr>
            <a:picLocks noChangeAspect="1"/>
          </p:cNvPicPr>
          <p:nvPr/>
        </p:nvPicPr>
        <p:blipFill>
          <a:blip r:embed="rId4"/>
          <a:stretch>
            <a:fillRect/>
          </a:stretch>
        </p:blipFill>
        <p:spPr>
          <a:xfrm>
            <a:off x="5229486" y="1800984"/>
            <a:ext cx="4097077" cy="3771556"/>
          </a:xfrm>
          <a:prstGeom prst="rect">
            <a:avLst/>
          </a:prstGeom>
        </p:spPr>
      </p:pic>
      <p:sp>
        <p:nvSpPr>
          <p:cNvPr id="7" name="右箭头 6"/>
          <p:cNvSpPr/>
          <p:nvPr/>
        </p:nvSpPr>
        <p:spPr bwMode="auto">
          <a:xfrm>
            <a:off x="4575176" y="3578087"/>
            <a:ext cx="526911" cy="364435"/>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smtClean="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52856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Build a solid system</a:t>
            </a:r>
            <a:endParaRPr lang="en-US" dirty="0"/>
          </a:p>
        </p:txBody>
      </p:sp>
      <p:sp>
        <p:nvSpPr>
          <p:cNvPr id="3" name="文本占位符 2"/>
          <p:cNvSpPr>
            <a:spLocks noGrp="1"/>
          </p:cNvSpPr>
          <p:nvPr>
            <p:ph type="body" sz="quarter" idx="10"/>
          </p:nvPr>
        </p:nvSpPr>
        <p:spPr>
          <a:xfrm>
            <a:off x="274638" y="1212851"/>
            <a:ext cx="8777288" cy="3182410"/>
          </a:xfrm>
        </p:spPr>
        <p:txBody>
          <a:bodyPr/>
          <a:lstStyle/>
          <a:p>
            <a:r>
              <a:rPr lang="en-US" dirty="0"/>
              <a:t>Co-evolution of </a:t>
            </a:r>
            <a:r>
              <a:rPr lang="en-US" dirty="0" smtClean="0"/>
              <a:t>toolchain and </a:t>
            </a:r>
            <a:r>
              <a:rPr lang="en-US" dirty="0"/>
              <a:t>application</a:t>
            </a:r>
          </a:p>
          <a:p>
            <a:pPr marL="742950" indent="-742950">
              <a:buFont typeface="+mj-lt"/>
              <a:buAutoNum type="arabicPeriod"/>
            </a:pPr>
            <a:r>
              <a:rPr lang="en-US" sz="2800" dirty="0"/>
              <a:t>Loop-carried </a:t>
            </a:r>
            <a:r>
              <a:rPr lang="en-US" sz="2800" dirty="0" smtClean="0"/>
              <a:t>dependency: </a:t>
            </a:r>
            <a:r>
              <a:rPr lang="en-US" sz="2800" i="1" dirty="0" smtClean="0">
                <a:solidFill>
                  <a:schemeClr val="tx1"/>
                </a:solidFill>
              </a:rPr>
              <a:t>Element definition language to enforce coding styles and automatically perform optimizations</a:t>
            </a:r>
            <a:endParaRPr lang="en-US" sz="2800" i="1" dirty="0">
              <a:solidFill>
                <a:schemeClr val="tx1"/>
              </a:solidFill>
            </a:endParaRPr>
          </a:p>
          <a:p>
            <a:pPr marL="742950" indent="-742950">
              <a:buFont typeface="+mj-lt"/>
              <a:buAutoNum type="arabicPeriod"/>
            </a:pPr>
            <a:r>
              <a:rPr lang="en-US" sz="2800" dirty="0"/>
              <a:t>CPU-to-FPGA communication: </a:t>
            </a:r>
            <a:r>
              <a:rPr lang="en-US" sz="2800" i="1" dirty="0" smtClean="0">
                <a:solidFill>
                  <a:schemeClr val="tx1"/>
                </a:solidFill>
              </a:rPr>
              <a:t>High-throughput and low latency communication channel between CPU and FPGA</a:t>
            </a:r>
            <a:endParaRPr lang="en-US" sz="2800" dirty="0"/>
          </a:p>
        </p:txBody>
      </p:sp>
      <p:sp>
        <p:nvSpPr>
          <p:cNvPr id="4" name="灯片编号占位符 3"/>
          <p:cNvSpPr>
            <a:spLocks noGrp="1"/>
          </p:cNvSpPr>
          <p:nvPr>
            <p:ph type="sldNum" sz="quarter" idx="11"/>
          </p:nvPr>
        </p:nvSpPr>
        <p:spPr/>
        <p:txBody>
          <a:bodyPr/>
          <a:lstStyle/>
          <a:p>
            <a:fld id="{368F0CB9-5443-48E8-ADD3-3F8A68C2523D}" type="slidenum">
              <a:rPr lang="en-US" smtClean="0"/>
              <a:pPr/>
              <a:t>47</a:t>
            </a:fld>
            <a:endParaRPr lang="en-US" dirty="0"/>
          </a:p>
        </p:txBody>
      </p:sp>
      <p:pic>
        <p:nvPicPr>
          <p:cNvPr id="5" name="Picture 3"/>
          <p:cNvPicPr>
            <a:picLocks noChangeAspect="1"/>
          </p:cNvPicPr>
          <p:nvPr/>
        </p:nvPicPr>
        <p:blipFill>
          <a:blip r:embed="rId3"/>
          <a:stretch>
            <a:fillRect/>
          </a:stretch>
        </p:blipFill>
        <p:spPr>
          <a:xfrm>
            <a:off x="324089" y="3912807"/>
            <a:ext cx="8361124" cy="2942018"/>
          </a:xfrm>
          <a:prstGeom prst="rect">
            <a:avLst/>
          </a:prstGeom>
        </p:spPr>
      </p:pic>
    </p:spTree>
    <p:extLst>
      <p:ext uri="{BB962C8B-B14F-4D97-AF65-F5344CB8AC3E}">
        <p14:creationId xmlns:p14="http://schemas.microsoft.com/office/powerpoint/2010/main" val="3672801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Build a solid system</a:t>
            </a:r>
            <a:endParaRPr lang="en-US" dirty="0"/>
          </a:p>
        </p:txBody>
      </p:sp>
      <p:sp>
        <p:nvSpPr>
          <p:cNvPr id="3" name="文本占位符 2"/>
          <p:cNvSpPr>
            <a:spLocks noGrp="1"/>
          </p:cNvSpPr>
          <p:nvPr>
            <p:ph type="body" sz="quarter" idx="10"/>
          </p:nvPr>
        </p:nvSpPr>
        <p:spPr>
          <a:xfrm>
            <a:off x="274638" y="1212851"/>
            <a:ext cx="8777288" cy="4044184"/>
          </a:xfrm>
        </p:spPr>
        <p:txBody>
          <a:bodyPr/>
          <a:lstStyle/>
          <a:p>
            <a:r>
              <a:rPr lang="en-US" dirty="0"/>
              <a:t>Co-evolution of </a:t>
            </a:r>
            <a:r>
              <a:rPr lang="en-US" dirty="0" smtClean="0"/>
              <a:t>toolchain and </a:t>
            </a:r>
            <a:r>
              <a:rPr lang="en-US" dirty="0"/>
              <a:t>application</a:t>
            </a:r>
          </a:p>
          <a:p>
            <a:pPr marL="742950" indent="-742950">
              <a:buFont typeface="+mj-lt"/>
              <a:buAutoNum type="arabicPeriod"/>
            </a:pPr>
            <a:r>
              <a:rPr lang="en-US" sz="2800" dirty="0"/>
              <a:t>Loop-carried </a:t>
            </a:r>
            <a:r>
              <a:rPr lang="en-US" sz="2800" dirty="0" smtClean="0"/>
              <a:t>dependency: </a:t>
            </a:r>
            <a:r>
              <a:rPr lang="en-US" sz="2800" i="1" dirty="0" smtClean="0">
                <a:solidFill>
                  <a:schemeClr val="tx1"/>
                </a:solidFill>
              </a:rPr>
              <a:t>Element definition language to enforce coding styles and automatically perform optimizations</a:t>
            </a:r>
            <a:endParaRPr lang="en-US" sz="2800" i="1" dirty="0">
              <a:solidFill>
                <a:schemeClr val="tx1"/>
              </a:solidFill>
            </a:endParaRPr>
          </a:p>
          <a:p>
            <a:pPr marL="742950" indent="-742950">
              <a:buFont typeface="+mj-lt"/>
              <a:buAutoNum type="arabicPeriod"/>
            </a:pPr>
            <a:r>
              <a:rPr lang="en-US" sz="2800" dirty="0"/>
              <a:t>CPU-to-FPGA communication: </a:t>
            </a:r>
            <a:r>
              <a:rPr lang="en-US" sz="2800" i="1" dirty="0" smtClean="0">
                <a:solidFill>
                  <a:schemeClr val="tx1"/>
                </a:solidFill>
              </a:rPr>
              <a:t>High-throughput and low latency communication channel between CPU and FPGA</a:t>
            </a:r>
            <a:endParaRPr lang="en-US" sz="2800" dirty="0"/>
          </a:p>
          <a:p>
            <a:pPr marL="742950" indent="-742950">
              <a:buFont typeface="+mj-lt"/>
              <a:buAutoNum type="arabicPeriod"/>
            </a:pPr>
            <a:r>
              <a:rPr lang="en-US" sz="2800" dirty="0"/>
              <a:t>Tough debugging: </a:t>
            </a:r>
            <a:r>
              <a:rPr lang="en-US" sz="2800" i="1" dirty="0" smtClean="0">
                <a:solidFill>
                  <a:schemeClr val="tx1"/>
                </a:solidFill>
              </a:rPr>
              <a:t>Host element; write once, run on both FPGA and CPU; familiar debugging tools</a:t>
            </a:r>
            <a:endParaRPr lang="en-US" sz="2800" i="1" dirty="0">
              <a:solidFill>
                <a:schemeClr val="tx1"/>
              </a:solidFill>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48</a:t>
            </a:fld>
            <a:endParaRPr lang="en-US" dirty="0"/>
          </a:p>
        </p:txBody>
      </p:sp>
    </p:spTree>
    <p:extLst>
      <p:ext uri="{BB962C8B-B14F-4D97-AF65-F5344CB8AC3E}">
        <p14:creationId xmlns:p14="http://schemas.microsoft.com/office/powerpoint/2010/main" val="64328088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Compare with state-of-the-art</a:t>
            </a:r>
            <a:endParaRPr lang="en-US" dirty="0"/>
          </a:p>
        </p:txBody>
      </p:sp>
      <p:sp>
        <p:nvSpPr>
          <p:cNvPr id="3" name="文本占位符 2"/>
          <p:cNvSpPr>
            <a:spLocks noGrp="1"/>
          </p:cNvSpPr>
          <p:nvPr>
            <p:ph type="body" sz="quarter" idx="10"/>
          </p:nvPr>
        </p:nvSpPr>
        <p:spPr>
          <a:xfrm>
            <a:off x="274638" y="1212851"/>
            <a:ext cx="8777288" cy="2160591"/>
          </a:xfrm>
        </p:spPr>
        <p:txBody>
          <a:bodyPr/>
          <a:lstStyle/>
          <a:p>
            <a:r>
              <a:rPr lang="en-US" dirty="0"/>
              <a:t>When FPGA is better than CPU? Why?</a:t>
            </a:r>
          </a:p>
          <a:p>
            <a:r>
              <a:rPr lang="en-US" sz="2400" dirty="0" smtClean="0">
                <a:gradFill>
                  <a:gsLst>
                    <a:gs pos="2917">
                      <a:schemeClr val="tx1"/>
                    </a:gs>
                    <a:gs pos="30000">
                      <a:schemeClr val="tx1"/>
                    </a:gs>
                  </a:gsLst>
                  <a:lin ang="5400000" scaled="0"/>
                </a:gradFill>
                <a:latin typeface="+mn-lt"/>
              </a:rPr>
              <a:t>100x performance speedup is not convincing enough by the numbers themselves.</a:t>
            </a:r>
          </a:p>
          <a:p>
            <a:r>
              <a:rPr lang="en-US" sz="2400" dirty="0" smtClean="0">
                <a:gradFill>
                  <a:gsLst>
                    <a:gs pos="2917">
                      <a:schemeClr val="tx1"/>
                    </a:gs>
                    <a:gs pos="30000">
                      <a:schemeClr val="tx1"/>
                    </a:gs>
                  </a:gsLst>
                  <a:lin ang="5400000" scaled="0"/>
                </a:gradFill>
                <a:latin typeface="+mn-lt"/>
              </a:rPr>
              <a:t>The key point is where the speedup comes from, and what the reviewers can learn from our design.</a:t>
            </a:r>
            <a:endParaRPr lang="en-US" dirty="0" smtClean="0"/>
          </a:p>
        </p:txBody>
      </p:sp>
      <p:sp>
        <p:nvSpPr>
          <p:cNvPr id="4" name="灯片编号占位符 3"/>
          <p:cNvSpPr>
            <a:spLocks noGrp="1"/>
          </p:cNvSpPr>
          <p:nvPr>
            <p:ph type="sldNum" sz="quarter" idx="11"/>
          </p:nvPr>
        </p:nvSpPr>
        <p:spPr/>
        <p:txBody>
          <a:bodyPr/>
          <a:lstStyle/>
          <a:p>
            <a:fld id="{368F0CB9-5443-48E8-ADD3-3F8A68C2523D}" type="slidenum">
              <a:rPr lang="en-US" smtClean="0"/>
              <a:pPr/>
              <a:t>49</a:t>
            </a:fld>
            <a:endParaRPr lang="en-US" dirty="0"/>
          </a:p>
        </p:txBody>
      </p:sp>
    </p:spTree>
    <p:extLst>
      <p:ext uri="{BB962C8B-B14F-4D97-AF65-F5344CB8AC3E}">
        <p14:creationId xmlns:p14="http://schemas.microsoft.com/office/powerpoint/2010/main" val="321899079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6"/>
            <a:ext cx="9309200" cy="917575"/>
          </a:xfrm>
        </p:spPr>
        <p:txBody>
          <a:bodyPr/>
          <a:lstStyle/>
          <a:p>
            <a:r>
              <a:rPr lang="en-US" altLang="zh-CN" dirty="0"/>
              <a:t>Scale-up challenges for software NF</a:t>
            </a:r>
            <a:endParaRPr lang="zh-CN" altLang="en-US" dirty="0"/>
          </a:p>
        </p:txBody>
      </p:sp>
      <p:sp>
        <p:nvSpPr>
          <p:cNvPr id="3" name="Text Placeholder 2"/>
          <p:cNvSpPr>
            <a:spLocks noGrp="1"/>
          </p:cNvSpPr>
          <p:nvPr>
            <p:ph type="body" sz="quarter" idx="10"/>
          </p:nvPr>
        </p:nvSpPr>
        <p:spPr>
          <a:xfrm>
            <a:off x="274637" y="1212851"/>
            <a:ext cx="9051925" cy="5783122"/>
          </a:xfrm>
        </p:spPr>
        <p:txBody>
          <a:bodyPr/>
          <a:lstStyle/>
          <a:p>
            <a:r>
              <a:rPr lang="en-US" altLang="zh-CN" dirty="0"/>
              <a:t>Limited processing capacity</a:t>
            </a:r>
          </a:p>
          <a:p>
            <a:pPr lvl="1" defTabSz="932742">
              <a:spcAft>
                <a:spcPts val="600"/>
              </a:spcAft>
            </a:pPr>
            <a:r>
              <a:rPr lang="en-US" altLang="zh-CN" sz="2400" dirty="0">
                <a:gradFill>
                  <a:gsLst>
                    <a:gs pos="2917">
                      <a:schemeClr val="tx1"/>
                    </a:gs>
                    <a:gs pos="30000">
                      <a:schemeClr val="tx1"/>
                    </a:gs>
                  </a:gsLst>
                  <a:lin ang="5400000" scaled="0"/>
                </a:gradFill>
                <a:sym typeface="Wingdings" panose="05000000000000000000" pitchFamily="2" charset="2"/>
              </a:rPr>
              <a:t>Number of CPU cores needed for 40 </a:t>
            </a:r>
            <a:r>
              <a:rPr lang="en-US" altLang="zh-CN" sz="2400" dirty="0" err="1">
                <a:gradFill>
                  <a:gsLst>
                    <a:gs pos="2917">
                      <a:schemeClr val="tx1"/>
                    </a:gs>
                    <a:gs pos="30000">
                      <a:schemeClr val="tx1"/>
                    </a:gs>
                  </a:gsLst>
                  <a:lin ang="5400000" scaled="0"/>
                </a:gradFill>
                <a:sym typeface="Wingdings" panose="05000000000000000000" pitchFamily="2" charset="2"/>
              </a:rPr>
              <a:t>Gbps</a:t>
            </a:r>
            <a:r>
              <a:rPr lang="en-US" altLang="zh-CN" sz="2400" dirty="0">
                <a:gradFill>
                  <a:gsLst>
                    <a:gs pos="2917">
                      <a:schemeClr val="tx1"/>
                    </a:gs>
                    <a:gs pos="30000">
                      <a:schemeClr val="tx1"/>
                    </a:gs>
                  </a:gsLst>
                  <a:lin ang="5400000" scaled="0"/>
                </a:gradFill>
                <a:sym typeface="Wingdings" panose="05000000000000000000" pitchFamily="2" charset="2"/>
              </a:rPr>
              <a:t> line rate</a:t>
            </a: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endParaRPr lang="en-US" altLang="zh-CN" dirty="0">
              <a:sym typeface="Wingdings" panose="05000000000000000000" pitchFamily="2" charset="2"/>
            </a:endParaRPr>
          </a:p>
          <a:p>
            <a:r>
              <a:rPr lang="en-US" altLang="zh-CN" dirty="0">
                <a:sym typeface="Wingdings" panose="05000000000000000000" pitchFamily="2" charset="2"/>
              </a:rPr>
              <a:t>Inflated and unstable latency</a:t>
            </a:r>
          </a:p>
          <a:p>
            <a:pPr lvl="1" defTabSz="932742">
              <a:spcAft>
                <a:spcPts val="600"/>
              </a:spcAft>
            </a:pPr>
            <a:r>
              <a:rPr lang="en-US" altLang="zh-CN" sz="2400" dirty="0">
                <a:gradFill>
                  <a:gsLst>
                    <a:gs pos="2917">
                      <a:schemeClr val="tx1"/>
                    </a:gs>
                    <a:gs pos="30000">
                      <a:schemeClr val="tx1"/>
                    </a:gs>
                  </a:gsLst>
                  <a:lin ang="5400000" scaled="0"/>
                </a:gradFill>
              </a:rPr>
              <a:t>Add tens of microseconds to milliseconds latency to data plane</a:t>
            </a:r>
          </a:p>
          <a:p>
            <a:pPr lvl="1" defTabSz="932742">
              <a:spcAft>
                <a:spcPts val="600"/>
              </a:spcAft>
            </a:pPr>
            <a:r>
              <a:rPr lang="en-US" altLang="zh-CN" sz="2400" dirty="0">
                <a:gradFill>
                  <a:gsLst>
                    <a:gs pos="2917">
                      <a:schemeClr val="tx1"/>
                    </a:gs>
                    <a:gs pos="30000">
                      <a:schemeClr val="tx1"/>
                    </a:gs>
                  </a:gsLst>
                  <a:lin ang="5400000" scaled="0"/>
                </a:gradFill>
              </a:rPr>
              <a:t>Latency may grow to milliseconds under high load</a:t>
            </a:r>
          </a:p>
          <a:p>
            <a:pPr lvl="1" defTabSz="932742">
              <a:spcAft>
                <a:spcPts val="600"/>
              </a:spcAft>
            </a:pPr>
            <a:r>
              <a:rPr lang="en-US" altLang="zh-CN" sz="2400" dirty="0">
                <a:gradFill>
                  <a:gsLst>
                    <a:gs pos="2917">
                      <a:schemeClr val="tx1"/>
                    </a:gs>
                    <a:gs pos="30000">
                      <a:schemeClr val="tx1"/>
                    </a:gs>
                  </a:gsLst>
                  <a:lin ang="5400000" scaled="0"/>
                </a:gradFill>
              </a:rPr>
              <a:t>1 </a:t>
            </a:r>
            <a:r>
              <a:rPr lang="en-US" altLang="zh-CN" sz="2400" dirty="0" err="1">
                <a:gradFill>
                  <a:gsLst>
                    <a:gs pos="2917">
                      <a:schemeClr val="tx1"/>
                    </a:gs>
                    <a:gs pos="30000">
                      <a:schemeClr val="tx1"/>
                    </a:gs>
                  </a:gsLst>
                  <a:lin ang="5400000" scaled="0"/>
                </a:gradFill>
              </a:rPr>
              <a:t>ms</a:t>
            </a:r>
            <a:r>
              <a:rPr lang="en-US" altLang="zh-CN" sz="2400" dirty="0">
                <a:gradFill>
                  <a:gsLst>
                    <a:gs pos="2917">
                      <a:schemeClr val="tx1"/>
                    </a:gs>
                    <a:gs pos="30000">
                      <a:schemeClr val="tx1"/>
                    </a:gs>
                  </a:gsLst>
                  <a:lin ang="5400000" scaled="0"/>
                </a:gradFill>
              </a:rPr>
              <a:t> occasional delay would violate SLA (e.g., trading services)</a:t>
            </a:r>
          </a:p>
        </p:txBody>
      </p:sp>
      <p:graphicFrame>
        <p:nvGraphicFramePr>
          <p:cNvPr id="4" name="Table 3"/>
          <p:cNvGraphicFramePr>
            <a:graphicFrameLocks noGrp="1"/>
          </p:cNvGraphicFramePr>
          <p:nvPr>
            <p:extLst>
              <p:ext uri="{D42A27DB-BD31-4B8C-83A1-F6EECF244321}">
                <p14:modId xmlns:p14="http://schemas.microsoft.com/office/powerpoint/2010/main" val="3227403463"/>
              </p:ext>
            </p:extLst>
          </p:nvPr>
        </p:nvGraphicFramePr>
        <p:xfrm>
          <a:off x="419131" y="2272713"/>
          <a:ext cx="8632794" cy="2103120"/>
        </p:xfrm>
        <a:graphic>
          <a:graphicData uri="http://schemas.openxmlformats.org/drawingml/2006/table">
            <a:tbl>
              <a:tblPr firstRow="1" bandRow="1">
                <a:tableStyleId>{5C22544A-7EE6-4342-B048-85BDC9FD1C3A}</a:tableStyleId>
              </a:tblPr>
              <a:tblGrid>
                <a:gridCol w="2410727">
                  <a:extLst>
                    <a:ext uri="{9D8B030D-6E8A-4147-A177-3AD203B41FA5}">
                      <a16:colId xmlns="" xmlns:a16="http://schemas.microsoft.com/office/drawing/2014/main" val="20000"/>
                    </a:ext>
                  </a:extLst>
                </a:gridCol>
                <a:gridCol w="2134365">
                  <a:extLst>
                    <a:ext uri="{9D8B030D-6E8A-4147-A177-3AD203B41FA5}">
                      <a16:colId xmlns="" xmlns:a16="http://schemas.microsoft.com/office/drawing/2014/main" val="20001"/>
                    </a:ext>
                  </a:extLst>
                </a:gridCol>
                <a:gridCol w="1929228">
                  <a:extLst>
                    <a:ext uri="{9D8B030D-6E8A-4147-A177-3AD203B41FA5}">
                      <a16:colId xmlns="" xmlns:a16="http://schemas.microsoft.com/office/drawing/2014/main" val="20002"/>
                    </a:ext>
                  </a:extLst>
                </a:gridCol>
                <a:gridCol w="2158474">
                  <a:extLst>
                    <a:ext uri="{9D8B030D-6E8A-4147-A177-3AD203B41FA5}">
                      <a16:colId xmlns="" xmlns:a16="http://schemas.microsoft.com/office/drawing/2014/main" val="20003"/>
                    </a:ext>
                  </a:extLst>
                </a:gridCol>
              </a:tblGrid>
              <a:tr h="370840">
                <a:tc>
                  <a:txBody>
                    <a:bodyPr/>
                    <a:lstStyle/>
                    <a:p>
                      <a:r>
                        <a:rPr lang="en-US" sz="2000" dirty="0"/>
                        <a:t>Network</a:t>
                      </a:r>
                      <a:r>
                        <a:rPr lang="en-US" sz="2000" baseline="0" dirty="0"/>
                        <a:t> function</a:t>
                      </a:r>
                      <a:endParaRPr lang="en-US" sz="2000" dirty="0"/>
                    </a:p>
                  </a:txBody>
                  <a:tcPr/>
                </a:tc>
                <a:tc>
                  <a:txBody>
                    <a:bodyPr/>
                    <a:lstStyle/>
                    <a:p>
                      <a:r>
                        <a:rPr lang="en-US" sz="2000" dirty="0"/>
                        <a:t>Implementation</a:t>
                      </a:r>
                    </a:p>
                  </a:txBody>
                  <a:tcPr/>
                </a:tc>
                <a:tc>
                  <a:txBody>
                    <a:bodyPr/>
                    <a:lstStyle/>
                    <a:p>
                      <a:r>
                        <a:rPr lang="en-US" sz="2000" dirty="0"/>
                        <a:t>1500</a:t>
                      </a:r>
                      <a:r>
                        <a:rPr lang="en-US" sz="2000" baseline="0" dirty="0"/>
                        <a:t>B </a:t>
                      </a:r>
                      <a:r>
                        <a:rPr lang="en-US" sz="2000" baseline="0" dirty="0" err="1"/>
                        <a:t>pkt</a:t>
                      </a:r>
                      <a:r>
                        <a:rPr lang="en-US" sz="2000" baseline="0" dirty="0"/>
                        <a:t> @ 40 </a:t>
                      </a:r>
                      <a:r>
                        <a:rPr lang="en-US" sz="2000" baseline="0" dirty="0" err="1"/>
                        <a:t>Gbps</a:t>
                      </a:r>
                      <a:r>
                        <a:rPr lang="en-US" sz="2000" baseline="0" dirty="0"/>
                        <a:t> (normal case)</a:t>
                      </a:r>
                      <a:endParaRPr lang="en-US" sz="2000" dirty="0"/>
                    </a:p>
                  </a:txBody>
                  <a:tcPr/>
                </a:tc>
                <a:tc>
                  <a:txBody>
                    <a:bodyPr/>
                    <a:lstStyle/>
                    <a:p>
                      <a:r>
                        <a:rPr lang="en-US" sz="2000" dirty="0"/>
                        <a:t>64B </a:t>
                      </a:r>
                      <a:r>
                        <a:rPr lang="en-US" sz="2000" dirty="0" err="1"/>
                        <a:t>pkt</a:t>
                      </a:r>
                      <a:r>
                        <a:rPr lang="en-US" sz="2000" dirty="0"/>
                        <a:t> @ 40 </a:t>
                      </a:r>
                      <a:r>
                        <a:rPr lang="en-US" sz="2000" dirty="0" err="1"/>
                        <a:t>Gbps</a:t>
                      </a:r>
                      <a:r>
                        <a:rPr lang="en-US" sz="2000" dirty="0"/>
                        <a:t> (worst</a:t>
                      </a:r>
                      <a:r>
                        <a:rPr lang="en-US" sz="2000" baseline="0" dirty="0"/>
                        <a:t>-case estimate</a:t>
                      </a:r>
                      <a:r>
                        <a:rPr lang="en-US" sz="2000" dirty="0"/>
                        <a:t>)</a:t>
                      </a:r>
                    </a:p>
                  </a:txBody>
                  <a:tcPr/>
                </a:tc>
                <a:extLst>
                  <a:ext uri="{0D108BD9-81ED-4DB2-BD59-A6C34878D82A}">
                    <a16:rowId xmlns="" xmlns:a16="http://schemas.microsoft.com/office/drawing/2014/main" val="10000"/>
                  </a:ext>
                </a:extLst>
              </a:tr>
              <a:tr h="370840">
                <a:tc>
                  <a:txBody>
                    <a:bodyPr/>
                    <a:lstStyle/>
                    <a:p>
                      <a:r>
                        <a:rPr lang="en-US" sz="2000" dirty="0">
                          <a:solidFill>
                            <a:schemeClr val="tx1">
                              <a:lumMod val="50000"/>
                            </a:schemeClr>
                          </a:solidFill>
                        </a:rPr>
                        <a:t>NVGRE</a:t>
                      </a:r>
                      <a:r>
                        <a:rPr lang="en-US" sz="2000" baseline="0" dirty="0">
                          <a:solidFill>
                            <a:schemeClr val="tx1">
                              <a:lumMod val="50000"/>
                            </a:schemeClr>
                          </a:solidFill>
                        </a:rPr>
                        <a:t> tunnel encapsulation</a:t>
                      </a:r>
                      <a:endParaRPr lang="en-US" sz="2000" dirty="0">
                        <a:solidFill>
                          <a:schemeClr val="tx1">
                            <a:lumMod val="50000"/>
                          </a:schemeClr>
                        </a:solidFill>
                      </a:endParaRPr>
                    </a:p>
                  </a:txBody>
                  <a:tcPr/>
                </a:tc>
                <a:tc>
                  <a:txBody>
                    <a:bodyPr/>
                    <a:lstStyle/>
                    <a:p>
                      <a:r>
                        <a:rPr lang="en-US" sz="2000" dirty="0">
                          <a:solidFill>
                            <a:schemeClr val="tx1">
                              <a:lumMod val="50000"/>
                            </a:schemeClr>
                          </a:solidFill>
                        </a:rPr>
                        <a:t>Hyper-V</a:t>
                      </a:r>
                      <a:r>
                        <a:rPr lang="en-US" sz="2000" baseline="0" dirty="0">
                          <a:solidFill>
                            <a:schemeClr val="tx1">
                              <a:lumMod val="50000"/>
                            </a:schemeClr>
                          </a:solidFill>
                        </a:rPr>
                        <a:t> virtual switch</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5</a:t>
                      </a:r>
                    </a:p>
                  </a:txBody>
                  <a:tcPr/>
                </a:tc>
                <a:tc>
                  <a:txBody>
                    <a:bodyPr/>
                    <a:lstStyle/>
                    <a:p>
                      <a:r>
                        <a:rPr lang="en-US" sz="2000" b="1" dirty="0">
                          <a:solidFill>
                            <a:schemeClr val="tx1">
                              <a:lumMod val="50000"/>
                            </a:schemeClr>
                          </a:solidFill>
                        </a:rPr>
                        <a:t>100</a:t>
                      </a:r>
                    </a:p>
                  </a:txBody>
                  <a:tcPr/>
                </a:tc>
                <a:extLst>
                  <a:ext uri="{0D108BD9-81ED-4DB2-BD59-A6C34878D82A}">
                    <a16:rowId xmlns="" xmlns:a16="http://schemas.microsoft.com/office/drawing/2014/main" val="10001"/>
                  </a:ext>
                </a:extLst>
              </a:tr>
              <a:tr h="370840">
                <a:tc>
                  <a:txBody>
                    <a:bodyPr/>
                    <a:lstStyle/>
                    <a:p>
                      <a:r>
                        <a:rPr lang="en-US" sz="2000" dirty="0">
                          <a:solidFill>
                            <a:schemeClr val="tx1">
                              <a:lumMod val="50000"/>
                            </a:schemeClr>
                          </a:solidFill>
                        </a:rPr>
                        <a:t>Firewall (8K rules)</a:t>
                      </a:r>
                    </a:p>
                  </a:txBody>
                  <a:tcPr/>
                </a:tc>
                <a:tc>
                  <a:txBody>
                    <a:bodyPr/>
                    <a:lstStyle/>
                    <a:p>
                      <a:r>
                        <a:rPr lang="en-US" sz="2000" dirty="0">
                          <a:solidFill>
                            <a:schemeClr val="tx1">
                              <a:lumMod val="50000"/>
                            </a:schemeClr>
                          </a:solidFill>
                        </a:rPr>
                        <a:t>Linux</a:t>
                      </a:r>
                      <a:r>
                        <a:rPr lang="en-US" sz="2000" baseline="0" dirty="0">
                          <a:solidFill>
                            <a:schemeClr val="tx1">
                              <a:lumMod val="50000"/>
                            </a:schemeClr>
                          </a:solidFill>
                        </a:rPr>
                        <a:t> </a:t>
                      </a:r>
                      <a:r>
                        <a:rPr lang="en-US" sz="2000" baseline="0" dirty="0" err="1">
                          <a:solidFill>
                            <a:schemeClr val="tx1">
                              <a:lumMod val="50000"/>
                            </a:schemeClr>
                          </a:solidFill>
                        </a:rPr>
                        <a:t>iptables</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21</a:t>
                      </a:r>
                    </a:p>
                  </a:txBody>
                  <a:tcPr/>
                </a:tc>
                <a:tc>
                  <a:txBody>
                    <a:bodyPr/>
                    <a:lstStyle/>
                    <a:p>
                      <a:r>
                        <a:rPr lang="en-US" sz="2000" b="1" dirty="0">
                          <a:solidFill>
                            <a:schemeClr val="tx1">
                              <a:lumMod val="50000"/>
                            </a:schemeClr>
                          </a:solidFill>
                        </a:rPr>
                        <a:t>480</a:t>
                      </a:r>
                    </a:p>
                  </a:txBody>
                  <a:tcPr/>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1"/>
          </p:nvPr>
        </p:nvSpPr>
        <p:spPr/>
        <p:txBody>
          <a:bodyPr/>
          <a:lstStyle/>
          <a:p>
            <a:fld id="{368F0CB9-5443-48E8-ADD3-3F8A68C2523D}" type="slidenum">
              <a:rPr lang="en-US" smtClean="0"/>
              <a:t>5</a:t>
            </a:fld>
            <a:endParaRPr lang="en-US"/>
          </a:p>
        </p:txBody>
      </p:sp>
    </p:spTree>
    <p:extLst>
      <p:ext uri="{BB962C8B-B14F-4D97-AF65-F5344CB8AC3E}">
        <p14:creationId xmlns:p14="http://schemas.microsoft.com/office/powerpoint/2010/main" val="999652299"/>
      </p:ext>
    </p:extLst>
  </p:cSld>
  <p:clrMapOvr>
    <a:masterClrMapping/>
  </p:clrMapOvr>
  <p:transition advTm="54981">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Compare with state-of-the-art</a:t>
            </a:r>
            <a:endParaRPr lang="en-US" dirty="0"/>
          </a:p>
        </p:txBody>
      </p:sp>
      <p:sp>
        <p:nvSpPr>
          <p:cNvPr id="3" name="文本占位符 2"/>
          <p:cNvSpPr>
            <a:spLocks noGrp="1"/>
          </p:cNvSpPr>
          <p:nvPr>
            <p:ph type="body" sz="quarter" idx="10"/>
          </p:nvPr>
        </p:nvSpPr>
        <p:spPr>
          <a:xfrm>
            <a:off x="274638" y="1212851"/>
            <a:ext cx="8777288" cy="5262979"/>
          </a:xfrm>
        </p:spPr>
        <p:txBody>
          <a:bodyPr/>
          <a:lstStyle/>
          <a:p>
            <a:r>
              <a:rPr lang="en-US" dirty="0"/>
              <a:t>When FPGA is better than CPU? Why?</a:t>
            </a:r>
          </a:p>
          <a:p>
            <a:r>
              <a:rPr lang="en-US" sz="2400" dirty="0" smtClean="0">
                <a:gradFill>
                  <a:gsLst>
                    <a:gs pos="2917">
                      <a:schemeClr val="tx1"/>
                    </a:gs>
                    <a:gs pos="30000">
                      <a:schemeClr val="tx1"/>
                    </a:gs>
                  </a:gsLst>
                  <a:lin ang="5400000" scaled="0"/>
                </a:gradFill>
                <a:latin typeface="+mn-lt"/>
              </a:rPr>
              <a:t>100x performance speedup is not convincing enough by the numbers themselves.</a:t>
            </a:r>
          </a:p>
          <a:p>
            <a:r>
              <a:rPr lang="en-US" sz="2400" dirty="0" smtClean="0">
                <a:gradFill>
                  <a:gsLst>
                    <a:gs pos="2917">
                      <a:schemeClr val="tx1"/>
                    </a:gs>
                    <a:gs pos="30000">
                      <a:schemeClr val="tx1"/>
                    </a:gs>
                  </a:gsLst>
                  <a:lin ang="5400000" scaled="0"/>
                </a:gradFill>
                <a:latin typeface="+mn-lt"/>
              </a:rPr>
              <a:t>The key point is where the speedup comes from, and what the reviewers can learn from our design.</a:t>
            </a:r>
            <a:endParaRPr lang="en-US" dirty="0" smtClean="0"/>
          </a:p>
          <a:p>
            <a:r>
              <a:rPr lang="en-US" altLang="zh-CN" dirty="0" smtClean="0"/>
              <a:t>Reductionist perspective</a:t>
            </a:r>
          </a:p>
          <a:p>
            <a:r>
              <a:rPr lang="en-US" altLang="zh-CN" sz="2400" dirty="0">
                <a:gradFill>
                  <a:gsLst>
                    <a:gs pos="2917">
                      <a:schemeClr val="tx1"/>
                    </a:gs>
                    <a:gs pos="30000">
                      <a:schemeClr val="tx1"/>
                    </a:gs>
                  </a:gsLst>
                  <a:lin ang="5400000" scaled="0"/>
                </a:gradFill>
                <a:latin typeface="+mn-lt"/>
              </a:rPr>
              <a:t>Why is it faster? How </a:t>
            </a:r>
            <a:r>
              <a:rPr lang="en-US" altLang="zh-CN" sz="2400" dirty="0" smtClean="0">
                <a:gradFill>
                  <a:gsLst>
                    <a:gs pos="2917">
                      <a:schemeClr val="tx1"/>
                    </a:gs>
                    <a:gs pos="30000">
                      <a:schemeClr val="tx1"/>
                    </a:gs>
                  </a:gsLst>
                  <a:lin ang="5400000" scaled="0"/>
                </a:gradFill>
                <a:latin typeface="+mn-lt"/>
              </a:rPr>
              <a:t>each </a:t>
            </a:r>
            <a:r>
              <a:rPr lang="en-US" altLang="zh-CN" sz="2400" dirty="0">
                <a:gradFill>
                  <a:gsLst>
                    <a:gs pos="2917">
                      <a:schemeClr val="tx1"/>
                    </a:gs>
                    <a:gs pos="30000">
                      <a:schemeClr val="tx1"/>
                    </a:gs>
                  </a:gsLst>
                  <a:lin ang="5400000" scaled="0"/>
                </a:gradFill>
                <a:latin typeface="+mn-lt"/>
              </a:rPr>
              <a:t>component contributes?</a:t>
            </a:r>
          </a:p>
          <a:p>
            <a:r>
              <a:rPr lang="en-US" dirty="0" smtClean="0"/>
              <a:t>Holistic perspective</a:t>
            </a:r>
          </a:p>
          <a:p>
            <a:r>
              <a:rPr lang="en-US" sz="2400" dirty="0" smtClean="0">
                <a:gradFill>
                  <a:gsLst>
                    <a:gs pos="2917">
                      <a:schemeClr val="tx1"/>
                    </a:gs>
                    <a:gs pos="30000">
                      <a:schemeClr val="tx1"/>
                    </a:gs>
                  </a:gsLst>
                  <a:lin ang="5400000" scaled="0"/>
                </a:gradFill>
                <a:latin typeface="+mn-lt"/>
              </a:rPr>
              <a:t>Evaluate with real-world applications (end-to-end principle)</a:t>
            </a:r>
          </a:p>
          <a:p>
            <a:r>
              <a:rPr lang="en-US" sz="2400" dirty="0" smtClean="0">
                <a:gradFill>
                  <a:gsLst>
                    <a:gs pos="2917">
                      <a:schemeClr val="tx1"/>
                    </a:gs>
                    <a:gs pos="30000">
                      <a:schemeClr val="tx1"/>
                    </a:gs>
                  </a:gsLst>
                  <a:lin ang="5400000" scaled="0"/>
                </a:gradFill>
                <a:latin typeface="+mn-lt"/>
              </a:rPr>
              <a:t>Be fair with existing work. We even optimized Click + DPDK for comparison, because our competitor is pure CPU packet processing instead of a specific system.</a:t>
            </a:r>
            <a:endParaRPr lang="en-US" sz="2400" dirty="0">
              <a:gradFill>
                <a:gsLst>
                  <a:gs pos="2917">
                    <a:schemeClr val="tx1"/>
                  </a:gs>
                  <a:gs pos="30000">
                    <a:schemeClr val="tx1"/>
                  </a:gs>
                </a:gsLst>
                <a:lin ang="5400000" scaled="0"/>
              </a:gradFill>
              <a:latin typeface="+mn-lt"/>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50</a:t>
            </a:fld>
            <a:endParaRPr lang="en-US" dirty="0"/>
          </a:p>
        </p:txBody>
      </p:sp>
    </p:spTree>
    <p:extLst>
      <p:ext uri="{BB962C8B-B14F-4D97-AF65-F5344CB8AC3E}">
        <p14:creationId xmlns:p14="http://schemas.microsoft.com/office/powerpoint/2010/main" val="138182208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Development after Submission</a:t>
            </a:r>
            <a:endParaRPr lang="en-US" dirty="0"/>
          </a:p>
        </p:txBody>
      </p:sp>
      <p:sp>
        <p:nvSpPr>
          <p:cNvPr id="3" name="文本占位符 2"/>
          <p:cNvSpPr>
            <a:spLocks noGrp="1"/>
          </p:cNvSpPr>
          <p:nvPr>
            <p:ph type="body" sz="quarter" idx="10"/>
          </p:nvPr>
        </p:nvSpPr>
        <p:spPr>
          <a:xfrm>
            <a:off x="274638" y="1212851"/>
            <a:ext cx="8777288" cy="5530745"/>
          </a:xfrm>
        </p:spPr>
        <p:txBody>
          <a:bodyPr/>
          <a:lstStyle/>
          <a:p>
            <a:r>
              <a:rPr lang="en-US" dirty="0"/>
              <a:t>Network </a:t>
            </a:r>
            <a:r>
              <a:rPr lang="zh-CN" altLang="en-US" dirty="0" smtClean="0"/>
              <a:t>→</a:t>
            </a:r>
            <a:r>
              <a:rPr lang="en-US" dirty="0" smtClean="0"/>
              <a:t> </a:t>
            </a:r>
            <a:r>
              <a:rPr lang="en-US" dirty="0"/>
              <a:t>general stream processing</a:t>
            </a:r>
          </a:p>
          <a:p>
            <a:r>
              <a:rPr lang="en-US" sz="2400" dirty="0">
                <a:gradFill>
                  <a:gsLst>
                    <a:gs pos="2917">
                      <a:schemeClr val="tx1"/>
                    </a:gs>
                    <a:gs pos="30000">
                      <a:schemeClr val="tx1"/>
                    </a:gs>
                  </a:gsLst>
                  <a:lin ang="5400000" scaled="0"/>
                </a:gradFill>
                <a:latin typeface="+mn-lt"/>
              </a:rPr>
              <a:t>FPGA development platform for </a:t>
            </a:r>
            <a:r>
              <a:rPr lang="en-US" sz="2400" dirty="0" smtClean="0">
                <a:gradFill>
                  <a:gsLst>
                    <a:gs pos="2917">
                      <a:schemeClr val="tx1"/>
                    </a:gs>
                    <a:gs pos="30000">
                      <a:schemeClr val="tx1"/>
                    </a:gs>
                  </a:gsLst>
                  <a:lin ang="5400000" scaled="0"/>
                </a:gradFill>
                <a:latin typeface="+mn-lt"/>
              </a:rPr>
              <a:t>research </a:t>
            </a:r>
            <a:r>
              <a:rPr lang="en-US" sz="2400" dirty="0">
                <a:gradFill>
                  <a:gsLst>
                    <a:gs pos="2917">
                      <a:schemeClr val="tx1"/>
                    </a:gs>
                    <a:gs pos="30000">
                      <a:schemeClr val="tx1"/>
                    </a:gs>
                  </a:gsLst>
                  <a:lin ang="5400000" scaled="0"/>
                </a:gradFill>
                <a:latin typeface="+mn-lt"/>
              </a:rPr>
              <a:t>and engineering projects in our </a:t>
            </a:r>
            <a:r>
              <a:rPr lang="en-US" sz="2400" dirty="0" smtClean="0">
                <a:gradFill>
                  <a:gsLst>
                    <a:gs pos="2917">
                      <a:schemeClr val="tx1"/>
                    </a:gs>
                    <a:gs pos="30000">
                      <a:schemeClr val="tx1"/>
                    </a:gs>
                  </a:gsLst>
                  <a:lin ang="5400000" scaled="0"/>
                </a:gradFill>
                <a:latin typeface="+mn-lt"/>
              </a:rPr>
              <a:t>team</a:t>
            </a:r>
          </a:p>
          <a:p>
            <a:r>
              <a:rPr lang="en-US" sz="2400" dirty="0" smtClean="0">
                <a:gradFill>
                  <a:gsLst>
                    <a:gs pos="2917">
                      <a:schemeClr val="tx1"/>
                    </a:gs>
                    <a:gs pos="30000">
                      <a:schemeClr val="tx1"/>
                    </a:gs>
                  </a:gsLst>
                  <a:lin ang="5400000" scaled="0"/>
                </a:gradFill>
                <a:latin typeface="+mn-lt"/>
              </a:rPr>
              <a:t>Applications:</a:t>
            </a:r>
            <a:endParaRPr lang="en-US" sz="1800" dirty="0">
              <a:gradFill>
                <a:gsLst>
                  <a:gs pos="2917">
                    <a:schemeClr val="tx1"/>
                  </a:gs>
                  <a:gs pos="30000">
                    <a:schemeClr val="tx1"/>
                  </a:gs>
                </a:gsLst>
                <a:lin ang="5400000" scaled="0"/>
              </a:gradFill>
              <a:latin typeface="+mn-lt"/>
            </a:endParaRPr>
          </a:p>
          <a:p>
            <a:pPr marL="342900" indent="-342900">
              <a:buFont typeface="Arial" panose="020B0604020202020204" pitchFamily="34" charset="0"/>
              <a:buChar char="•"/>
            </a:pPr>
            <a:r>
              <a:rPr lang="en-US" sz="1800" dirty="0">
                <a:gradFill>
                  <a:gsLst>
                    <a:gs pos="2917">
                      <a:schemeClr val="tx1"/>
                    </a:gs>
                    <a:gs pos="30000">
                      <a:schemeClr val="tx1"/>
                    </a:gs>
                  </a:gsLst>
                  <a:lin ang="5400000" scaled="0"/>
                </a:gradFill>
                <a:latin typeface="+mn-lt"/>
              </a:rPr>
              <a:t>Memory Efficient Loss Recovery for Hardware-based Transport in </a:t>
            </a:r>
            <a:r>
              <a:rPr lang="en-US" sz="1800" dirty="0" smtClean="0">
                <a:gradFill>
                  <a:gsLst>
                    <a:gs pos="2917">
                      <a:schemeClr val="tx1"/>
                    </a:gs>
                    <a:gs pos="30000">
                      <a:schemeClr val="tx1"/>
                    </a:gs>
                  </a:gsLst>
                  <a:lin ang="5400000" scaled="0"/>
                </a:gradFill>
                <a:latin typeface="+mn-lt"/>
              </a:rPr>
              <a:t>Datacenter (</a:t>
            </a:r>
            <a:r>
              <a:rPr lang="en-US" sz="1800" dirty="0" err="1" smtClean="0">
                <a:gradFill>
                  <a:gsLst>
                    <a:gs pos="2917">
                      <a:schemeClr val="tx1"/>
                    </a:gs>
                    <a:gs pos="30000">
                      <a:schemeClr val="tx1"/>
                    </a:gs>
                  </a:gsLst>
                  <a:lin ang="5400000" scaled="0"/>
                </a:gradFill>
                <a:latin typeface="+mn-lt"/>
              </a:rPr>
              <a:t>Yuanwei</a:t>
            </a:r>
            <a:r>
              <a:rPr lang="en-US" sz="1800" dirty="0" smtClean="0">
                <a:gradFill>
                  <a:gsLst>
                    <a:gs pos="2917">
                      <a:schemeClr val="tx1"/>
                    </a:gs>
                    <a:gs pos="30000">
                      <a:schemeClr val="tx1"/>
                    </a:gs>
                  </a:gsLst>
                  <a:lin ang="5400000" scaled="0"/>
                </a:gradFill>
                <a:latin typeface="+mn-lt"/>
              </a:rPr>
              <a:t> Lu, APNET’17)</a:t>
            </a:r>
          </a:p>
          <a:p>
            <a:pPr marL="342900" indent="-342900">
              <a:buFont typeface="Arial" panose="020B0604020202020204" pitchFamily="34" charset="0"/>
              <a:buChar char="•"/>
            </a:pPr>
            <a:r>
              <a:rPr lang="en-US" sz="1800" dirty="0" smtClean="0">
                <a:gradFill>
                  <a:gsLst>
                    <a:gs pos="2917">
                      <a:schemeClr val="tx1"/>
                    </a:gs>
                    <a:gs pos="30000">
                      <a:schemeClr val="tx1"/>
                    </a:gs>
                  </a:gsLst>
                  <a:lin ang="5400000" scaled="0"/>
                </a:gradFill>
                <a:latin typeface="+mn-lt"/>
              </a:rPr>
              <a:t>HTTPS </a:t>
            </a:r>
            <a:r>
              <a:rPr lang="en-US" sz="1800" dirty="0">
                <a:gradFill>
                  <a:gsLst>
                    <a:gs pos="2917">
                      <a:schemeClr val="tx1"/>
                    </a:gs>
                    <a:gs pos="30000">
                      <a:schemeClr val="tx1"/>
                    </a:gs>
                  </a:gsLst>
                  <a:lin ang="5400000" scaled="0"/>
                </a:gradFill>
                <a:latin typeface="+mn-lt"/>
              </a:rPr>
              <a:t>(</a:t>
            </a:r>
            <a:r>
              <a:rPr lang="en-US" sz="1800" dirty="0" smtClean="0">
                <a:gradFill>
                  <a:gsLst>
                    <a:gs pos="2917">
                      <a:schemeClr val="tx1"/>
                    </a:gs>
                    <a:gs pos="30000">
                      <a:schemeClr val="tx1"/>
                    </a:gs>
                  </a:gsLst>
                  <a:lin ang="5400000" scaled="0"/>
                </a:gradFill>
                <a:latin typeface="+mn-lt"/>
              </a:rPr>
              <a:t>RSA) (Guo Chen and </a:t>
            </a:r>
            <a:r>
              <a:rPr lang="en-US" sz="1800" dirty="0" err="1" smtClean="0">
                <a:gradFill>
                  <a:gsLst>
                    <a:gs pos="2917">
                      <a:schemeClr val="tx1"/>
                    </a:gs>
                    <a:gs pos="30000">
                      <a:schemeClr val="tx1"/>
                    </a:gs>
                  </a:gsLst>
                  <a:lin ang="5400000" scaled="0"/>
                </a:gradFill>
                <a:latin typeface="+mn-lt"/>
              </a:rPr>
              <a:t>Tianyi</a:t>
            </a:r>
            <a:r>
              <a:rPr lang="en-US" sz="1800" dirty="0" smtClean="0">
                <a:gradFill>
                  <a:gsLst>
                    <a:gs pos="2917">
                      <a:schemeClr val="tx1"/>
                    </a:gs>
                    <a:gs pos="30000">
                      <a:schemeClr val="tx1"/>
                    </a:gs>
                  </a:gsLst>
                  <a:lin ang="5400000" scaled="0"/>
                </a:gradFill>
                <a:latin typeface="+mn-lt"/>
              </a:rPr>
              <a:t> Cui)</a:t>
            </a:r>
          </a:p>
          <a:p>
            <a:pPr marL="342900" indent="-342900">
              <a:buFont typeface="Arial" panose="020B0604020202020204" pitchFamily="34" charset="0"/>
              <a:buChar char="•"/>
            </a:pPr>
            <a:r>
              <a:rPr lang="en-US" sz="1800" dirty="0" smtClean="0">
                <a:gradFill>
                  <a:gsLst>
                    <a:gs pos="2917">
                      <a:schemeClr val="tx1"/>
                    </a:gs>
                    <a:gs pos="30000">
                      <a:schemeClr val="tx1"/>
                    </a:gs>
                  </a:gsLst>
                  <a:lin ang="5400000" scaled="0"/>
                </a:gradFill>
                <a:latin typeface="+mn-lt"/>
              </a:rPr>
              <a:t>Deep Neural Network inference (Qiang Lou)</a:t>
            </a:r>
          </a:p>
          <a:p>
            <a:pPr marL="342900" indent="-342900">
              <a:buFont typeface="Arial" panose="020B0604020202020204" pitchFamily="34" charset="0"/>
              <a:buChar char="•"/>
            </a:pPr>
            <a:r>
              <a:rPr lang="en-US" sz="1800" dirty="0" smtClean="0">
                <a:gradFill>
                  <a:gsLst>
                    <a:gs pos="2917">
                      <a:schemeClr val="tx1"/>
                    </a:gs>
                    <a:gs pos="30000">
                      <a:schemeClr val="tx1"/>
                    </a:gs>
                  </a:gsLst>
                  <a:lin ang="5400000" scaled="0"/>
                </a:gradFill>
                <a:latin typeface="+mn-lt"/>
              </a:rPr>
              <a:t>Regex Matching (Guo Chen)</a:t>
            </a:r>
          </a:p>
          <a:p>
            <a:pPr marL="342900" indent="-342900">
              <a:buFont typeface="Arial" panose="020B0604020202020204" pitchFamily="34" charset="0"/>
              <a:buChar char="•"/>
            </a:pPr>
            <a:r>
              <a:rPr lang="en-US" sz="1800" dirty="0" smtClean="0">
                <a:gradFill>
                  <a:gsLst>
                    <a:gs pos="2917">
                      <a:schemeClr val="tx1"/>
                    </a:gs>
                    <a:gs pos="30000">
                      <a:schemeClr val="tx1"/>
                    </a:gs>
                  </a:gsLst>
                  <a:lin ang="5400000" scaled="0"/>
                </a:gradFill>
                <a:latin typeface="+mn-lt"/>
              </a:rPr>
              <a:t>Multi-path RDMA (</a:t>
            </a:r>
            <a:r>
              <a:rPr lang="en-US" sz="1800" dirty="0" err="1" smtClean="0">
                <a:gradFill>
                  <a:gsLst>
                    <a:gs pos="2917">
                      <a:schemeClr val="tx1"/>
                    </a:gs>
                    <a:gs pos="30000">
                      <a:schemeClr val="tx1"/>
                    </a:gs>
                  </a:gsLst>
                  <a:lin ang="5400000" scaled="0"/>
                </a:gradFill>
                <a:latin typeface="+mn-lt"/>
              </a:rPr>
              <a:t>Yuanwei</a:t>
            </a:r>
            <a:r>
              <a:rPr lang="en-US" sz="1800" dirty="0" smtClean="0">
                <a:gradFill>
                  <a:gsLst>
                    <a:gs pos="2917">
                      <a:schemeClr val="tx1"/>
                    </a:gs>
                    <a:gs pos="30000">
                      <a:schemeClr val="tx1"/>
                    </a:gs>
                  </a:gsLst>
                  <a:lin ang="5400000" scaled="0"/>
                </a:gradFill>
                <a:latin typeface="+mn-lt"/>
              </a:rPr>
              <a:t> Lu)</a:t>
            </a:r>
          </a:p>
          <a:p>
            <a:pPr marL="342900" indent="-342900">
              <a:buFont typeface="Arial" panose="020B0604020202020204" pitchFamily="34" charset="0"/>
              <a:buChar char="•"/>
            </a:pPr>
            <a:r>
              <a:rPr lang="en-US" sz="1800" dirty="0" smtClean="0">
                <a:gradFill>
                  <a:gsLst>
                    <a:gs pos="2917">
                      <a:schemeClr val="tx1"/>
                    </a:gs>
                    <a:gs pos="30000">
                      <a:schemeClr val="tx1"/>
                    </a:gs>
                  </a:gsLst>
                  <a:lin ang="5400000" scaled="0"/>
                </a:gradFill>
                <a:latin typeface="+mn-lt"/>
              </a:rPr>
              <a:t>In-memory Key-value Store (</a:t>
            </a:r>
            <a:r>
              <a:rPr lang="en-US" sz="1800" dirty="0" err="1" smtClean="0">
                <a:gradFill>
                  <a:gsLst>
                    <a:gs pos="2917">
                      <a:schemeClr val="tx1"/>
                    </a:gs>
                    <a:gs pos="30000">
                      <a:schemeClr val="tx1"/>
                    </a:gs>
                  </a:gsLst>
                  <a:lin ang="5400000" scaled="0"/>
                </a:gradFill>
                <a:latin typeface="+mn-lt"/>
              </a:rPr>
              <a:t>Zhenyuan</a:t>
            </a:r>
            <a:r>
              <a:rPr lang="en-US" sz="1800" dirty="0" smtClean="0">
                <a:gradFill>
                  <a:gsLst>
                    <a:gs pos="2917">
                      <a:schemeClr val="tx1"/>
                    </a:gs>
                    <a:gs pos="30000">
                      <a:schemeClr val="tx1"/>
                    </a:gs>
                  </a:gsLst>
                  <a:lin ang="5400000" scaled="0"/>
                </a:gradFill>
                <a:latin typeface="+mn-lt"/>
              </a:rPr>
              <a:t> </a:t>
            </a:r>
            <a:r>
              <a:rPr lang="en-US" sz="1800" dirty="0" err="1" smtClean="0">
                <a:gradFill>
                  <a:gsLst>
                    <a:gs pos="2917">
                      <a:schemeClr val="tx1"/>
                    </a:gs>
                    <a:gs pos="30000">
                      <a:schemeClr val="tx1"/>
                    </a:gs>
                  </a:gsLst>
                  <a:lin ang="5400000" scaled="0"/>
                </a:gradFill>
                <a:latin typeface="+mn-lt"/>
              </a:rPr>
              <a:t>Ruan</a:t>
            </a:r>
            <a:r>
              <a:rPr lang="en-US" sz="1800" dirty="0" smtClean="0">
                <a:gradFill>
                  <a:gsLst>
                    <a:gs pos="2917">
                      <a:schemeClr val="tx1"/>
                    </a:gs>
                    <a:gs pos="30000">
                      <a:schemeClr val="tx1"/>
                    </a:gs>
                  </a:gsLst>
                  <a:lin ang="5400000" scaled="0"/>
                </a:gradFill>
                <a:latin typeface="+mn-lt"/>
              </a:rPr>
              <a:t>)</a:t>
            </a:r>
          </a:p>
          <a:p>
            <a:pPr marL="342900" indent="-342900">
              <a:buFont typeface="Arial" panose="020B0604020202020204" pitchFamily="34" charset="0"/>
              <a:buChar char="•"/>
            </a:pPr>
            <a:r>
              <a:rPr lang="en-US" sz="1800" dirty="0" smtClean="0">
                <a:gradFill>
                  <a:gsLst>
                    <a:gs pos="2917">
                      <a:schemeClr val="tx1"/>
                    </a:gs>
                    <a:gs pos="30000">
                      <a:schemeClr val="tx1"/>
                    </a:gs>
                  </a:gsLst>
                  <a:lin ang="5400000" scaled="0"/>
                </a:gradFill>
                <a:latin typeface="+mn-lt"/>
              </a:rPr>
              <a:t>Container </a:t>
            </a:r>
            <a:r>
              <a:rPr lang="en-US" sz="1800" dirty="0">
                <a:gradFill>
                  <a:gsLst>
                    <a:gs pos="2917">
                      <a:schemeClr val="tx1"/>
                    </a:gs>
                    <a:gs pos="30000">
                      <a:schemeClr val="tx1"/>
                    </a:gs>
                  </a:gsLst>
                  <a:lin ang="5400000" scaled="0"/>
                </a:gradFill>
                <a:latin typeface="+mn-lt"/>
              </a:rPr>
              <a:t>Networking and </a:t>
            </a:r>
            <a:r>
              <a:rPr lang="en-US" sz="1800" dirty="0" smtClean="0">
                <a:gradFill>
                  <a:gsLst>
                    <a:gs pos="2917">
                      <a:schemeClr val="tx1"/>
                    </a:gs>
                    <a:gs pos="30000">
                      <a:schemeClr val="tx1"/>
                    </a:gs>
                  </a:gsLst>
                  <a:lin ang="5400000" scaled="0"/>
                </a:gradFill>
                <a:latin typeface="+mn-lt"/>
              </a:rPr>
              <a:t>Synchronization (Zibo Wang)</a:t>
            </a:r>
          </a:p>
          <a:p>
            <a:pPr marL="342900" indent="-342900">
              <a:buFont typeface="Arial" panose="020B0604020202020204" pitchFamily="34" charset="0"/>
              <a:buChar char="•"/>
            </a:pPr>
            <a:r>
              <a:rPr lang="en-US" sz="1800" dirty="0" smtClean="0">
                <a:gradFill>
                  <a:gsLst>
                    <a:gs pos="2917">
                      <a:schemeClr val="tx1"/>
                    </a:gs>
                    <a:gs pos="30000">
                      <a:schemeClr val="tx1"/>
                    </a:gs>
                  </a:gsLst>
                  <a:lin ang="5400000" scaled="0"/>
                </a:gradFill>
                <a:latin typeface="+mn-lt"/>
              </a:rPr>
              <a:t>Total-Order Multicast (Gefei Zuo)</a:t>
            </a:r>
            <a:endParaRPr lang="en-US" sz="1800" dirty="0">
              <a:gradFill>
                <a:gsLst>
                  <a:gs pos="2917">
                    <a:schemeClr val="tx1"/>
                  </a:gs>
                  <a:gs pos="30000">
                    <a:schemeClr val="tx1"/>
                  </a:gs>
                </a:gsLst>
                <a:lin ang="5400000" scaled="0"/>
              </a:gradFill>
              <a:latin typeface="+mn-lt"/>
            </a:endParaRPr>
          </a:p>
          <a:p>
            <a:r>
              <a:rPr lang="en-US" sz="2400" dirty="0" smtClean="0">
                <a:gradFill>
                  <a:gsLst>
                    <a:gs pos="2917">
                      <a:schemeClr val="tx1"/>
                    </a:gs>
                    <a:gs pos="30000">
                      <a:schemeClr val="tx1"/>
                    </a:gs>
                  </a:gsLst>
                  <a:lin ang="5400000" scaled="0"/>
                </a:gradFill>
                <a:latin typeface="+mn-lt"/>
              </a:rPr>
              <a:t>Extending </a:t>
            </a:r>
            <a:r>
              <a:rPr lang="en-US" sz="2400" dirty="0" err="1" smtClean="0">
                <a:gradFill>
                  <a:gsLst>
                    <a:gs pos="2917">
                      <a:schemeClr val="tx1"/>
                    </a:gs>
                    <a:gs pos="30000">
                      <a:schemeClr val="tx1"/>
                    </a:gs>
                  </a:gsLst>
                  <a:lin ang="5400000" scaled="0"/>
                </a:gradFill>
                <a:latin typeface="+mn-lt"/>
              </a:rPr>
              <a:t>ClickNP</a:t>
            </a:r>
            <a:r>
              <a:rPr lang="en-US" sz="2400" dirty="0" smtClean="0">
                <a:gradFill>
                  <a:gsLst>
                    <a:gs pos="2917">
                      <a:schemeClr val="tx1"/>
                    </a:gs>
                    <a:gs pos="30000">
                      <a:schemeClr val="tx1"/>
                    </a:gs>
                  </a:gsLst>
                  <a:lin ang="5400000" scaled="0"/>
                </a:gradFill>
                <a:latin typeface="+mn-lt"/>
              </a:rPr>
              <a:t> framework:</a:t>
            </a:r>
            <a:endParaRPr lang="en-US" sz="2400" dirty="0">
              <a:gradFill>
                <a:gsLst>
                  <a:gs pos="2917">
                    <a:schemeClr val="tx1"/>
                  </a:gs>
                  <a:gs pos="30000">
                    <a:schemeClr val="tx1"/>
                  </a:gs>
                </a:gsLst>
                <a:lin ang="5400000" scaled="0"/>
              </a:gradFill>
              <a:latin typeface="+mn-lt"/>
            </a:endParaRPr>
          </a:p>
          <a:p>
            <a:pPr marL="342900" indent="-342900">
              <a:buFont typeface="Arial" panose="020B0604020202020204" pitchFamily="34" charset="0"/>
              <a:buChar char="•"/>
            </a:pPr>
            <a:r>
              <a:rPr lang="en-US" sz="1800" dirty="0" smtClean="0">
                <a:gradFill>
                  <a:gsLst>
                    <a:gs pos="2917">
                      <a:schemeClr val="tx1"/>
                    </a:gs>
                    <a:gs pos="30000">
                      <a:schemeClr val="tx1"/>
                    </a:gs>
                  </a:gsLst>
                  <a:lin ang="5400000" scaled="0"/>
                </a:gradFill>
                <a:latin typeface="+mn-lt"/>
              </a:rPr>
              <a:t>Distributed </a:t>
            </a:r>
            <a:r>
              <a:rPr lang="en-US" sz="1800" dirty="0" err="1" smtClean="0">
                <a:gradFill>
                  <a:gsLst>
                    <a:gs pos="2917">
                      <a:schemeClr val="tx1"/>
                    </a:gs>
                    <a:gs pos="30000">
                      <a:schemeClr val="tx1"/>
                    </a:gs>
                  </a:gsLst>
                  <a:lin ang="5400000" scaled="0"/>
                </a:gradFill>
                <a:latin typeface="+mn-lt"/>
              </a:rPr>
              <a:t>ClickNP</a:t>
            </a:r>
            <a:r>
              <a:rPr lang="en-US" sz="1800" dirty="0" smtClean="0">
                <a:gradFill>
                  <a:gsLst>
                    <a:gs pos="2917">
                      <a:schemeClr val="tx1"/>
                    </a:gs>
                    <a:gs pos="30000">
                      <a:schemeClr val="tx1"/>
                    </a:gs>
                  </a:gsLst>
                  <a:lin ang="5400000" scaled="0"/>
                </a:gradFill>
                <a:latin typeface="+mn-lt"/>
              </a:rPr>
              <a:t> (Guo Chen)</a:t>
            </a:r>
          </a:p>
          <a:p>
            <a:pPr marL="342900" indent="-342900">
              <a:buFont typeface="Arial" panose="020B0604020202020204" pitchFamily="34" charset="0"/>
              <a:buChar char="•"/>
            </a:pPr>
            <a:r>
              <a:rPr lang="en-US" sz="1800" dirty="0" smtClean="0">
                <a:gradFill>
                  <a:gsLst>
                    <a:gs pos="2917">
                      <a:schemeClr val="tx1"/>
                    </a:gs>
                    <a:gs pos="30000">
                      <a:schemeClr val="tx1"/>
                    </a:gs>
                  </a:gsLst>
                  <a:lin ang="5400000" scaled="0"/>
                </a:gradFill>
                <a:latin typeface="+mn-lt"/>
              </a:rPr>
              <a:t>Go for FPGA (</a:t>
            </a:r>
            <a:r>
              <a:rPr lang="en-US" sz="1800" dirty="0" err="1" smtClean="0">
                <a:gradFill>
                  <a:gsLst>
                    <a:gs pos="2917">
                      <a:schemeClr val="tx1"/>
                    </a:gs>
                    <a:gs pos="30000">
                      <a:schemeClr val="tx1"/>
                    </a:gs>
                  </a:gsLst>
                  <a:lin ang="5400000" scaled="0"/>
                </a:gradFill>
                <a:latin typeface="+mn-lt"/>
              </a:rPr>
              <a:t>Tianyi</a:t>
            </a:r>
            <a:r>
              <a:rPr lang="en-US" sz="1800" dirty="0" smtClean="0">
                <a:gradFill>
                  <a:gsLst>
                    <a:gs pos="2917">
                      <a:schemeClr val="tx1"/>
                    </a:gs>
                    <a:gs pos="30000">
                      <a:schemeClr val="tx1"/>
                    </a:gs>
                  </a:gsLst>
                  <a:lin ang="5400000" scaled="0"/>
                </a:gradFill>
                <a:latin typeface="+mn-lt"/>
              </a:rPr>
              <a:t> Cui and Jason Cong)</a:t>
            </a:r>
            <a:endParaRPr lang="en-US" sz="1800" dirty="0">
              <a:gradFill>
                <a:gsLst>
                  <a:gs pos="2917">
                    <a:schemeClr val="tx1"/>
                  </a:gs>
                  <a:gs pos="30000">
                    <a:schemeClr val="tx1"/>
                  </a:gs>
                </a:gsLst>
                <a:lin ang="5400000" scaled="0"/>
              </a:gradFill>
              <a:latin typeface="+mn-lt"/>
            </a:endParaRPr>
          </a:p>
        </p:txBody>
      </p:sp>
      <p:sp>
        <p:nvSpPr>
          <p:cNvPr id="4" name="灯片编号占位符 3"/>
          <p:cNvSpPr>
            <a:spLocks noGrp="1"/>
          </p:cNvSpPr>
          <p:nvPr>
            <p:ph type="sldNum" sz="quarter" idx="11"/>
          </p:nvPr>
        </p:nvSpPr>
        <p:spPr/>
        <p:txBody>
          <a:bodyPr/>
          <a:lstStyle/>
          <a:p>
            <a:fld id="{368F0CB9-5443-48E8-ADD3-3F8A68C2523D}" type="slidenum">
              <a:rPr lang="en-US" smtClean="0"/>
              <a:pPr/>
              <a:t>51</a:t>
            </a:fld>
            <a:endParaRPr lang="en-US" dirty="0"/>
          </a:p>
        </p:txBody>
      </p:sp>
    </p:spTree>
    <p:extLst>
      <p:ext uri="{BB962C8B-B14F-4D97-AF65-F5344CB8AC3E}">
        <p14:creationId xmlns:p14="http://schemas.microsoft.com/office/powerpoint/2010/main" val="111542047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Accelerators are coming</a:t>
            </a:r>
            <a:endParaRPr lang="en-US" dirty="0"/>
          </a:p>
        </p:txBody>
      </p:sp>
      <p:sp>
        <p:nvSpPr>
          <p:cNvPr id="3" name="文本占位符 2"/>
          <p:cNvSpPr>
            <a:spLocks noGrp="1"/>
          </p:cNvSpPr>
          <p:nvPr>
            <p:ph type="body" sz="quarter" idx="10"/>
          </p:nvPr>
        </p:nvSpPr>
        <p:spPr/>
        <p:txBody>
          <a:bodyPr/>
          <a:lstStyle/>
          <a:p>
            <a:endParaRPr lang="en-US"/>
          </a:p>
        </p:txBody>
      </p:sp>
      <p:sp>
        <p:nvSpPr>
          <p:cNvPr id="4" name="灯片编号占位符 3"/>
          <p:cNvSpPr>
            <a:spLocks noGrp="1"/>
          </p:cNvSpPr>
          <p:nvPr>
            <p:ph type="sldNum" sz="quarter" idx="11"/>
          </p:nvPr>
        </p:nvSpPr>
        <p:spPr/>
        <p:txBody>
          <a:bodyPr/>
          <a:lstStyle/>
          <a:p>
            <a:fld id="{368F0CB9-5443-48E8-ADD3-3F8A68C2523D}" type="slidenum">
              <a:rPr lang="en-US" smtClean="0"/>
              <a:pPr/>
              <a:t>52</a:t>
            </a:fld>
            <a:endParaRPr lang="en-US" dirty="0"/>
          </a:p>
        </p:txBody>
      </p:sp>
      <p:sp>
        <p:nvSpPr>
          <p:cNvPr id="5" name="AutoShape 2" descr="https://wx.qq.com/cgi-bin/mmwebwx-bin/webwxgetmsgimg?&amp;MsgID=7369087405088062964&amp;skey=%40crypt_6ba3fad2_5c55d094f4b764dc8c024878ada0949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26698" b="-26698"/>
          <a:stretch/>
        </p:blipFill>
        <p:spPr>
          <a:xfrm>
            <a:off x="1221077" y="1212851"/>
            <a:ext cx="6739477" cy="11981293"/>
          </a:xfrm>
          <a:prstGeom prst="rect">
            <a:avLst/>
          </a:prstGeom>
        </p:spPr>
      </p:pic>
    </p:spTree>
    <p:extLst>
      <p:ext uri="{BB962C8B-B14F-4D97-AF65-F5344CB8AC3E}">
        <p14:creationId xmlns:p14="http://schemas.microsoft.com/office/powerpoint/2010/main" val="248695810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 xmlns:a16="http://schemas.microsoft.com/office/drawing/2014/main" id="{3FA6F2EF-38F0-44C4-80F3-3EA0AAA7E1E9}"/>
              </a:ext>
            </a:extLst>
          </p:cNvPr>
          <p:cNvGraphicFramePr>
            <a:graphicFrameLocks noGrp="1"/>
          </p:cNvGraphicFramePr>
          <p:nvPr>
            <p:ph idx="4294967295"/>
            <p:extLst>
              <p:ext uri="{D42A27DB-BD31-4B8C-83A1-F6EECF244321}">
                <p14:modId xmlns:p14="http://schemas.microsoft.com/office/powerpoint/2010/main" val="1572025036"/>
              </p:ext>
            </p:extLst>
          </p:nvPr>
        </p:nvGraphicFramePr>
        <p:xfrm>
          <a:off x="31648" y="974035"/>
          <a:ext cx="9294915" cy="59170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 xmlns:a16="http://schemas.microsoft.com/office/drawing/2014/main" id="{C2AB9A08-3C1D-4743-8393-5A65F19FEDA3}"/>
              </a:ext>
            </a:extLst>
          </p:cNvPr>
          <p:cNvSpPr>
            <a:spLocks noGrp="1"/>
          </p:cNvSpPr>
          <p:nvPr>
            <p:ph type="title"/>
          </p:nvPr>
        </p:nvSpPr>
        <p:spPr>
          <a:xfrm>
            <a:off x="274638" y="295277"/>
            <a:ext cx="8960643" cy="917575"/>
          </a:xfrm>
        </p:spPr>
        <p:txBody>
          <a:bodyPr/>
          <a:lstStyle/>
          <a:p>
            <a:r>
              <a:rPr lang="en-US" dirty="0" smtClean="0"/>
              <a:t>Accelerators still follow Moore’s law</a:t>
            </a:r>
            <a:endParaRPr lang="en-US" dirty="0"/>
          </a:p>
        </p:txBody>
      </p:sp>
      <p:sp>
        <p:nvSpPr>
          <p:cNvPr id="6" name="Arrow: Right 5">
            <a:extLst>
              <a:ext uri="{FF2B5EF4-FFF2-40B4-BE49-F238E27FC236}">
                <a16:creationId xmlns="" xmlns:a16="http://schemas.microsoft.com/office/drawing/2014/main" id="{2B84D228-A6E9-403D-AFB6-139FD8B8F429}"/>
              </a:ext>
            </a:extLst>
          </p:cNvPr>
          <p:cNvSpPr/>
          <p:nvPr/>
        </p:nvSpPr>
        <p:spPr>
          <a:xfrm rot="5400000" flipH="1">
            <a:off x="723174" y="3528229"/>
            <a:ext cx="1814309" cy="338818"/>
          </a:xfrm>
          <a:prstGeom prst="rightArrow">
            <a:avLst>
              <a:gd name="adj1" fmla="val 50000"/>
              <a:gd name="adj2" fmla="val 11021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77" dirty="0"/>
              <a:t>LOG SCALE</a:t>
            </a:r>
          </a:p>
        </p:txBody>
      </p:sp>
      <p:sp>
        <p:nvSpPr>
          <p:cNvPr id="7" name="TextBox 6">
            <a:extLst>
              <a:ext uri="{FF2B5EF4-FFF2-40B4-BE49-F238E27FC236}">
                <a16:creationId xmlns="" xmlns:a16="http://schemas.microsoft.com/office/drawing/2014/main" id="{2E01DA6C-DE1A-4BC2-ADAB-B0DD5B8D45F5}"/>
              </a:ext>
            </a:extLst>
          </p:cNvPr>
          <p:cNvSpPr txBox="1"/>
          <p:nvPr/>
        </p:nvSpPr>
        <p:spPr>
          <a:xfrm>
            <a:off x="5017765" y="1363662"/>
            <a:ext cx="3648813" cy="374846"/>
          </a:xfrm>
          <a:prstGeom prst="rect">
            <a:avLst/>
          </a:prstGeom>
          <a:noFill/>
        </p:spPr>
        <p:txBody>
          <a:bodyPr wrap="square" rtlCol="0">
            <a:spAutoFit/>
          </a:bodyPr>
          <a:lstStyle/>
          <a:p>
            <a:r>
              <a:rPr lang="en-US" sz="918" dirty="0">
                <a:solidFill>
                  <a:srgbClr val="FF0000"/>
                </a:solidFill>
              </a:rPr>
              <a:t>Note: assumes power consumption of 160W/TPU2 chip (not confirmed)</a:t>
            </a:r>
          </a:p>
        </p:txBody>
      </p:sp>
      <p:cxnSp>
        <p:nvCxnSpPr>
          <p:cNvPr id="4" name="Straight Connector 3"/>
          <p:cNvCxnSpPr/>
          <p:nvPr/>
        </p:nvCxnSpPr>
        <p:spPr>
          <a:xfrm flipV="1">
            <a:off x="1460919" y="4188270"/>
            <a:ext cx="6859962" cy="1671192"/>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154" y="3662614"/>
            <a:ext cx="1711366" cy="683264"/>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Moore’s Law</a:t>
            </a:r>
            <a:r>
              <a:rPr lang="en-US" sz="1400" dirty="0">
                <a:gradFill>
                  <a:gsLst>
                    <a:gs pos="2917">
                      <a:schemeClr val="tx1"/>
                    </a:gs>
                    <a:gs pos="30000">
                      <a:schemeClr val="tx1"/>
                    </a:gs>
                  </a:gsLst>
                  <a:lin ang="5400000" scaled="0"/>
                </a:gradFill>
              </a:rPr>
              <a:t/>
            </a:r>
            <a:br>
              <a:rPr lang="en-US" sz="1400" dirty="0">
                <a:gradFill>
                  <a:gsLst>
                    <a:gs pos="2917">
                      <a:schemeClr val="tx1"/>
                    </a:gs>
                    <a:gs pos="30000">
                      <a:schemeClr val="tx1"/>
                    </a:gs>
                  </a:gsLst>
                  <a:lin ang="5400000" scaled="0"/>
                </a:gradFill>
              </a:rPr>
            </a:br>
            <a:r>
              <a:rPr lang="en-US" sz="1400" dirty="0" smtClean="0">
                <a:gradFill>
                  <a:gsLst>
                    <a:gs pos="2917">
                      <a:schemeClr val="tx1"/>
                    </a:gs>
                    <a:gs pos="30000">
                      <a:schemeClr val="tx1"/>
                    </a:gs>
                  </a:gsLst>
                  <a:lin ang="5400000" scaled="0"/>
                </a:gradFill>
              </a:rPr>
              <a:t>(2x per 1.5 years)</a:t>
            </a:r>
          </a:p>
        </p:txBody>
      </p:sp>
    </p:spTree>
    <p:extLst>
      <p:ext uri="{BB962C8B-B14F-4D97-AF65-F5344CB8AC3E}">
        <p14:creationId xmlns:p14="http://schemas.microsoft.com/office/powerpoint/2010/main" val="195232587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Linus Torvalds advocating FPGA</a:t>
            </a:r>
            <a:endParaRPr lang="en-US" dirty="0"/>
          </a:p>
        </p:txBody>
      </p:sp>
      <p:sp>
        <p:nvSpPr>
          <p:cNvPr id="3" name="内容占位符 2"/>
          <p:cNvSpPr>
            <a:spLocks noGrp="1"/>
          </p:cNvSpPr>
          <p:nvPr>
            <p:ph sz="quarter" idx="10"/>
          </p:nvPr>
        </p:nvSpPr>
        <p:spPr/>
        <p:txBody>
          <a:bodyPr/>
          <a:lstStyle/>
          <a:p>
            <a:endParaRPr lang="en-US"/>
          </a:p>
        </p:txBody>
      </p:sp>
      <p:sp>
        <p:nvSpPr>
          <p:cNvPr id="4" name="灯片编号占位符 3"/>
          <p:cNvSpPr>
            <a:spLocks noGrp="1"/>
          </p:cNvSpPr>
          <p:nvPr>
            <p:ph type="sldNum" sz="quarter" idx="11"/>
          </p:nvPr>
        </p:nvSpPr>
        <p:spPr/>
        <p:txBody>
          <a:bodyPr/>
          <a:lstStyle/>
          <a:p>
            <a:fld id="{368F0CB9-5443-48E8-ADD3-3F8A68C2523D}" type="slidenum">
              <a:rPr lang="en-US" smtClean="0"/>
              <a:pPr/>
              <a:t>54</a:t>
            </a:fld>
            <a:endParaRPr lang="en-US"/>
          </a:p>
        </p:txBody>
      </p:sp>
      <p:pic>
        <p:nvPicPr>
          <p:cNvPr id="5" name="图片 4"/>
          <p:cNvPicPr/>
          <p:nvPr/>
        </p:nvPicPr>
        <p:blipFill>
          <a:blip r:embed="rId3"/>
          <a:stretch>
            <a:fillRect/>
          </a:stretch>
        </p:blipFill>
        <p:spPr>
          <a:xfrm>
            <a:off x="1525829" y="1214439"/>
            <a:ext cx="5511075" cy="3191909"/>
          </a:xfrm>
          <a:prstGeom prst="rect">
            <a:avLst/>
          </a:prstGeom>
        </p:spPr>
      </p:pic>
      <p:sp>
        <p:nvSpPr>
          <p:cNvPr id="6" name="文本框 5"/>
          <p:cNvSpPr txBox="1"/>
          <p:nvPr/>
        </p:nvSpPr>
        <p:spPr>
          <a:xfrm>
            <a:off x="227470" y="4406348"/>
            <a:ext cx="8545469" cy="2111347"/>
          </a:xfrm>
          <a:prstGeom prst="rect">
            <a:avLst/>
          </a:prstGeom>
          <a:noFill/>
        </p:spPr>
        <p:txBody>
          <a:bodyPr wrap="square" lIns="182880" tIns="146304" rIns="182880" bIns="146304" rtlCol="0">
            <a:spAutoFit/>
          </a:bodyPr>
          <a:lstStyle/>
          <a:p>
            <a:pPr>
              <a:lnSpc>
                <a:spcPct val="90000"/>
              </a:lnSpc>
              <a:spcAft>
                <a:spcPts val="600"/>
              </a:spcAft>
            </a:pPr>
            <a:r>
              <a:rPr lang="en-US" sz="2000" i="1" dirty="0" smtClean="0">
                <a:gradFill>
                  <a:gsLst>
                    <a:gs pos="2917">
                      <a:schemeClr val="tx1"/>
                    </a:gs>
                    <a:gs pos="30000">
                      <a:schemeClr val="tx1"/>
                    </a:gs>
                  </a:gsLst>
                  <a:lin ang="5400000" scaled="0"/>
                </a:gradFill>
              </a:rPr>
              <a:t>Dirk (VMWare VP): </a:t>
            </a:r>
            <a:r>
              <a:rPr lang="en-US" sz="2000" dirty="0" smtClean="0">
                <a:gradFill>
                  <a:gsLst>
                    <a:gs pos="2917">
                      <a:schemeClr val="tx1"/>
                    </a:gs>
                    <a:gs pos="30000">
                      <a:schemeClr val="tx1"/>
                    </a:gs>
                  </a:gsLst>
                  <a:lin ang="5400000" scaled="0"/>
                </a:gradFill>
              </a:rPr>
              <a:t>If you are starting today, what would you do?</a:t>
            </a:r>
          </a:p>
          <a:p>
            <a:pPr>
              <a:lnSpc>
                <a:spcPct val="90000"/>
              </a:lnSpc>
              <a:spcAft>
                <a:spcPts val="600"/>
              </a:spcAft>
            </a:pPr>
            <a:r>
              <a:rPr lang="en-US" sz="2000" i="1" dirty="0" smtClean="0">
                <a:gradFill>
                  <a:gsLst>
                    <a:gs pos="2917">
                      <a:schemeClr val="tx1"/>
                    </a:gs>
                    <a:gs pos="30000">
                      <a:schemeClr val="tx1"/>
                    </a:gs>
                  </a:gsLst>
                  <a:lin ang="5400000" scaled="0"/>
                </a:gradFill>
              </a:rPr>
              <a:t>Linus Torvalds: </a:t>
            </a:r>
            <a:r>
              <a:rPr lang="en-US" sz="2000" dirty="0" smtClean="0">
                <a:gradFill>
                  <a:gsLst>
                    <a:gs pos="2917">
                      <a:schemeClr val="tx1"/>
                    </a:gs>
                    <a:gs pos="30000">
                      <a:schemeClr val="tx1"/>
                    </a:gs>
                  </a:gsLst>
                  <a:lin ang="5400000" scaled="0"/>
                </a:gradFill>
              </a:rPr>
              <a:t>When I created Linux, the programming of hardware was much more easier than when I was a child…</a:t>
            </a:r>
          </a:p>
          <a:p>
            <a:pPr>
              <a:lnSpc>
                <a:spcPct val="90000"/>
              </a:lnSpc>
              <a:spcAft>
                <a:spcPts val="600"/>
              </a:spcAft>
            </a:pPr>
            <a:r>
              <a:rPr lang="en-US" sz="2000" dirty="0" smtClean="0">
                <a:gradFill>
                  <a:gsLst>
                    <a:gs pos="2917">
                      <a:schemeClr val="tx1"/>
                    </a:gs>
                    <a:gs pos="30000">
                      <a:schemeClr val="tx1"/>
                    </a:gs>
                  </a:gsLst>
                  <a:lin ang="5400000" scaled="0"/>
                </a:gradFill>
              </a:rPr>
              <a:t>I would consider FPGA if you are interested in chip design, because the price of FPGAs is more affordable these years, and there have been a lot of free tools to program them...</a:t>
            </a:r>
          </a:p>
        </p:txBody>
      </p:sp>
      <p:sp>
        <p:nvSpPr>
          <p:cNvPr id="7" name="文本框 6"/>
          <p:cNvSpPr txBox="1"/>
          <p:nvPr/>
        </p:nvSpPr>
        <p:spPr>
          <a:xfrm>
            <a:off x="3488278" y="6231463"/>
            <a:ext cx="5196935"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Source: LC3 Conference, Beijing, June 2017</a:t>
            </a:r>
          </a:p>
        </p:txBody>
      </p:sp>
    </p:spTree>
    <p:extLst>
      <p:ext uri="{BB962C8B-B14F-4D97-AF65-F5344CB8AC3E}">
        <p14:creationId xmlns:p14="http://schemas.microsoft.com/office/powerpoint/2010/main" val="375550352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Rectangle 698"/>
          <p:cNvSpPr/>
          <p:nvPr/>
        </p:nvSpPr>
        <p:spPr bwMode="auto">
          <a:xfrm>
            <a:off x="5236178" y="2887798"/>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58" name="Group 357"/>
          <p:cNvGrpSpPr/>
          <p:nvPr/>
        </p:nvGrpSpPr>
        <p:grpSpPr>
          <a:xfrm>
            <a:off x="982806" y="4139459"/>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359" name="Oval 358"/>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0" name="Oval 359"/>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1" name="Oval 360"/>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2" name="Oval 361"/>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3" name="Oval 362"/>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4" name="Oval 363"/>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5" name="Oval 364"/>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6" name="Oval 365"/>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7" name="Oval 366"/>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8" name="Oval 367"/>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9" name="Oval 368"/>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0" name="Oval 369"/>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1" name="Oval 370"/>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2" name="Oval 371"/>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3" name="Oval 372"/>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4" name="Oval 373"/>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5" name="Oval 374"/>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6" name="Oval 375"/>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7" name="Oval 376"/>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8" name="Oval 377"/>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9" name="Oval 378"/>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0" name="Oval 379"/>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1" name="Oval 380"/>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2" name="Oval 381"/>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3" name="Oval 382"/>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4" name="Oval 383"/>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5" name="Oval 384"/>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6" name="Oval 385"/>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7" name="Oval 38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8" name="Oval 38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9" name="Oval 38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0" name="Oval 38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1" name="Oval 39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2" name="Oval 39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3" name="Oval 39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4" name="Oval 393"/>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5" name="Oval 394"/>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6" name="Oval 395"/>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7" name="Oval 396"/>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8" name="Oval 397"/>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9" name="Oval 398"/>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0" name="Oval 399"/>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1" name="Oval 400"/>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5" name="Oval 514"/>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6" name="Oval 515"/>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7" name="Oval 516"/>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8" name="Oval 517"/>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9" name="Oval 518"/>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0" name="Oval 519"/>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1" name="Oval 52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2" name="Oval 52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3" name="Oval 52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4" name="Oval 52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5" name="Oval 52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6" name="Oval 52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7" name="Oval 52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8" name="Oval 527"/>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9" name="Oval 528"/>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0" name="Oval 529"/>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1" name="Oval 530"/>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2" name="Oval 531"/>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3" name="Oval 532"/>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4" name="Oval 533"/>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5" name="Oval 534"/>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6" name="Oval 535"/>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7" name="Oval 536"/>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8" name="Oval 537"/>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9" name="Oval 538"/>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0" name="Oval 539"/>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1" name="Oval 540"/>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2" name="Oval 541"/>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3" name="Oval 542"/>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4" name="Oval 543"/>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5" name="Oval 544"/>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6" name="Oval 545"/>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7" name="Oval 546"/>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8" name="Oval 547"/>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9" name="Oval 548"/>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0" name="Oval 549"/>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1" name="Oval 550"/>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2" name="Oval 551"/>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3" name="Oval 552"/>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4" name="Oval 553"/>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5" name="Oval 554"/>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6" name="Oval 555"/>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7" name="Oval 556"/>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8" name="Oval 557"/>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9" name="Oval 558"/>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0" name="Oval 559"/>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1" name="Oval 560"/>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2" name="Oval 561"/>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3" name="Oval 562"/>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4" name="Oval 563"/>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5" name="Oval 564"/>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6" name="Oval 565"/>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7" name="Oval 566"/>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8" name="Oval 567"/>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9" name="Oval 568"/>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0" name="Oval 569"/>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1" name="Oval 570"/>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2" name="Oval 571"/>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3" name="Oval 572"/>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4" name="Oval 573"/>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5" name="Oval 574"/>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6" name="Oval 575"/>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7" name="Oval 576"/>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8" name="Oval 577"/>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9" name="Oval 578"/>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0" name="Oval 579"/>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1" name="Oval 580"/>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2" name="Oval 581"/>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3" name="Oval 582"/>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3" name="Title 2"/>
          <p:cNvSpPr>
            <a:spLocks noGrp="1"/>
          </p:cNvSpPr>
          <p:nvPr>
            <p:ph type="title"/>
          </p:nvPr>
        </p:nvSpPr>
        <p:spPr/>
        <p:txBody>
          <a:bodyPr/>
          <a:lstStyle/>
          <a:p>
            <a:r>
              <a:rPr lang="en-US" dirty="0" smtClean="0"/>
              <a:t>Vision: Reconfigurable Cloud</a:t>
            </a:r>
            <a:endParaRPr lang="en-US" dirty="0"/>
          </a:p>
        </p:txBody>
      </p:sp>
      <p:grpSp>
        <p:nvGrpSpPr>
          <p:cNvPr id="133" name="Group 132"/>
          <p:cNvGrpSpPr/>
          <p:nvPr/>
        </p:nvGrpSpPr>
        <p:grpSpPr>
          <a:xfrm>
            <a:off x="342923" y="4487862"/>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4" name="Oval 3"/>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 name="Oval 4"/>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 name="Oval 5"/>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 name="Oval 6"/>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 name="Oval 7"/>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 name="Oval 8"/>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 name="Oval 9"/>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 name="Oval 1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 name="Oval 1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 name="Oval 1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 name="Oval 1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 name="Oval 1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 name="Oval 1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 name="Oval 1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 name="Oval 20"/>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 name="Oval 21"/>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 name="Oval 22"/>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 name="Oval 23"/>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 name="Oval 24"/>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 name="Oval 25"/>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 name="Oval 26"/>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 name="Oval 28"/>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 name="Oval 29"/>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 name="Oval 30"/>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 name="Oval 31"/>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 name="Oval 32"/>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 name="Oval 33"/>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 name="Oval 34"/>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Oval 3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Oval 3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 name="Oval 3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 name="Oval 3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 name="Oval 4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 name="Oval 4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Oval 4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Oval 44"/>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 name="Oval 45"/>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Oval 46"/>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Oval 47"/>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Oval 48"/>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 name="Oval 49"/>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Oval 50"/>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Oval 52"/>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 name="Oval 53"/>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 name="Oval 54"/>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Oval 55"/>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Oval 56"/>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Oval 57"/>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 name="Oval 58"/>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 name="Oval 6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 name="Oval 6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 name="Oval 6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 name="Oval 6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 name="Oval 6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 name="Oval 6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 name="Oval 6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 name="Oval 6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 name="Oval 6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 name="Oval 7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 name="Oval 7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 name="Oval 7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Oval 7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 name="Oval 7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 name="Oval 76"/>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 name="Oval 77"/>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 name="Oval 78"/>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 name="Oval 79"/>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 name="Oval 80"/>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 name="Oval 81"/>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 name="Oval 82"/>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 name="Oval 84"/>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 name="Oval 85"/>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 name="Oval 86"/>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 name="Oval 87"/>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Oval 88"/>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0" name="Oval 89"/>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1" name="Oval 90"/>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 name="Oval 9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 name="Oval 9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 name="Oval 9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Oval 9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 name="Oval 9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 name="Oval 9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 name="Oval 9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 name="Oval 100"/>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 name="Oval 101"/>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 name="Oval 102"/>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4" name="Oval 103"/>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 name="Oval 104"/>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 name="Oval 105"/>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 name="Oval 106"/>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 name="Oval 108"/>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Oval 109"/>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 name="Oval 110"/>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 name="Oval 111"/>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 name="Oval 112"/>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 name="Oval 113"/>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 name="Oval 114"/>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Oval 116"/>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 name="Oval 117"/>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 name="Oval 118"/>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 name="Oval 119"/>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 name="Oval 120"/>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 name="Oval 121"/>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 name="Oval 122"/>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 name="Oval 124"/>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 name="Oval 125"/>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 name="Oval 126"/>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 name="Oval 127"/>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 name="Oval 128"/>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 name="Oval 129"/>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 name="Oval 130"/>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39" name="Group 138"/>
          <p:cNvGrpSpPr/>
          <p:nvPr/>
        </p:nvGrpSpPr>
        <p:grpSpPr>
          <a:xfrm>
            <a:off x="334418" y="5345040"/>
            <a:ext cx="3037801" cy="373667"/>
            <a:chOff x="949094" y="5630862"/>
            <a:chExt cx="4323576" cy="531825"/>
          </a:xfrm>
        </p:grpSpPr>
        <p:sp>
          <p:nvSpPr>
            <p:cNvPr id="134" name="Freeform 111"/>
            <p:cNvSpPr>
              <a:spLocks noChangeAspect="1"/>
            </p:cNvSpPr>
            <p:nvPr/>
          </p:nvSpPr>
          <p:spPr bwMode="black">
            <a:xfrm>
              <a:off x="94909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 name="Freeform 111"/>
            <p:cNvSpPr>
              <a:spLocks noChangeAspect="1"/>
            </p:cNvSpPr>
            <p:nvPr/>
          </p:nvSpPr>
          <p:spPr bwMode="black">
            <a:xfrm>
              <a:off x="1824141"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 name="Freeform 111"/>
            <p:cNvSpPr>
              <a:spLocks noChangeAspect="1"/>
            </p:cNvSpPr>
            <p:nvPr/>
          </p:nvSpPr>
          <p:spPr bwMode="black">
            <a:xfrm>
              <a:off x="2699188"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 name="Freeform 111"/>
            <p:cNvSpPr>
              <a:spLocks noChangeAspect="1"/>
            </p:cNvSpPr>
            <p:nvPr/>
          </p:nvSpPr>
          <p:spPr bwMode="black">
            <a:xfrm>
              <a:off x="3574235"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 name="Freeform 111"/>
            <p:cNvSpPr>
              <a:spLocks noChangeAspect="1"/>
            </p:cNvSpPr>
            <p:nvPr/>
          </p:nvSpPr>
          <p:spPr bwMode="black">
            <a:xfrm>
              <a:off x="444928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774" name="Parallelogram 773"/>
          <p:cNvSpPr/>
          <p:nvPr/>
        </p:nvSpPr>
        <p:spPr bwMode="auto">
          <a:xfrm>
            <a:off x="1359423" y="4997832"/>
            <a:ext cx="1236902" cy="240685"/>
          </a:xfrm>
          <a:prstGeom prst="parallelogram">
            <a:avLst>
              <a:gd name="adj" fmla="val 194851"/>
            </a:avLst>
          </a:prstGeom>
          <a:solidFill>
            <a:schemeClr val="bg1">
              <a:alpha val="51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5" name="Rectangle 774"/>
          <p:cNvSpPr/>
          <p:nvPr/>
        </p:nvSpPr>
        <p:spPr>
          <a:xfrm>
            <a:off x="1624054" y="4960249"/>
            <a:ext cx="790595" cy="323165"/>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Web search ranking</a:t>
            </a:r>
          </a:p>
        </p:txBody>
      </p:sp>
      <p:pic>
        <p:nvPicPr>
          <p:cNvPr id="872" name="Picture 871"/>
          <p:cNvPicPr>
            <a:picLocks noChangeAspect="1"/>
          </p:cNvPicPr>
          <p:nvPr/>
        </p:nvPicPr>
        <p:blipFill>
          <a:blip r:embed="rId3"/>
          <a:stretch>
            <a:fillRect/>
          </a:stretch>
        </p:blipFill>
        <p:spPr>
          <a:xfrm>
            <a:off x="3925980" y="4309150"/>
            <a:ext cx="192025" cy="662941"/>
          </a:xfrm>
          <a:prstGeom prst="rect">
            <a:avLst/>
          </a:prstGeom>
        </p:spPr>
      </p:pic>
      <p:sp>
        <p:nvSpPr>
          <p:cNvPr id="141" name="Rectangle 140"/>
          <p:cNvSpPr/>
          <p:nvPr/>
        </p:nvSpPr>
        <p:spPr>
          <a:xfrm>
            <a:off x="254812" y="5734778"/>
            <a:ext cx="2422458" cy="237757"/>
          </a:xfrm>
          <a:prstGeom prst="rect">
            <a:avLst/>
          </a:prstGeom>
        </p:spPr>
        <p:txBody>
          <a:bodyPr wrap="none">
            <a:spAutoFit/>
          </a:bodyPr>
          <a:lstStyle/>
          <a:p>
            <a:pPr defTabSz="699491">
              <a:lnSpc>
                <a:spcPct val="90000"/>
              </a:lnSpc>
              <a:spcAft>
                <a:spcPts val="440"/>
              </a:spcAft>
              <a:defRPr/>
            </a:pPr>
            <a:r>
              <a:rPr lang="en-US" sz="1050" dirty="0">
                <a:solidFill>
                  <a:srgbClr val="505050">
                    <a:lumMod val="75000"/>
                  </a:srgbClr>
                </a:solidFill>
                <a:latin typeface="Segoe UI Semilight"/>
              </a:rPr>
              <a:t>Traditional software (CPU) server plane</a:t>
            </a:r>
          </a:p>
        </p:txBody>
      </p:sp>
      <p:sp>
        <p:nvSpPr>
          <p:cNvPr id="356" name="Freeform: Shape 355"/>
          <p:cNvSpPr/>
          <p:nvPr/>
        </p:nvSpPr>
        <p:spPr bwMode="auto">
          <a:xfrm rot="9060000">
            <a:off x="260749" y="3532050"/>
            <a:ext cx="4425244" cy="2032064"/>
          </a:xfrm>
          <a:custGeom>
            <a:avLst/>
            <a:gdLst>
              <a:gd name="connsiteX0" fmla="*/ 4527660 w 4926308"/>
              <a:gd name="connsiteY0" fmla="*/ 2687627 h 2687627"/>
              <a:gd name="connsiteX1" fmla="*/ 985412 w 4926308"/>
              <a:gd name="connsiteY1" fmla="*/ 724127 h 2687627"/>
              <a:gd name="connsiteX2" fmla="*/ 1384060 w 4926308"/>
              <a:gd name="connsiteY2" fmla="*/ 4947 h 2687627"/>
              <a:gd name="connsiteX3" fmla="*/ 4926308 w 4926308"/>
              <a:gd name="connsiteY3" fmla="*/ 1968447 h 2687627"/>
              <a:gd name="connsiteX4" fmla="*/ 0 w 4926308"/>
              <a:gd name="connsiteY4" fmla="*/ 722312 h 2687627"/>
              <a:gd name="connsiteX5" fmla="*/ 398796 w 4926308"/>
              <a:gd name="connsiteY5" fmla="*/ 0 h 2687627"/>
              <a:gd name="connsiteX6" fmla="*/ 1382456 w 4926308"/>
              <a:gd name="connsiteY6" fmla="*/ 0 h 2687627"/>
              <a:gd name="connsiteX7" fmla="*/ 983660 w 4926308"/>
              <a:gd name="connsiteY7" fmla="*/ 722312 h 2687627"/>
              <a:gd name="connsiteX0" fmla="*/ 5487282 w 5885930"/>
              <a:gd name="connsiteY0" fmla="*/ 2687627 h 2687627"/>
              <a:gd name="connsiteX1" fmla="*/ 1945034 w 5885930"/>
              <a:gd name="connsiteY1" fmla="*/ 724127 h 2687627"/>
              <a:gd name="connsiteX2" fmla="*/ 2343682 w 5885930"/>
              <a:gd name="connsiteY2" fmla="*/ 4947 h 2687627"/>
              <a:gd name="connsiteX3" fmla="*/ 5885930 w 5885930"/>
              <a:gd name="connsiteY3" fmla="*/ 1968447 h 2687627"/>
              <a:gd name="connsiteX4" fmla="*/ 5487282 w 5885930"/>
              <a:gd name="connsiteY4" fmla="*/ 2687627 h 2687627"/>
              <a:gd name="connsiteX5" fmla="*/ 0 w 5885930"/>
              <a:gd name="connsiteY5" fmla="*/ 641377 h 2687627"/>
              <a:gd name="connsiteX6" fmla="*/ 1358418 w 5885930"/>
              <a:gd name="connsiteY6" fmla="*/ 0 h 2687627"/>
              <a:gd name="connsiteX7" fmla="*/ 2342078 w 5885930"/>
              <a:gd name="connsiteY7" fmla="*/ 0 h 2687627"/>
              <a:gd name="connsiteX8" fmla="*/ 1943282 w 5885930"/>
              <a:gd name="connsiteY8" fmla="*/ 722312 h 2687627"/>
              <a:gd name="connsiteX9" fmla="*/ 0 w 5885930"/>
              <a:gd name="connsiteY9" fmla="*/ 641377 h 2687627"/>
              <a:gd name="connsiteX0" fmla="*/ 5487282 w 5885930"/>
              <a:gd name="connsiteY0" fmla="*/ 2691944 h 2691944"/>
              <a:gd name="connsiteX1" fmla="*/ 1945034 w 5885930"/>
              <a:gd name="connsiteY1" fmla="*/ 728444 h 2691944"/>
              <a:gd name="connsiteX2" fmla="*/ 2343682 w 5885930"/>
              <a:gd name="connsiteY2" fmla="*/ 9264 h 2691944"/>
              <a:gd name="connsiteX3" fmla="*/ 5885930 w 5885930"/>
              <a:gd name="connsiteY3" fmla="*/ 1972764 h 2691944"/>
              <a:gd name="connsiteX4" fmla="*/ 5487282 w 5885930"/>
              <a:gd name="connsiteY4" fmla="*/ 2691944 h 2691944"/>
              <a:gd name="connsiteX5" fmla="*/ 0 w 5885930"/>
              <a:gd name="connsiteY5" fmla="*/ 645694 h 2691944"/>
              <a:gd name="connsiteX6" fmla="*/ 407577 w 5885930"/>
              <a:gd name="connsiteY6" fmla="*/ 0 h 2691944"/>
              <a:gd name="connsiteX7" fmla="*/ 2342078 w 5885930"/>
              <a:gd name="connsiteY7" fmla="*/ 4317 h 2691944"/>
              <a:gd name="connsiteX8" fmla="*/ 1943282 w 5885930"/>
              <a:gd name="connsiteY8" fmla="*/ 726629 h 2691944"/>
              <a:gd name="connsiteX9" fmla="*/ 0 w 5885930"/>
              <a:gd name="connsiteY9" fmla="*/ 645694 h 2691944"/>
              <a:gd name="connsiteX0" fmla="*/ 5487282 w 5885930"/>
              <a:gd name="connsiteY0" fmla="*/ 2706158 h 2706158"/>
              <a:gd name="connsiteX1" fmla="*/ 1945034 w 5885930"/>
              <a:gd name="connsiteY1" fmla="*/ 742658 h 2706158"/>
              <a:gd name="connsiteX2" fmla="*/ 2343682 w 5885930"/>
              <a:gd name="connsiteY2" fmla="*/ 23478 h 2706158"/>
              <a:gd name="connsiteX3" fmla="*/ 5885930 w 5885930"/>
              <a:gd name="connsiteY3" fmla="*/ 1986978 h 2706158"/>
              <a:gd name="connsiteX4" fmla="*/ 5487282 w 5885930"/>
              <a:gd name="connsiteY4" fmla="*/ 2706158 h 2706158"/>
              <a:gd name="connsiteX5" fmla="*/ 0 w 5885930"/>
              <a:gd name="connsiteY5" fmla="*/ 659908 h 2706158"/>
              <a:gd name="connsiteX6" fmla="*/ 401735 w 5885930"/>
              <a:gd name="connsiteY6" fmla="*/ 0 h 2706158"/>
              <a:gd name="connsiteX7" fmla="*/ 2342078 w 5885930"/>
              <a:gd name="connsiteY7" fmla="*/ 18531 h 2706158"/>
              <a:gd name="connsiteX8" fmla="*/ 1943282 w 5885930"/>
              <a:gd name="connsiteY8" fmla="*/ 740843 h 2706158"/>
              <a:gd name="connsiteX9" fmla="*/ 0 w 5885930"/>
              <a:gd name="connsiteY9" fmla="*/ 659908 h 2706158"/>
              <a:gd name="connsiteX0" fmla="*/ 5487282 w 5885930"/>
              <a:gd name="connsiteY0" fmla="*/ 2709649 h 2709649"/>
              <a:gd name="connsiteX1" fmla="*/ 1945034 w 5885930"/>
              <a:gd name="connsiteY1" fmla="*/ 746149 h 2709649"/>
              <a:gd name="connsiteX2" fmla="*/ 2343682 w 5885930"/>
              <a:gd name="connsiteY2" fmla="*/ 26969 h 2709649"/>
              <a:gd name="connsiteX3" fmla="*/ 5885930 w 5885930"/>
              <a:gd name="connsiteY3" fmla="*/ 1990469 h 2709649"/>
              <a:gd name="connsiteX4" fmla="*/ 5487282 w 5885930"/>
              <a:gd name="connsiteY4" fmla="*/ 2709649 h 2709649"/>
              <a:gd name="connsiteX5" fmla="*/ 0 w 5885930"/>
              <a:gd name="connsiteY5" fmla="*/ 663399 h 2709649"/>
              <a:gd name="connsiteX6" fmla="*/ 395437 w 5885930"/>
              <a:gd name="connsiteY6" fmla="*/ 0 h 2709649"/>
              <a:gd name="connsiteX7" fmla="*/ 2342078 w 5885930"/>
              <a:gd name="connsiteY7" fmla="*/ 22022 h 2709649"/>
              <a:gd name="connsiteX8" fmla="*/ 1943282 w 5885930"/>
              <a:gd name="connsiteY8" fmla="*/ 744334 h 2709649"/>
              <a:gd name="connsiteX9" fmla="*/ 0 w 5885930"/>
              <a:gd name="connsiteY9" fmla="*/ 663399 h 2709649"/>
              <a:gd name="connsiteX0" fmla="*/ 5502180 w 5900828"/>
              <a:gd name="connsiteY0" fmla="*/ 2709649 h 2709649"/>
              <a:gd name="connsiteX1" fmla="*/ 1959932 w 5900828"/>
              <a:gd name="connsiteY1" fmla="*/ 746149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58180 w 5900828"/>
              <a:gd name="connsiteY8" fmla="*/ 744334 h 2709649"/>
              <a:gd name="connsiteX9" fmla="*/ 0 w 5900828"/>
              <a:gd name="connsiteY9" fmla="*/ 685325 h 2709649"/>
              <a:gd name="connsiteX0" fmla="*/ 5502180 w 5900828"/>
              <a:gd name="connsiteY0" fmla="*/ 2709649 h 2709649"/>
              <a:gd name="connsiteX1" fmla="*/ 1959932 w 5900828"/>
              <a:gd name="connsiteY1" fmla="*/ 746149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61898 w 5900828"/>
              <a:gd name="connsiteY8" fmla="*/ 732675 h 2709649"/>
              <a:gd name="connsiteX9" fmla="*/ 0 w 5900828"/>
              <a:gd name="connsiteY9" fmla="*/ 685325 h 2709649"/>
              <a:gd name="connsiteX0" fmla="*/ 5502180 w 5900828"/>
              <a:gd name="connsiteY0" fmla="*/ 2709649 h 2709649"/>
              <a:gd name="connsiteX1" fmla="*/ 1964586 w 5900828"/>
              <a:gd name="connsiteY1" fmla="*/ 737753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61898 w 5900828"/>
              <a:gd name="connsiteY8" fmla="*/ 732675 h 2709649"/>
              <a:gd name="connsiteX9" fmla="*/ 0 w 5900828"/>
              <a:gd name="connsiteY9" fmla="*/ 685325 h 27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0828" h="2709649">
                <a:moveTo>
                  <a:pt x="5502180" y="2709649"/>
                </a:moveTo>
                <a:lnTo>
                  <a:pt x="1964586" y="737753"/>
                </a:lnTo>
                <a:lnTo>
                  <a:pt x="2358580" y="26969"/>
                </a:lnTo>
                <a:lnTo>
                  <a:pt x="5900828" y="1990469"/>
                </a:lnTo>
                <a:lnTo>
                  <a:pt x="5502180" y="2709649"/>
                </a:lnTo>
                <a:close/>
                <a:moveTo>
                  <a:pt x="0" y="685325"/>
                </a:moveTo>
                <a:lnTo>
                  <a:pt x="410335" y="0"/>
                </a:lnTo>
                <a:lnTo>
                  <a:pt x="2356976" y="22022"/>
                </a:lnTo>
                <a:lnTo>
                  <a:pt x="1961898" y="732675"/>
                </a:lnTo>
                <a:cubicBezTo>
                  <a:pt x="1634011" y="732675"/>
                  <a:pt x="327887" y="685325"/>
                  <a:pt x="0" y="685325"/>
                </a:cubicBezTo>
                <a:close/>
              </a:path>
            </a:pathLst>
          </a:custGeom>
          <a:solidFill>
            <a:schemeClr val="tx2">
              <a:alpha val="2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 name="Arrow: Up-Down 10"/>
          <p:cNvSpPr/>
          <p:nvPr/>
        </p:nvSpPr>
        <p:spPr bwMode="auto">
          <a:xfrm>
            <a:off x="817103" y="4768179"/>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4" name="Parallelogram 583"/>
          <p:cNvSpPr/>
          <p:nvPr/>
        </p:nvSpPr>
        <p:spPr bwMode="auto">
          <a:xfrm rot="9060000">
            <a:off x="3189493" y="5003242"/>
            <a:ext cx="1650886" cy="349520"/>
          </a:xfrm>
          <a:custGeom>
            <a:avLst/>
            <a:gdLst>
              <a:gd name="connsiteX0" fmla="*/ 0 w 2180576"/>
              <a:gd name="connsiteY0" fmla="*/ 454401 h 454401"/>
              <a:gd name="connsiteX1" fmla="*/ 259427 w 2180576"/>
              <a:gd name="connsiteY1" fmla="*/ 0 h 454401"/>
              <a:gd name="connsiteX2" fmla="*/ 2180576 w 2180576"/>
              <a:gd name="connsiteY2" fmla="*/ 0 h 454401"/>
              <a:gd name="connsiteX3" fmla="*/ 1921149 w 2180576"/>
              <a:gd name="connsiteY3" fmla="*/ 454401 h 454401"/>
              <a:gd name="connsiteX4" fmla="*/ 0 w 2180576"/>
              <a:gd name="connsiteY4" fmla="*/ 454401 h 454401"/>
              <a:gd name="connsiteX0" fmla="*/ 0 w 2201368"/>
              <a:gd name="connsiteY0" fmla="*/ 436762 h 454401"/>
              <a:gd name="connsiteX1" fmla="*/ 280219 w 2201368"/>
              <a:gd name="connsiteY1" fmla="*/ 0 h 454401"/>
              <a:gd name="connsiteX2" fmla="*/ 2201368 w 2201368"/>
              <a:gd name="connsiteY2" fmla="*/ 0 h 454401"/>
              <a:gd name="connsiteX3" fmla="*/ 1941941 w 2201368"/>
              <a:gd name="connsiteY3" fmla="*/ 454401 h 454401"/>
              <a:gd name="connsiteX4" fmla="*/ 0 w 2201368"/>
              <a:gd name="connsiteY4" fmla="*/ 436762 h 454401"/>
              <a:gd name="connsiteX0" fmla="*/ 0 w 2201368"/>
              <a:gd name="connsiteY0" fmla="*/ 440650 h 458289"/>
              <a:gd name="connsiteX1" fmla="*/ 273203 w 2201368"/>
              <a:gd name="connsiteY1" fmla="*/ 0 h 458289"/>
              <a:gd name="connsiteX2" fmla="*/ 2201368 w 2201368"/>
              <a:gd name="connsiteY2" fmla="*/ 3888 h 458289"/>
              <a:gd name="connsiteX3" fmla="*/ 1941941 w 2201368"/>
              <a:gd name="connsiteY3" fmla="*/ 458289 h 458289"/>
              <a:gd name="connsiteX4" fmla="*/ 0 w 2201368"/>
              <a:gd name="connsiteY4" fmla="*/ 440650 h 458289"/>
              <a:gd name="connsiteX0" fmla="*/ 0 w 2201368"/>
              <a:gd name="connsiteY0" fmla="*/ 444539 h 462178"/>
              <a:gd name="connsiteX1" fmla="*/ 266187 w 2201368"/>
              <a:gd name="connsiteY1" fmla="*/ 0 h 462178"/>
              <a:gd name="connsiteX2" fmla="*/ 2201368 w 2201368"/>
              <a:gd name="connsiteY2" fmla="*/ 7777 h 462178"/>
              <a:gd name="connsiteX3" fmla="*/ 1941941 w 2201368"/>
              <a:gd name="connsiteY3" fmla="*/ 462178 h 462178"/>
              <a:gd name="connsiteX4" fmla="*/ 0 w 2201368"/>
              <a:gd name="connsiteY4" fmla="*/ 444539 h 462178"/>
              <a:gd name="connsiteX0" fmla="*/ 0 w 2201368"/>
              <a:gd name="connsiteY0" fmla="*/ 449724 h 467363"/>
              <a:gd name="connsiteX1" fmla="*/ 256834 w 2201368"/>
              <a:gd name="connsiteY1" fmla="*/ 0 h 467363"/>
              <a:gd name="connsiteX2" fmla="*/ 2201368 w 2201368"/>
              <a:gd name="connsiteY2" fmla="*/ 12962 h 467363"/>
              <a:gd name="connsiteX3" fmla="*/ 1941941 w 2201368"/>
              <a:gd name="connsiteY3" fmla="*/ 467363 h 467363"/>
              <a:gd name="connsiteX4" fmla="*/ 0 w 2201368"/>
              <a:gd name="connsiteY4" fmla="*/ 449724 h 467363"/>
              <a:gd name="connsiteX0" fmla="*/ 0 w 2201368"/>
              <a:gd name="connsiteY0" fmla="*/ 448428 h 466067"/>
              <a:gd name="connsiteX1" fmla="*/ 259172 w 2201368"/>
              <a:gd name="connsiteY1" fmla="*/ 0 h 466067"/>
              <a:gd name="connsiteX2" fmla="*/ 2201368 w 2201368"/>
              <a:gd name="connsiteY2" fmla="*/ 11666 h 466067"/>
              <a:gd name="connsiteX3" fmla="*/ 1941941 w 2201368"/>
              <a:gd name="connsiteY3" fmla="*/ 466067 h 466067"/>
              <a:gd name="connsiteX4" fmla="*/ 0 w 2201368"/>
              <a:gd name="connsiteY4" fmla="*/ 448428 h 46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368" h="466067">
                <a:moveTo>
                  <a:pt x="0" y="448428"/>
                </a:moveTo>
                <a:lnTo>
                  <a:pt x="259172" y="0"/>
                </a:lnTo>
                <a:lnTo>
                  <a:pt x="2201368" y="11666"/>
                </a:lnTo>
                <a:lnTo>
                  <a:pt x="1941941" y="466067"/>
                </a:lnTo>
                <a:lnTo>
                  <a:pt x="0" y="448428"/>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57" name="Group 156"/>
          <p:cNvGrpSpPr/>
          <p:nvPr/>
        </p:nvGrpSpPr>
        <p:grpSpPr>
          <a:xfrm>
            <a:off x="328636" y="3546370"/>
            <a:ext cx="4323620" cy="1638132"/>
            <a:chOff x="636585" y="3384832"/>
            <a:chExt cx="5765317" cy="2184362"/>
          </a:xfrm>
        </p:grpSpPr>
        <p:grpSp>
          <p:nvGrpSpPr>
            <p:cNvPr id="585" name="Group 584"/>
            <p:cNvGrpSpPr/>
            <p:nvPr/>
          </p:nvGrpSpPr>
          <p:grpSpPr>
            <a:xfrm>
              <a:off x="1522524" y="3384832"/>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586" name="Oval 585"/>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7" name="Oval 586"/>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8" name="Oval 587"/>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9" name="Oval 588"/>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0" name="Oval 589"/>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1" name="Oval 590"/>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2" name="Oval 591"/>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3" name="Oval 59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4" name="Oval 59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5" name="Oval 59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6" name="Oval 59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7" name="Oval 59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8" name="Oval 59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9" name="Oval 59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0" name="Oval 599"/>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1" name="Oval 600"/>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2" name="Oval 601"/>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3" name="Oval 602"/>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4" name="Oval 603"/>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5" name="Oval 604"/>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6" name="Oval 605"/>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7" name="Oval 60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8" name="Oval 60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9" name="Oval 60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0" name="Oval 60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1" name="Oval 61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2" name="Oval 61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3" name="Oval 61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4" name="Oval 61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5" name="Oval 61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6" name="Oval 61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7" name="Oval 61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8" name="Oval 61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9" name="Oval 61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0" name="Oval 61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1" name="Oval 62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2" name="Oval 62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3" name="Oval 62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4" name="Oval 62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5" name="Oval 62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6" name="Oval 62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7" name="Oval 62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8" name="Oval 62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9" name="Oval 62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0" name="Oval 62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1" name="Oval 63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2" name="Oval 63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3" name="Oval 63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4" name="Oval 63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5" name="Oval 63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6" name="Oval 63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7" name="Oval 63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8" name="Oval 63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9" name="Oval 63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0" name="Oval 63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1" name="Oval 64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2" name="Oval 64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3" name="Oval 64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4" name="Oval 64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5" name="Oval 64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6" name="Oval 64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7" name="Oval 64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8" name="Oval 64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9" name="Oval 64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0" name="Oval 64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1" name="Oval 65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2" name="Oval 65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3" name="Oval 65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4" name="Oval 65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5" name="Oval 65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6" name="Oval 65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7" name="Oval 65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8" name="Oval 65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9" name="Oval 65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0" name="Oval 65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1" name="Oval 66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2" name="Oval 66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3" name="Oval 66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4" name="Oval 66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5" name="Oval 66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6" name="Oval 66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7" name="Oval 66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8" name="Oval 66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9" name="Oval 66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0" name="Oval 66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1" name="Oval 67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2" name="Oval 67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3" name="Oval 67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4" name="Oval 67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5" name="Oval 67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6" name="Oval 67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7" name="Oval 67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8" name="Oval 67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9" name="Oval 67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0" name="Oval 67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1" name="Oval 68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2" name="Oval 68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3" name="Oval 68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4" name="Oval 68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5" name="Oval 68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6" name="Oval 68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7" name="Oval 68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8" name="Oval 68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9" name="Oval 68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0" name="Oval 68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1" name="Oval 69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2" name="Oval 69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3" name="Oval 69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4" name="Oval 69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5" name="Oval 69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6" name="Oval 69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7" name="Oval 69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02" name="Group 401"/>
            <p:cNvGrpSpPr/>
            <p:nvPr/>
          </p:nvGrpSpPr>
          <p:grpSpPr>
            <a:xfrm>
              <a:off x="636585" y="3840409"/>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403" name="Oval 402"/>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4" name="Oval 403"/>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5" name="Oval 404"/>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6" name="Oval 40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7" name="Oval 40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8" name="Oval 40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9" name="Oval 408"/>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0" name="Oval 409"/>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1" name="Oval 410"/>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2" name="Oval 411"/>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3" name="Oval 41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4" name="Oval 41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5" name="Oval 41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6" name="Oval 415"/>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7" name="Oval 416"/>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8" name="Oval 417"/>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9" name="Oval 418"/>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0" name="Oval 41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1" name="Oval 42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2" name="Oval 42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3" name="Oval 42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4" name="Oval 42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5" name="Oval 42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6" name="Oval 42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7" name="Oval 42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8" name="Oval 42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9" name="Oval 42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0" name="Oval 42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1" name="Oval 43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2" name="Oval 43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3" name="Oval 43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4" name="Oval 43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5" name="Oval 43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6" name="Oval 43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7" name="Oval 43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8" name="Oval 43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9" name="Oval 43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0" name="Oval 43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1" name="Oval 44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2" name="Oval 44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3" name="Oval 44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4" name="Oval 44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5" name="Oval 44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6" name="Oval 44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7" name="Oval 44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8" name="Oval 44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9" name="Oval 44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0" name="Oval 44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1" name="Oval 45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2" name="Oval 45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3" name="Oval 45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4" name="Oval 45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5" name="Oval 45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6" name="Oval 45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7" name="Oval 45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8" name="Oval 45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9" name="Oval 45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0" name="Oval 45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1" name="Oval 46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2" name="Oval 46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3" name="Oval 46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4" name="Oval 46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5" name="Oval 46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6" name="Oval 46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7" name="Oval 46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8" name="Oval 46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9" name="Oval 46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0" name="Oval 46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1" name="Oval 47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2" name="Oval 47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3" name="Oval 47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4" name="Oval 47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5" name="Oval 47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6" name="Oval 47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7" name="Oval 47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8" name="Oval 47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9" name="Oval 47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0" name="Oval 47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1" name="Oval 48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2" name="Oval 48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3" name="Oval 48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4" name="Oval 48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5" name="Oval 48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6" name="Oval 48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7" name="Oval 48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8" name="Oval 48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9" name="Oval 48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0" name="Oval 48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1" name="Oval 49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2" name="Oval 49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3" name="Oval 49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4" name="Oval 49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5" name="Oval 49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6" name="Oval 49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7" name="Oval 49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8" name="Oval 49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9" name="Oval 49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0" name="Oval 49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1" name="Oval 50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2" name="Oval 50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3" name="Oval 50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4" name="Oval 50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5" name="Oval 50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6" name="Oval 50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7" name="Oval 50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8" name="Oval 50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9" name="Oval 50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0" name="Oval 50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1" name="Oval 51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2" name="Oval 51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3" name="Oval 51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4" name="Oval 51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00" name="Rectangle 699"/>
          <p:cNvSpPr/>
          <p:nvPr/>
        </p:nvSpPr>
        <p:spPr bwMode="auto">
          <a:xfrm>
            <a:off x="6229019" y="3916996"/>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702" name="Rectangle: Rounded Corners 701"/>
          <p:cNvSpPr/>
          <p:nvPr/>
        </p:nvSpPr>
        <p:spPr bwMode="auto">
          <a:xfrm>
            <a:off x="5486024" y="3186892"/>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03" name="Rectangle: Rounded Corners 702"/>
          <p:cNvSpPr/>
          <p:nvPr/>
        </p:nvSpPr>
        <p:spPr bwMode="auto">
          <a:xfrm>
            <a:off x="7311898" y="3186892"/>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04" name="Rectangle 703"/>
          <p:cNvSpPr/>
          <p:nvPr/>
        </p:nvSpPr>
        <p:spPr bwMode="auto">
          <a:xfrm>
            <a:off x="5767847" y="3481659"/>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5" name="Rectangle 704"/>
          <p:cNvSpPr/>
          <p:nvPr/>
        </p:nvSpPr>
        <p:spPr bwMode="auto">
          <a:xfrm>
            <a:off x="7590638" y="3481658"/>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07" name="Group 706"/>
          <p:cNvGrpSpPr/>
          <p:nvPr/>
        </p:nvGrpSpPr>
        <p:grpSpPr>
          <a:xfrm>
            <a:off x="5480569" y="4863681"/>
            <a:ext cx="1007424" cy="382629"/>
            <a:chOff x="332945" y="2365067"/>
            <a:chExt cx="953623" cy="395653"/>
          </a:xfrm>
          <a:solidFill>
            <a:schemeClr val="bg1">
              <a:lumMod val="50000"/>
            </a:schemeClr>
          </a:solidFill>
        </p:grpSpPr>
        <p:sp>
          <p:nvSpPr>
            <p:cNvPr id="708" name="Rectangle 707"/>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09" name="Rectangle 708"/>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10" name="Rectangle 709"/>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711" name="Rectangle 710"/>
          <p:cNvSpPr/>
          <p:nvPr/>
        </p:nvSpPr>
        <p:spPr bwMode="auto">
          <a:xfrm>
            <a:off x="5757308" y="4328982"/>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2" name="Freeform 73"/>
          <p:cNvSpPr>
            <a:spLocks noChangeAspect="1" noEditPoints="1"/>
          </p:cNvSpPr>
          <p:nvPr/>
        </p:nvSpPr>
        <p:spPr bwMode="black">
          <a:xfrm>
            <a:off x="5610051" y="3717841"/>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grpSp>
        <p:nvGrpSpPr>
          <p:cNvPr id="172" name="highlighted CPUs"/>
          <p:cNvGrpSpPr/>
          <p:nvPr/>
        </p:nvGrpSpPr>
        <p:grpSpPr>
          <a:xfrm>
            <a:off x="327803" y="3884278"/>
            <a:ext cx="3659222" cy="1296479"/>
            <a:chOff x="655637" y="4106862"/>
            <a:chExt cx="4879378" cy="1728785"/>
          </a:xfrm>
          <a:noFill/>
          <a:scene3d>
            <a:camera prst="orthographicFront">
              <a:rot lat="17099985" lon="21599989" rev="0"/>
            </a:camera>
            <a:lightRig rig="threePt" dir="t"/>
          </a:scene3d>
        </p:grpSpPr>
        <p:sp>
          <p:nvSpPr>
            <p:cNvPr id="173" name="Oval 17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4" name="Oval 17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5" name="Oval 17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6" name="Oval 17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7" name="Oval 17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8" name="Oval 17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9" name="Oval 17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0" name="Oval 17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1" name="Oval 18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2" name="Oval 18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3" name="Oval 18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4" name="Oval 18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5" name="Oval 18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6" name="Oval 18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7" name="Oval 18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8" name="Oval 18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9" name="Oval 18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0" name="Oval 18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1" name="Oval 19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2" name="Oval 19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3" name="Oval 19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4" name="Oval 19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5" name="Oval 19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6" name="Oval 19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7" name="Oval 19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8" name="Oval 19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9" name="Oval 19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0" name="Oval 19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1" name="Oval 20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2" name="Oval 20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3" name="Oval 20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4" name="Oval 20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5" name="Oval 20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6" name="Oval 20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7" name="Oval 20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8" name="Oval 20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9" name="Oval 20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0" name="Oval 20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1" name="Oval 21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2" name="Oval 21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3" name="Oval 21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4" name="Oval 21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5" name="Oval 21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6" name="Oval 21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7" name="Oval 21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8" name="Oval 21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9" name="Oval 21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0" name="Oval 21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1" name="Oval 22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2" name="Oval 22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3" name="Oval 22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4" name="Oval 22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5" name="Oval 22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6" name="Oval 22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7" name="Oval 22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8" name="Oval 22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9" name="Oval 22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0" name="Oval 22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1" name="Oval 23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2" name="Oval 23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3" name="Oval 23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4" name="Oval 23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5" name="Oval 23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6" name="Oval 23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7" name="Oval 23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8" name="Oval 23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9" name="Oval 23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0" name="Oval 23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1" name="Oval 24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2" name="Oval 24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3" name="Oval 24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4" name="Oval 24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5" name="Oval 24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6" name="Oval 24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7" name="Oval 24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8" name="Oval 24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9" name="Oval 24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0" name="Oval 24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1" name="Oval 25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2" name="Oval 25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3" name="Oval 25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4" name="Oval 25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5" name="Oval 25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6" name="Oval 25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7" name="Oval 25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8" name="Oval 25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9" name="Oval 25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0" name="Oval 25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1" name="Oval 26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2" name="Oval 26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3" name="Oval 26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4" name="Oval 26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5" name="Oval 26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6" name="Oval 26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7" name="Oval 26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8" name="Oval 26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9" name="Oval 26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0" name="Oval 26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1" name="Oval 27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2" name="Oval 27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3" name="Oval 27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4" name="Oval 27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5" name="Oval 27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6" name="Oval 27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7" name="Oval 27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8" name="Oval 27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9" name="Oval 27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0" name="Oval 27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1" name="Oval 28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2" name="Oval 28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3" name="Oval 28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4" name="Oval 28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cxnSp>
        <p:nvCxnSpPr>
          <p:cNvPr id="144" name="Connector: Elbow 143"/>
          <p:cNvCxnSpPr>
            <a:cxnSpLocks/>
            <a:stCxn id="699" idx="1"/>
          </p:cNvCxnSpPr>
          <p:nvPr/>
        </p:nvCxnSpPr>
        <p:spPr>
          <a:xfrm rot="10800000" flipV="1">
            <a:off x="4089146" y="4307077"/>
            <a:ext cx="1147033" cy="311158"/>
          </a:xfrm>
          <a:prstGeom prst="bentConnector3">
            <a:avLst>
              <a:gd name="adj1" fmla="val 50000"/>
            </a:avLst>
          </a:prstGeom>
          <a:ln w="28575">
            <a:solidFill>
              <a:schemeClr val="tx2">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54" name="Freeform: Shape 753"/>
          <p:cNvSpPr/>
          <p:nvPr/>
        </p:nvSpPr>
        <p:spPr bwMode="auto">
          <a:xfrm>
            <a:off x="5879884" y="5171247"/>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750" name="TextBox 749"/>
          <p:cNvSpPr txBox="1"/>
          <p:nvPr/>
        </p:nvSpPr>
        <p:spPr>
          <a:xfrm>
            <a:off x="5770426" y="5639281"/>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52" name="TextBox 751"/>
          <p:cNvSpPr txBox="1"/>
          <p:nvPr/>
        </p:nvSpPr>
        <p:spPr>
          <a:xfrm>
            <a:off x="6285116" y="5809218"/>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756" name="Freeform: Shape 755"/>
          <p:cNvSpPr/>
          <p:nvPr/>
        </p:nvSpPr>
        <p:spPr bwMode="auto">
          <a:xfrm>
            <a:off x="7809799" y="5171247"/>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751" name="Rounded Rectangle 94"/>
          <p:cNvSpPr/>
          <p:nvPr/>
        </p:nvSpPr>
        <p:spPr bwMode="auto">
          <a:xfrm>
            <a:off x="8712490" y="5848699"/>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758" name="TextBox 757"/>
          <p:cNvSpPr txBox="1"/>
          <p:nvPr/>
        </p:nvSpPr>
        <p:spPr>
          <a:xfrm>
            <a:off x="5500922" y="4437756"/>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759" name="Rectangle 758"/>
          <p:cNvSpPr/>
          <p:nvPr/>
        </p:nvSpPr>
        <p:spPr bwMode="auto">
          <a:xfrm>
            <a:off x="7588697" y="4324173"/>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0" name="TextBox 759"/>
          <p:cNvSpPr txBox="1"/>
          <p:nvPr/>
        </p:nvSpPr>
        <p:spPr>
          <a:xfrm>
            <a:off x="7332311" y="4432947"/>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152" name="Group 151"/>
          <p:cNvGrpSpPr/>
          <p:nvPr/>
        </p:nvGrpSpPr>
        <p:grpSpPr>
          <a:xfrm>
            <a:off x="7143194" y="4722441"/>
            <a:ext cx="1371484" cy="801630"/>
            <a:chOff x="9723437" y="4953059"/>
            <a:chExt cx="1828800" cy="1068931"/>
          </a:xfrm>
        </p:grpSpPr>
        <p:sp>
          <p:nvSpPr>
            <p:cNvPr id="146" name="Rectangle 145"/>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7" name="Rectangle 756"/>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4" name="Group 83"/>
            <p:cNvGrpSpPr/>
            <p:nvPr/>
          </p:nvGrpSpPr>
          <p:grpSpPr>
            <a:xfrm>
              <a:off x="9903591" y="5121199"/>
              <a:ext cx="810446" cy="792926"/>
              <a:chOff x="10157218" y="5167111"/>
              <a:chExt cx="793750" cy="776592"/>
            </a:xfrm>
          </p:grpSpPr>
          <p:grpSp>
            <p:nvGrpSpPr>
              <p:cNvPr id="68" name="Group 67"/>
              <p:cNvGrpSpPr/>
              <p:nvPr/>
            </p:nvGrpSpPr>
            <p:grpSpPr>
              <a:xfrm>
                <a:off x="10157218" y="5167111"/>
                <a:ext cx="793750" cy="776592"/>
                <a:chOff x="6061147" y="1903843"/>
                <a:chExt cx="1459325" cy="1427779"/>
              </a:xfrm>
              <a:solidFill>
                <a:schemeClr val="tx2">
                  <a:lumMod val="75000"/>
                </a:schemeClr>
              </a:solidFill>
            </p:grpSpPr>
            <p:sp>
              <p:nvSpPr>
                <p:cNvPr id="36" name="Rectangle 35"/>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730" name="Picture 198" descr="Azure automation.png"/>
                <p:cNvPicPr>
                  <a:picLocks noChangeAspect="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2" name="Rectangle 731"/>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3" name="Rectangle 732"/>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4" name="Rectangle 733"/>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2" name="Group 51"/>
                <p:cNvGrpSpPr/>
                <p:nvPr/>
              </p:nvGrpSpPr>
              <p:grpSpPr>
                <a:xfrm>
                  <a:off x="6405900" y="3172387"/>
                  <a:ext cx="767675" cy="159235"/>
                  <a:chOff x="6558300" y="2056243"/>
                  <a:chExt cx="767675" cy="159235"/>
                </a:xfrm>
                <a:grpFill/>
              </p:grpSpPr>
              <p:sp>
                <p:nvSpPr>
                  <p:cNvPr id="735" name="Rectangle 734"/>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6" name="Rectangle 735"/>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7" name="Rectangle 736"/>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8" name="Rectangle 737"/>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0" name="Group 59"/>
                <p:cNvGrpSpPr/>
                <p:nvPr/>
              </p:nvGrpSpPr>
              <p:grpSpPr>
                <a:xfrm rot="5400000">
                  <a:off x="7057017" y="2555039"/>
                  <a:ext cx="767675" cy="159235"/>
                  <a:chOff x="6558300" y="2056243"/>
                  <a:chExt cx="767675" cy="159235"/>
                </a:xfrm>
                <a:grpFill/>
              </p:grpSpPr>
              <p:sp>
                <p:nvSpPr>
                  <p:cNvPr id="739" name="Rectangle 738"/>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0" name="Rectangle 739"/>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1" name="Rectangle 740"/>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2" name="Rectangle 741"/>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43" name="Group 742"/>
                <p:cNvGrpSpPr/>
                <p:nvPr/>
              </p:nvGrpSpPr>
              <p:grpSpPr>
                <a:xfrm rot="5400000">
                  <a:off x="5756927" y="2549314"/>
                  <a:ext cx="767675" cy="159235"/>
                  <a:chOff x="6558300" y="2056243"/>
                  <a:chExt cx="767675" cy="159235"/>
                </a:xfrm>
                <a:grpFill/>
              </p:grpSpPr>
              <p:sp>
                <p:nvSpPr>
                  <p:cNvPr id="744" name="Rectangle 743"/>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5" name="Rectangle 744"/>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6" name="Rectangle 745"/>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7" name="Rectangle 746"/>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6" name="TextBox 75"/>
              <p:cNvSpPr txBox="1"/>
              <p:nvPr/>
            </p:nvSpPr>
            <p:spPr>
              <a:xfrm>
                <a:off x="10284039" y="5617065"/>
                <a:ext cx="536887" cy="162790"/>
              </a:xfrm>
              <a:prstGeom prst="rect">
                <a:avLst/>
              </a:prstGeom>
              <a:noFill/>
            </p:spPr>
            <p:txBody>
              <a:bodyPr wrap="square" lIns="0" tIns="0" rIns="0" bIns="0" rtlCol="0">
                <a:spAutoFit/>
              </a:body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748" name="Rectangle: Rounded Corners 747"/>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706" name="Freeform 73"/>
          <p:cNvSpPr>
            <a:spLocks noChangeAspect="1" noEditPoints="1"/>
          </p:cNvSpPr>
          <p:nvPr/>
        </p:nvSpPr>
        <p:spPr bwMode="black">
          <a:xfrm>
            <a:off x="7435925" y="3717841"/>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761" name="TextBox 760"/>
          <p:cNvSpPr txBox="1"/>
          <p:nvPr/>
        </p:nvSpPr>
        <p:spPr>
          <a:xfrm>
            <a:off x="7946080" y="5809239"/>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762" name="TextBox 761"/>
          <p:cNvSpPr txBox="1"/>
          <p:nvPr/>
        </p:nvSpPr>
        <p:spPr>
          <a:xfrm>
            <a:off x="7199877" y="5639281"/>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63" name="TextBox 762"/>
          <p:cNvSpPr txBox="1"/>
          <p:nvPr/>
        </p:nvSpPr>
        <p:spPr>
          <a:xfrm>
            <a:off x="7708445" y="5639281"/>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64" name="TextBox 763"/>
          <p:cNvSpPr txBox="1"/>
          <p:nvPr/>
        </p:nvSpPr>
        <p:spPr>
          <a:xfrm>
            <a:off x="2499670" y="3792771"/>
            <a:ext cx="1827744" cy="237757"/>
          </a:xfrm>
          <a:prstGeom prst="rect">
            <a:avLst/>
          </a:prstGeom>
        </p:spPr>
        <p:txBody>
          <a:bodyPr wrap="none">
            <a:spAutoFit/>
          </a:bodyPr>
          <a:lstStyle>
            <a:defPPr>
              <a:defRPr lang="en-US"/>
            </a:defPPr>
            <a:lvl1pPr marR="0" lvl="0" indent="0" fontAlgn="auto">
              <a:lnSpc>
                <a:spcPct val="90000"/>
              </a:lnSpc>
              <a:spcBef>
                <a:spcPts val="0"/>
              </a:spcBef>
              <a:spcAft>
                <a:spcPts val="587"/>
              </a:spcAft>
              <a:buClrTx/>
              <a:buSzTx/>
              <a:buFontTx/>
              <a:buNone/>
              <a:tabLst/>
              <a:defRPr kumimoji="0" sz="1400" b="0" i="0" u="none" strike="noStrike" cap="none" spc="0" normalizeH="0" baseline="0">
                <a:ln>
                  <a:noFill/>
                </a:ln>
                <a:solidFill>
                  <a:srgbClr val="505050">
                    <a:lumMod val="75000"/>
                  </a:srgbClr>
                </a:solidFill>
                <a:effectLst/>
                <a:uLnTx/>
                <a:uFillTx/>
                <a:latin typeface="Segoe UI Semilight"/>
              </a:defRPr>
            </a:lvl1pPr>
          </a:lstStyle>
          <a:p>
            <a:r>
              <a:rPr lang="en-US" sz="1050" dirty="0"/>
              <a:t>Hardware acceleration plane</a:t>
            </a:r>
          </a:p>
        </p:txBody>
      </p:sp>
      <p:sp>
        <p:nvSpPr>
          <p:cNvPr id="765" name="Rectangle 764"/>
          <p:cNvSpPr/>
          <p:nvPr/>
        </p:nvSpPr>
        <p:spPr bwMode="auto">
          <a:xfrm>
            <a:off x="290664" y="1212590"/>
            <a:ext cx="8761262" cy="133613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7148" tIns="34969" rIns="0" bIns="34969" numCol="1" rtlCol="0" anchor="ctr" anchorCtr="0" compatLnSpc="1">
            <a:prstTxWarp prst="textNoShape">
              <a:avLst/>
            </a:prstTxWarp>
          </a:bodyPr>
          <a:lstStyle/>
          <a:p>
            <a:pPr defTabSz="699154" fontAlgn="base">
              <a:spcBef>
                <a:spcPts val="900"/>
              </a:spcBef>
              <a:spcAft>
                <a:spcPct val="0"/>
              </a:spcAft>
              <a:defRPr/>
            </a:pPr>
            <a:r>
              <a:rPr lang="en-US" sz="2000" dirty="0" smtClean="0">
                <a:solidFill>
                  <a:srgbClr val="505050">
                    <a:lumMod val="75000"/>
                  </a:srgbClr>
                </a:solidFill>
                <a:cs typeface="Segoe UI Semibold" panose="020B0702040204020203" pitchFamily="34" charset="0"/>
              </a:rPr>
              <a:t>Interconnected FPGAs form a separate plane of computation</a:t>
            </a:r>
          </a:p>
          <a:p>
            <a:pPr defTabSz="699154" fontAlgn="base">
              <a:spcBef>
                <a:spcPts val="900"/>
              </a:spcBef>
              <a:spcAft>
                <a:spcPct val="0"/>
              </a:spcAft>
              <a:defRPr/>
            </a:pPr>
            <a:r>
              <a:rPr lang="en-US" sz="2000" dirty="0" smtClean="0">
                <a:solidFill>
                  <a:srgbClr val="505050">
                    <a:lumMod val="75000"/>
                  </a:srgbClr>
                </a:solidFill>
                <a:cs typeface="Segoe UI Semibold" panose="020B0702040204020203" pitchFamily="34" charset="0"/>
              </a:rPr>
              <a:t>Add programmability to the data path within and across servers</a:t>
            </a:r>
          </a:p>
          <a:p>
            <a:pPr defTabSz="699154" fontAlgn="base">
              <a:spcBef>
                <a:spcPts val="900"/>
              </a:spcBef>
              <a:spcAft>
                <a:spcPct val="0"/>
              </a:spcAft>
              <a:defRPr/>
            </a:pPr>
            <a:r>
              <a:rPr lang="en-US" sz="2000" dirty="0" smtClean="0">
                <a:solidFill>
                  <a:srgbClr val="505050">
                    <a:lumMod val="75000"/>
                  </a:srgbClr>
                </a:solidFill>
                <a:cs typeface="Segoe UI Semibold" panose="020B0702040204020203" pitchFamily="34" charset="0"/>
              </a:rPr>
              <a:t>Program FPGAs efficiently for computation, communication and control</a:t>
            </a:r>
            <a:endParaRPr lang="en-US" sz="2000" dirty="0">
              <a:solidFill>
                <a:srgbClr val="505050">
                  <a:lumMod val="75000"/>
                </a:srgbClr>
              </a:solidFill>
              <a:cs typeface="Segoe UI Semibold" panose="020B0702040204020203" pitchFamily="34" charset="0"/>
            </a:endParaRPr>
          </a:p>
        </p:txBody>
      </p:sp>
      <p:grpSp>
        <p:nvGrpSpPr>
          <p:cNvPr id="156" name="Group 155"/>
          <p:cNvGrpSpPr/>
          <p:nvPr/>
        </p:nvGrpSpPr>
        <p:grpSpPr>
          <a:xfrm>
            <a:off x="1244826" y="4326814"/>
            <a:ext cx="1236902" cy="323165"/>
            <a:chOff x="1858276" y="4425519"/>
            <a:chExt cx="1649343" cy="430923"/>
          </a:xfrm>
        </p:grpSpPr>
        <p:sp>
          <p:nvSpPr>
            <p:cNvPr id="153" name="Parallelogram 152"/>
            <p:cNvSpPr/>
            <p:nvPr/>
          </p:nvSpPr>
          <p:spPr bwMode="auto">
            <a:xfrm>
              <a:off x="1858276" y="4475633"/>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 name="Rectangle 153"/>
            <p:cNvSpPr/>
            <p:nvPr/>
          </p:nvSpPr>
          <p:spPr>
            <a:xfrm>
              <a:off x="2211147" y="4425519"/>
              <a:ext cx="1054216" cy="4309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Web search ranking</a:t>
              </a:r>
            </a:p>
          </p:txBody>
        </p:sp>
      </p:grpSp>
      <p:grpSp>
        <p:nvGrpSpPr>
          <p:cNvPr id="155" name="Group 154"/>
          <p:cNvGrpSpPr/>
          <p:nvPr/>
        </p:nvGrpSpPr>
        <p:grpSpPr>
          <a:xfrm>
            <a:off x="1929942" y="3992439"/>
            <a:ext cx="1196846" cy="323165"/>
            <a:chOff x="2771841" y="3960753"/>
            <a:chExt cx="1595931" cy="452276"/>
          </a:xfrm>
        </p:grpSpPr>
        <p:sp>
          <p:nvSpPr>
            <p:cNvPr id="766" name="Parallelogram 765"/>
            <p:cNvSpPr/>
            <p:nvPr/>
          </p:nvSpPr>
          <p:spPr bwMode="auto">
            <a:xfrm>
              <a:off x="2771841" y="4010867"/>
              <a:ext cx="1595931" cy="320941"/>
            </a:xfrm>
            <a:prstGeom prst="parallelogram">
              <a:avLst>
                <a:gd name="adj" fmla="val 191853"/>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7" name="Rectangle 766"/>
            <p:cNvSpPr/>
            <p:nvPr/>
          </p:nvSpPr>
          <p:spPr>
            <a:xfrm>
              <a:off x="3091216" y="3960753"/>
              <a:ext cx="1054217" cy="452276"/>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Deep neural networks</a:t>
              </a:r>
            </a:p>
          </p:txBody>
        </p:sp>
      </p:grpSp>
      <p:grpSp>
        <p:nvGrpSpPr>
          <p:cNvPr id="768" name="Group 767"/>
          <p:cNvGrpSpPr/>
          <p:nvPr/>
        </p:nvGrpSpPr>
        <p:grpSpPr>
          <a:xfrm>
            <a:off x="2530539" y="4406211"/>
            <a:ext cx="1236902" cy="240685"/>
            <a:chOff x="2738345" y="4010867"/>
            <a:chExt cx="1649343" cy="320941"/>
          </a:xfrm>
        </p:grpSpPr>
        <p:sp>
          <p:nvSpPr>
            <p:cNvPr id="769" name="Parallelogram 768"/>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0" name="Rectangle 769"/>
            <p:cNvSpPr/>
            <p:nvPr/>
          </p:nvSpPr>
          <p:spPr>
            <a:xfrm>
              <a:off x="3091216" y="4045151"/>
              <a:ext cx="1054216" cy="2770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SDN offload</a:t>
              </a:r>
            </a:p>
          </p:txBody>
        </p:sp>
      </p:grpSp>
      <p:grpSp>
        <p:nvGrpSpPr>
          <p:cNvPr id="771" name="Group 770"/>
          <p:cNvGrpSpPr/>
          <p:nvPr/>
        </p:nvGrpSpPr>
        <p:grpSpPr>
          <a:xfrm>
            <a:off x="2991566" y="4067065"/>
            <a:ext cx="1236902" cy="240685"/>
            <a:chOff x="2738345" y="4010867"/>
            <a:chExt cx="1649343" cy="320941"/>
          </a:xfrm>
        </p:grpSpPr>
        <p:sp>
          <p:nvSpPr>
            <p:cNvPr id="772" name="Parallelogram 771"/>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3" name="Rectangle 772"/>
            <p:cNvSpPr/>
            <p:nvPr/>
          </p:nvSpPr>
          <p:spPr>
            <a:xfrm>
              <a:off x="3091216" y="4045151"/>
              <a:ext cx="1054216" cy="2770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SQL</a:t>
              </a:r>
            </a:p>
          </p:txBody>
        </p:sp>
      </p:grpSp>
      <p:sp>
        <p:nvSpPr>
          <p:cNvPr id="776" name="Arrow: Up-Down 775"/>
          <p:cNvSpPr/>
          <p:nvPr/>
        </p:nvSpPr>
        <p:spPr bwMode="auto">
          <a:xfrm>
            <a:off x="2739436" y="4768179"/>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01" name="highlighted CPUs"/>
          <p:cNvGrpSpPr/>
          <p:nvPr/>
        </p:nvGrpSpPr>
        <p:grpSpPr>
          <a:xfrm>
            <a:off x="989283" y="3548442"/>
            <a:ext cx="3659222" cy="1296479"/>
            <a:chOff x="655637" y="4106862"/>
            <a:chExt cx="4879378" cy="1728785"/>
          </a:xfrm>
          <a:noFill/>
          <a:scene3d>
            <a:camera prst="orthographicFront">
              <a:rot lat="17099985" lon="21599989" rev="0"/>
            </a:camera>
            <a:lightRig rig="threePt" dir="t"/>
          </a:scene3d>
        </p:grpSpPr>
        <p:sp>
          <p:nvSpPr>
            <p:cNvPr id="713" name="Oval 71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4" name="Oval 71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5" name="Oval 71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6" name="Oval 71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7" name="Oval 71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8" name="Oval 71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9" name="Oval 71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0" name="Oval 71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1" name="Oval 72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2" name="Oval 72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3" name="Oval 72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4" name="Oval 72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5" name="Oval 72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6" name="Oval 72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7" name="Oval 72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8" name="Oval 72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9" name="Oval 72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1" name="Oval 730"/>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9" name="Oval 748"/>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3" name="Oval 752"/>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5" name="Oval 754"/>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7" name="Oval 77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8" name="Oval 77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9" name="Oval 77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0" name="Oval 77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1" name="Oval 78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2" name="Oval 78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3" name="Oval 78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4" name="Oval 78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5" name="Oval 78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6" name="Oval 78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7" name="Oval 78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8" name="Oval 78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9" name="Oval 78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0" name="Oval 78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1" name="Oval 79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2" name="Oval 79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3" name="Oval 79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4" name="Oval 79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5" name="Oval 79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6" name="Oval 79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7" name="Oval 79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8" name="Oval 79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9" name="Oval 79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0" name="Oval 79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1" name="Oval 80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2" name="Oval 80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3" name="Oval 80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4" name="Oval 80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5" name="Oval 80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6" name="Oval 80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7" name="Oval 80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8" name="Oval 80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9" name="Oval 80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0" name="Oval 80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1" name="Oval 81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2" name="Oval 81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3" name="Oval 81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4" name="Oval 81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5" name="Oval 81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6" name="Oval 81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7" name="Oval 81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8" name="Oval 81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9" name="Oval 81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0" name="Oval 81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1" name="Oval 82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2" name="Oval 82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3" name="Oval 82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4" name="Oval 82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5" name="Oval 82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6" name="Oval 82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7" name="Oval 82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8" name="Oval 82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9" name="Oval 82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0" name="Oval 82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1" name="Oval 83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2" name="Oval 83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3" name="Oval 83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4" name="Oval 83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5" name="Oval 83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6" name="Oval 83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7" name="Oval 83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8" name="Oval 83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9" name="Oval 83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0" name="Oval 83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1" name="Oval 84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2" name="Oval 84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3" name="Oval 84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4" name="Oval 84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5" name="Oval 84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6" name="Oval 84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7" name="Oval 84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8" name="Oval 84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9" name="Oval 84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0" name="Oval 84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1" name="Oval 85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2" name="Oval 85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3" name="Oval 85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4" name="Oval 85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5" name="Oval 85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6" name="Oval 85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7" name="Oval 85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8" name="Oval 85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9" name="Oval 85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0" name="Oval 85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1" name="Oval 86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2" name="Oval 86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3" name="Oval 86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4" name="Oval 86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5" name="Oval 86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6" name="Oval 86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7" name="Oval 86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68" name="Group 867"/>
          <p:cNvGrpSpPr/>
          <p:nvPr/>
        </p:nvGrpSpPr>
        <p:grpSpPr>
          <a:xfrm>
            <a:off x="1342050" y="3182336"/>
            <a:ext cx="766364" cy="962699"/>
            <a:chOff x="1130137" y="3875728"/>
            <a:chExt cx="1021906" cy="1592177"/>
          </a:xfrm>
        </p:grpSpPr>
        <p:sp>
          <p:nvSpPr>
            <p:cNvPr id="869"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0"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871" name="Rounded Rectangle 94"/>
          <p:cNvSpPr/>
          <p:nvPr/>
        </p:nvSpPr>
        <p:spPr bwMode="auto">
          <a:xfrm>
            <a:off x="1644168" y="3033570"/>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grpSp>
        <p:nvGrpSpPr>
          <p:cNvPr id="171" name="Group 170"/>
          <p:cNvGrpSpPr/>
          <p:nvPr/>
        </p:nvGrpSpPr>
        <p:grpSpPr>
          <a:xfrm>
            <a:off x="698769" y="3525164"/>
            <a:ext cx="766364" cy="962699"/>
            <a:chOff x="1130137" y="3875728"/>
            <a:chExt cx="1021906" cy="1592177"/>
          </a:xfrm>
        </p:grpSpPr>
        <p:sp>
          <p:nvSpPr>
            <p:cNvPr id="168"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0"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698" name="Rounded Rectangle 94"/>
          <p:cNvSpPr/>
          <p:nvPr/>
        </p:nvSpPr>
        <p:spPr bwMode="auto">
          <a:xfrm>
            <a:off x="1013948" y="3376397"/>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spTree>
    <p:extLst>
      <p:ext uri="{BB962C8B-B14F-4D97-AF65-F5344CB8AC3E}">
        <p14:creationId xmlns:p14="http://schemas.microsoft.com/office/powerpoint/2010/main" val="22504530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72"/>
                                        </p:tgtEl>
                                        <p:attrNameLst>
                                          <p:attrName>style.visibility</p:attrName>
                                        </p:attrNameLst>
                                      </p:cBhvr>
                                      <p:to>
                                        <p:strVal val="visible"/>
                                      </p:to>
                                    </p:set>
                                    <p:animEffect transition="in" filter="wipe(up)">
                                      <p:cBhvr>
                                        <p:cTn id="7" dur="500"/>
                                        <p:tgtEl>
                                          <p:spTgt spid="8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64"/>
                                        </p:tgtEl>
                                        <p:attrNameLst>
                                          <p:attrName>style.visibility</p:attrName>
                                        </p:attrNameLst>
                                      </p:cBhvr>
                                      <p:to>
                                        <p:strVal val="visible"/>
                                      </p:to>
                                    </p:set>
                                    <p:animEffect transition="in" filter="wipe(left)">
                                      <p:cBhvr>
                                        <p:cTn id="10" dur="500"/>
                                        <p:tgtEl>
                                          <p:spTgt spid="764"/>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Horizontal)">
                                      <p:cBhvr>
                                        <p:cTn id="13" dur="500"/>
                                        <p:tgtEl>
                                          <p:spTgt spid="11"/>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776"/>
                                        </p:tgtEl>
                                        <p:attrNameLst>
                                          <p:attrName>style.visibility</p:attrName>
                                        </p:attrNameLst>
                                      </p:cBhvr>
                                      <p:to>
                                        <p:strVal val="visible"/>
                                      </p:to>
                                    </p:set>
                                    <p:animEffect transition="in" filter="barn(outHorizontal)">
                                      <p:cBhvr>
                                        <p:cTn id="16" dur="500"/>
                                        <p:tgtEl>
                                          <p:spTgt spid="776"/>
                                        </p:tgtEl>
                                      </p:cBhvr>
                                    </p:animEffect>
                                  </p:childTnLst>
                                </p:cTn>
                              </p:par>
                              <p:par>
                                <p:cTn id="17" presetID="22" presetClass="entr" presetSubtype="8"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wipe(left)">
                                      <p:cBhvr>
                                        <p:cTn id="19" dur="500"/>
                                        <p:tgtEl>
                                          <p:spTgt spid="14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fade">
                                      <p:cBhvr>
                                        <p:cTn id="23" dur="500"/>
                                        <p:tgtEl>
                                          <p:spTgt spid="15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fade">
                                      <p:cBhvr>
                                        <p:cTn id="27" dur="500"/>
                                        <p:tgtEl>
                                          <p:spTgt spid="15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771"/>
                                        </p:tgtEl>
                                        <p:attrNameLst>
                                          <p:attrName>style.visibility</p:attrName>
                                        </p:attrNameLst>
                                      </p:cBhvr>
                                      <p:to>
                                        <p:strVal val="visible"/>
                                      </p:to>
                                    </p:set>
                                    <p:animEffect transition="in" filter="fade">
                                      <p:cBhvr>
                                        <p:cTn id="31" dur="500"/>
                                        <p:tgtEl>
                                          <p:spTgt spid="77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768"/>
                                        </p:tgtEl>
                                        <p:attrNameLst>
                                          <p:attrName>style.visibility</p:attrName>
                                        </p:attrNameLst>
                                      </p:cBhvr>
                                      <p:to>
                                        <p:strVal val="visible"/>
                                      </p:to>
                                    </p:set>
                                    <p:animEffect transition="in" filter="fade">
                                      <p:cBhvr>
                                        <p:cTn id="35" dur="500"/>
                                        <p:tgtEl>
                                          <p:spTgt spid="76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765"/>
                                        </p:tgtEl>
                                        <p:attrNameLst>
                                          <p:attrName>style.visibility</p:attrName>
                                        </p:attrNameLst>
                                      </p:cBhvr>
                                      <p:to>
                                        <p:strVal val="visible"/>
                                      </p:to>
                                    </p:set>
                                    <p:animEffect transition="in" filter="fade">
                                      <p:cBhvr>
                                        <p:cTn id="39" dur="500"/>
                                        <p:tgtEl>
                                          <p:spTgt spid="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64" grpId="0"/>
      <p:bldP spid="765" grpId="0"/>
      <p:bldP spid="77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r>
              <a:rPr lang="en-US" dirty="0"/>
              <a:t>Questions!</a:t>
            </a:r>
            <a:br>
              <a:rPr lang="en-US" dirty="0"/>
            </a:br>
            <a:r>
              <a:rPr lang="en-US" dirty="0"/>
              <a:t/>
            </a:r>
            <a:br>
              <a:rPr lang="en-US" dirty="0"/>
            </a:br>
            <a:endParaRPr lang="en-US" sz="4000" dirty="0"/>
          </a:p>
        </p:txBody>
      </p:sp>
      <p:pic>
        <p:nvPicPr>
          <p:cNvPr id="4" name="Picture 3"/>
          <p:cNvPicPr>
            <a:picLocks noChangeAspect="1"/>
          </p:cNvPicPr>
          <p:nvPr/>
        </p:nvPicPr>
        <p:blipFill>
          <a:blip r:embed="rId3"/>
          <a:stretch>
            <a:fillRect/>
          </a:stretch>
        </p:blipFill>
        <p:spPr>
          <a:xfrm>
            <a:off x="6930082" y="209988"/>
            <a:ext cx="2202344" cy="2221491"/>
          </a:xfrm>
          <a:prstGeom prst="rect">
            <a:avLst/>
          </a:prstGeom>
        </p:spPr>
      </p:pic>
    </p:spTree>
    <p:extLst>
      <p:ext uri="{BB962C8B-B14F-4D97-AF65-F5344CB8AC3E}">
        <p14:creationId xmlns:p14="http://schemas.microsoft.com/office/powerpoint/2010/main" val="571631420"/>
      </p:ext>
    </p:extLst>
  </p:cSld>
  <p:clrMapOvr>
    <a:masterClrMapping/>
  </p:clrMapOvr>
  <mc:AlternateContent xmlns:mc="http://schemas.openxmlformats.org/markup-compatibility/2006" xmlns:p14="http://schemas.microsoft.com/office/powerpoint/2010/main">
    <mc:Choice Requires="p14">
      <p:transition spd="slow" advTm="5702">
        <p14:reveal/>
      </p:transition>
    </mc:Choice>
    <mc:Fallback xmlns="">
      <p:transition spd="slow" advTm="5702">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377651" y="1053953"/>
            <a:ext cx="2823846" cy="3934076"/>
          </a:xfrm>
          <a:prstGeom prst="rect">
            <a:avLst/>
          </a:prstGeom>
        </p:spPr>
      </p:pic>
      <p:sp>
        <p:nvSpPr>
          <p:cNvPr id="2" name="Title 1"/>
          <p:cNvSpPr>
            <a:spLocks noGrp="1"/>
          </p:cNvSpPr>
          <p:nvPr>
            <p:ph type="title"/>
          </p:nvPr>
        </p:nvSpPr>
        <p:spPr>
          <a:xfrm>
            <a:off x="274638" y="296898"/>
            <a:ext cx="8936037" cy="917575"/>
          </a:xfrm>
        </p:spPr>
        <p:txBody>
          <a:bodyPr/>
          <a:lstStyle/>
          <a:p>
            <a:r>
              <a:rPr lang="en-US" altLang="zh-CN" dirty="0"/>
              <a:t>FPGA in the cloud</a:t>
            </a:r>
            <a:endParaRPr lang="zh-CN" altLang="en-US" dirty="0"/>
          </a:p>
        </p:txBody>
      </p:sp>
      <p:sp>
        <p:nvSpPr>
          <p:cNvPr id="14" name="Rectangle 13"/>
          <p:cNvSpPr/>
          <p:nvPr/>
        </p:nvSpPr>
        <p:spPr bwMode="auto">
          <a:xfrm>
            <a:off x="6175093" y="3881035"/>
            <a:ext cx="1885773" cy="1321783"/>
          </a:xfrm>
          <a:prstGeom prst="rect">
            <a:avLst/>
          </a:prstGeom>
          <a:solidFill>
            <a:schemeClr val="bg1"/>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3" name="Text Placeholder 2"/>
          <p:cNvSpPr>
            <a:spLocks noGrp="1"/>
          </p:cNvSpPr>
          <p:nvPr>
            <p:ph type="body" sz="quarter" idx="10"/>
          </p:nvPr>
        </p:nvSpPr>
        <p:spPr>
          <a:xfrm>
            <a:off x="274638" y="1212851"/>
            <a:ext cx="9051925" cy="1837426"/>
          </a:xfrm>
        </p:spPr>
        <p:txBody>
          <a:bodyPr/>
          <a:lstStyle/>
          <a:p>
            <a:r>
              <a:rPr lang="en-US" altLang="zh-CN" dirty="0"/>
              <a:t>FPGA-based </a:t>
            </a:r>
            <a:r>
              <a:rPr lang="en-US" altLang="zh-CN" dirty="0" err="1"/>
              <a:t>SmartNIC</a:t>
            </a:r>
            <a:endParaRPr lang="en-US" altLang="zh-CN" dirty="0"/>
          </a:p>
          <a:p>
            <a:pPr lvl="1" defTabSz="932742">
              <a:spcAft>
                <a:spcPts val="600"/>
              </a:spcAft>
            </a:pPr>
            <a:r>
              <a:rPr lang="en-US" altLang="zh-CN" sz="2400" dirty="0">
                <a:gradFill>
                  <a:gsLst>
                    <a:gs pos="2917">
                      <a:schemeClr val="tx1"/>
                    </a:gs>
                    <a:gs pos="30000">
                      <a:schemeClr val="tx1"/>
                    </a:gs>
                  </a:gsLst>
                  <a:lin ang="5400000" scaled="0"/>
                </a:gradFill>
              </a:rPr>
              <a:t>Bump-in-the-wire processing between</a:t>
            </a:r>
            <a:br>
              <a:rPr lang="en-US" altLang="zh-CN" sz="2400" dirty="0">
                <a:gradFill>
                  <a:gsLst>
                    <a:gs pos="2917">
                      <a:schemeClr val="tx1"/>
                    </a:gs>
                    <a:gs pos="30000">
                      <a:schemeClr val="tx1"/>
                    </a:gs>
                  </a:gsLst>
                  <a:lin ang="5400000" scaled="0"/>
                </a:gradFill>
              </a:rPr>
            </a:br>
            <a:r>
              <a:rPr lang="en-US" altLang="zh-CN" sz="2400" dirty="0">
                <a:gradFill>
                  <a:gsLst>
                    <a:gs pos="2917">
                      <a:schemeClr val="tx1"/>
                    </a:gs>
                    <a:gs pos="30000">
                      <a:schemeClr val="tx1"/>
                    </a:gs>
                  </a:gsLst>
                  <a:lin ang="5400000" scaled="0"/>
                </a:gradFill>
              </a:rPr>
              <a:t>NIC and </a:t>
            </a:r>
            <a:r>
              <a:rPr lang="en-US" altLang="zh-CN" sz="2400" dirty="0" err="1">
                <a:gradFill>
                  <a:gsLst>
                    <a:gs pos="2917">
                      <a:schemeClr val="tx1"/>
                    </a:gs>
                    <a:gs pos="30000">
                      <a:schemeClr val="tx1"/>
                    </a:gs>
                  </a:gsLst>
                  <a:lin ang="5400000" scaled="0"/>
                </a:gradFill>
              </a:rPr>
              <a:t>ToR</a:t>
            </a:r>
            <a:r>
              <a:rPr lang="en-US" altLang="zh-CN" sz="2400" dirty="0">
                <a:gradFill>
                  <a:gsLst>
                    <a:gs pos="2917">
                      <a:schemeClr val="tx1"/>
                    </a:gs>
                    <a:gs pos="30000">
                      <a:schemeClr val="tx1"/>
                    </a:gs>
                  </a:gsLst>
                  <a:lin ang="5400000" scaled="0"/>
                </a:gradFill>
              </a:rPr>
              <a:t> switch</a:t>
            </a:r>
            <a:r>
              <a:rPr lang="en-US" altLang="zh-CN" sz="2400" baseline="30000" dirty="0">
                <a:gradFill>
                  <a:gsLst>
                    <a:gs pos="2917">
                      <a:schemeClr val="tx1"/>
                    </a:gs>
                    <a:gs pos="30000">
                      <a:schemeClr val="tx1"/>
                    </a:gs>
                  </a:gsLst>
                  <a:lin ang="5400000" scaled="0"/>
                </a:gradFill>
              </a:rPr>
              <a:t>[1]</a:t>
            </a:r>
          </a:p>
          <a:p>
            <a:pPr lvl="1" defTabSz="932742">
              <a:spcAft>
                <a:spcPts val="600"/>
              </a:spcAft>
            </a:pPr>
            <a:endParaRPr lang="zh-CN" altLang="en-US" dirty="0">
              <a:gradFill>
                <a:gsLst>
                  <a:gs pos="2917">
                    <a:schemeClr val="tx1"/>
                  </a:gs>
                  <a:gs pos="30000">
                    <a:schemeClr val="tx1"/>
                  </a:gs>
                </a:gsLst>
                <a:lin ang="5400000" scaled="0"/>
              </a:gradFill>
            </a:endParaRPr>
          </a:p>
        </p:txBody>
      </p:sp>
      <p:sp>
        <p:nvSpPr>
          <p:cNvPr id="6" name="Slide Number Placeholder 5"/>
          <p:cNvSpPr>
            <a:spLocks noGrp="1"/>
          </p:cNvSpPr>
          <p:nvPr>
            <p:ph type="sldNum" sz="quarter" idx="11"/>
          </p:nvPr>
        </p:nvSpPr>
        <p:spPr/>
        <p:txBody>
          <a:bodyPr/>
          <a:lstStyle/>
          <a:p>
            <a:fld id="{368F0CB9-5443-48E8-ADD3-3F8A68C2523D}" type="slidenum">
              <a:rPr lang="en-US" smtClean="0"/>
              <a:t>6</a:t>
            </a:fld>
            <a:endParaRPr lang="en-US"/>
          </a:p>
        </p:txBody>
      </p:sp>
      <p:sp>
        <p:nvSpPr>
          <p:cNvPr id="10" name="TextBox 9"/>
          <p:cNvSpPr txBox="1"/>
          <p:nvPr/>
        </p:nvSpPr>
        <p:spPr>
          <a:xfrm>
            <a:off x="2283895" y="6488917"/>
            <a:ext cx="4806572"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[1] SIGCOMM’15 keynote (also the image source)</a:t>
            </a:r>
          </a:p>
        </p:txBody>
      </p:sp>
    </p:spTree>
    <p:extLst>
      <p:ext uri="{BB962C8B-B14F-4D97-AF65-F5344CB8AC3E}">
        <p14:creationId xmlns:p14="http://schemas.microsoft.com/office/powerpoint/2010/main" val="4108326693"/>
      </p:ext>
    </p:extLst>
  </p:cSld>
  <p:clrMapOvr>
    <a:masterClrMapping/>
  </p:clrMapOvr>
  <p:transition advTm="53715">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377651" y="1053953"/>
            <a:ext cx="2823846" cy="3934076"/>
          </a:xfrm>
          <a:prstGeom prst="rect">
            <a:avLst/>
          </a:prstGeom>
        </p:spPr>
      </p:pic>
      <p:pic>
        <p:nvPicPr>
          <p:cNvPr id="5" name="Picture 4"/>
          <p:cNvPicPr>
            <a:picLocks noChangeAspect="1"/>
          </p:cNvPicPr>
          <p:nvPr/>
        </p:nvPicPr>
        <p:blipFill>
          <a:blip r:embed="rId4"/>
          <a:stretch>
            <a:fillRect/>
          </a:stretch>
        </p:blipFill>
        <p:spPr>
          <a:xfrm>
            <a:off x="6030338" y="5180989"/>
            <a:ext cx="3296225" cy="1320311"/>
          </a:xfrm>
          <a:prstGeom prst="rect">
            <a:avLst/>
          </a:prstGeom>
        </p:spPr>
      </p:pic>
      <p:sp>
        <p:nvSpPr>
          <p:cNvPr id="2" name="Title 1"/>
          <p:cNvSpPr>
            <a:spLocks noGrp="1"/>
          </p:cNvSpPr>
          <p:nvPr>
            <p:ph type="title"/>
          </p:nvPr>
        </p:nvSpPr>
        <p:spPr>
          <a:xfrm>
            <a:off x="274638" y="296898"/>
            <a:ext cx="8936037" cy="917575"/>
          </a:xfrm>
        </p:spPr>
        <p:txBody>
          <a:bodyPr/>
          <a:lstStyle/>
          <a:p>
            <a:r>
              <a:rPr lang="en-US" altLang="zh-CN" dirty="0"/>
              <a:t>FPGA in the cloud</a:t>
            </a:r>
            <a:endParaRPr lang="zh-CN" altLang="en-US" dirty="0"/>
          </a:p>
        </p:txBody>
      </p:sp>
      <p:sp>
        <p:nvSpPr>
          <p:cNvPr id="14" name="Rectangle 13"/>
          <p:cNvSpPr/>
          <p:nvPr/>
        </p:nvSpPr>
        <p:spPr bwMode="auto">
          <a:xfrm>
            <a:off x="6175093" y="3881035"/>
            <a:ext cx="1885773" cy="1321783"/>
          </a:xfrm>
          <a:prstGeom prst="rect">
            <a:avLst/>
          </a:prstGeom>
          <a:solidFill>
            <a:schemeClr val="bg1"/>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3" name="Text Placeholder 2"/>
          <p:cNvSpPr>
            <a:spLocks noGrp="1"/>
          </p:cNvSpPr>
          <p:nvPr>
            <p:ph type="body" sz="quarter" idx="10"/>
          </p:nvPr>
        </p:nvSpPr>
        <p:spPr>
          <a:xfrm>
            <a:off x="274638" y="1212851"/>
            <a:ext cx="9051925" cy="5321457"/>
          </a:xfrm>
        </p:spPr>
        <p:txBody>
          <a:bodyPr/>
          <a:lstStyle/>
          <a:p>
            <a:r>
              <a:rPr lang="en-US" altLang="zh-CN" dirty="0"/>
              <a:t>FPGA-based </a:t>
            </a:r>
            <a:r>
              <a:rPr lang="en-US" altLang="zh-CN" dirty="0" err="1"/>
              <a:t>SmartNIC</a:t>
            </a:r>
            <a:endParaRPr lang="en-US" altLang="zh-CN" dirty="0"/>
          </a:p>
          <a:p>
            <a:pPr lvl="1" defTabSz="932742">
              <a:spcAft>
                <a:spcPts val="600"/>
              </a:spcAft>
            </a:pPr>
            <a:r>
              <a:rPr lang="en-US" altLang="zh-CN" sz="2400" dirty="0">
                <a:gradFill>
                  <a:gsLst>
                    <a:gs pos="2917">
                      <a:schemeClr val="tx1"/>
                    </a:gs>
                    <a:gs pos="30000">
                      <a:schemeClr val="tx1"/>
                    </a:gs>
                  </a:gsLst>
                  <a:lin ang="5400000" scaled="0"/>
                </a:gradFill>
              </a:rPr>
              <a:t>Bump-in-the-wire processing between</a:t>
            </a:r>
            <a:br>
              <a:rPr lang="en-US" altLang="zh-CN" sz="2400" dirty="0">
                <a:gradFill>
                  <a:gsLst>
                    <a:gs pos="2917">
                      <a:schemeClr val="tx1"/>
                    </a:gs>
                    <a:gs pos="30000">
                      <a:schemeClr val="tx1"/>
                    </a:gs>
                  </a:gsLst>
                  <a:lin ang="5400000" scaled="0"/>
                </a:gradFill>
              </a:rPr>
            </a:br>
            <a:r>
              <a:rPr lang="en-US" altLang="zh-CN" sz="2400" dirty="0">
                <a:gradFill>
                  <a:gsLst>
                    <a:gs pos="2917">
                      <a:schemeClr val="tx1"/>
                    </a:gs>
                    <a:gs pos="30000">
                      <a:schemeClr val="tx1"/>
                    </a:gs>
                  </a:gsLst>
                  <a:lin ang="5400000" scaled="0"/>
                </a:gradFill>
              </a:rPr>
              <a:t>NIC and </a:t>
            </a:r>
            <a:r>
              <a:rPr lang="en-US" altLang="zh-CN" sz="2400" dirty="0" err="1">
                <a:gradFill>
                  <a:gsLst>
                    <a:gs pos="2917">
                      <a:schemeClr val="tx1"/>
                    </a:gs>
                    <a:gs pos="30000">
                      <a:schemeClr val="tx1"/>
                    </a:gs>
                  </a:gsLst>
                  <a:lin ang="5400000" scaled="0"/>
                </a:gradFill>
              </a:rPr>
              <a:t>ToR</a:t>
            </a:r>
            <a:r>
              <a:rPr lang="en-US" altLang="zh-CN" sz="2400" dirty="0">
                <a:gradFill>
                  <a:gsLst>
                    <a:gs pos="2917">
                      <a:schemeClr val="tx1"/>
                    </a:gs>
                    <a:gs pos="30000">
                      <a:schemeClr val="tx1"/>
                    </a:gs>
                  </a:gsLst>
                  <a:lin ang="5400000" scaled="0"/>
                </a:gradFill>
              </a:rPr>
              <a:t> switch</a:t>
            </a:r>
            <a:r>
              <a:rPr lang="en-US" altLang="zh-CN" sz="2400" baseline="30000" dirty="0">
                <a:gradFill>
                  <a:gsLst>
                    <a:gs pos="2917">
                      <a:schemeClr val="tx1"/>
                    </a:gs>
                    <a:gs pos="30000">
                      <a:schemeClr val="tx1"/>
                    </a:gs>
                  </a:gsLst>
                  <a:lin ang="5400000" scaled="0"/>
                </a:gradFill>
              </a:rPr>
              <a:t>[1]</a:t>
            </a:r>
          </a:p>
          <a:p>
            <a:r>
              <a:rPr lang="en-US" altLang="zh-CN" dirty="0"/>
              <a:t>Why FPGA?</a:t>
            </a:r>
            <a:endParaRPr lang="en-US" sz="2400" dirty="0"/>
          </a:p>
          <a:p>
            <a:pPr lvl="1" defTabSz="932742">
              <a:spcAft>
                <a:spcPts val="600"/>
              </a:spcAft>
            </a:pPr>
            <a:r>
              <a:rPr lang="en-US" altLang="zh-CN" sz="2400" dirty="0">
                <a:gradFill>
                  <a:gsLst>
                    <a:gs pos="2917">
                      <a:schemeClr val="tx1"/>
                    </a:gs>
                    <a:gs pos="30000">
                      <a:schemeClr val="tx1"/>
                    </a:gs>
                  </a:gsLst>
                  <a:lin ang="5400000" scaled="0"/>
                </a:gradFill>
              </a:rPr>
              <a:t>Massive parallelism</a:t>
            </a:r>
          </a:p>
          <a:p>
            <a:pPr lvl="1" defTabSz="932742">
              <a:spcBef>
                <a:spcPts val="0"/>
              </a:spcBef>
            </a:pPr>
            <a:r>
              <a:rPr lang="en-US" altLang="zh-CN" dirty="0">
                <a:gradFill>
                  <a:gsLst>
                    <a:gs pos="2917">
                      <a:schemeClr val="tx1"/>
                    </a:gs>
                    <a:gs pos="30000">
                      <a:schemeClr val="tx1"/>
                    </a:gs>
                  </a:gsLst>
                  <a:lin ang="5400000" scaled="0"/>
                </a:gradFill>
              </a:rPr>
              <a:t>     - Millions of logic elements      Thousands of “cores” in parallel</a:t>
            </a:r>
          </a:p>
          <a:p>
            <a:pPr lvl="1" defTabSz="932742">
              <a:spcBef>
                <a:spcPts val="0"/>
              </a:spcBef>
            </a:pPr>
            <a:r>
              <a:rPr lang="en-US" altLang="zh-CN" sz="2400" dirty="0">
                <a:gradFill>
                  <a:gsLst>
                    <a:gs pos="2917">
                      <a:schemeClr val="tx1"/>
                    </a:gs>
                    <a:gs pos="30000">
                      <a:schemeClr val="tx1"/>
                    </a:gs>
                  </a:gsLst>
                  <a:lin ang="5400000" scaled="0"/>
                </a:gradFill>
              </a:rPr>
              <a:t>    - </a:t>
            </a:r>
            <a:r>
              <a:rPr lang="en-US" altLang="zh-CN" dirty="0">
                <a:gradFill>
                  <a:gsLst>
                    <a:gs pos="2917">
                      <a:schemeClr val="tx1"/>
                    </a:gs>
                    <a:gs pos="30000">
                      <a:schemeClr val="tx1"/>
                    </a:gs>
                  </a:gsLst>
                  <a:lin ang="5400000" scaled="0"/>
                </a:gradFill>
              </a:rPr>
              <a:t>Thousands of memory blocks       TB/s memory bandwidth</a:t>
            </a:r>
          </a:p>
          <a:p>
            <a:pPr lvl="1" defTabSz="932742">
              <a:spcAft>
                <a:spcPts val="600"/>
              </a:spcAft>
            </a:pPr>
            <a:r>
              <a:rPr lang="en-US" altLang="zh-CN" sz="2400" dirty="0">
                <a:gradFill>
                  <a:gsLst>
                    <a:gs pos="2917">
                      <a:schemeClr val="tx1"/>
                    </a:gs>
                    <a:gs pos="30000">
                      <a:schemeClr val="tx1"/>
                    </a:gs>
                  </a:gsLst>
                  <a:lin ang="5400000" scaled="0"/>
                </a:gradFill>
              </a:rPr>
              <a:t>Low power consumption (~20W)</a:t>
            </a:r>
          </a:p>
          <a:p>
            <a:pPr lvl="1" defTabSz="932742">
              <a:spcAft>
                <a:spcPts val="600"/>
              </a:spcAft>
            </a:pPr>
            <a:r>
              <a:rPr lang="en-US" altLang="zh-CN" sz="2400" dirty="0">
                <a:gradFill>
                  <a:gsLst>
                    <a:gs pos="2917">
                      <a:schemeClr val="tx1"/>
                    </a:gs>
                    <a:gs pos="30000">
                      <a:schemeClr val="tx1"/>
                    </a:gs>
                  </a:gsLst>
                  <a:lin ang="5400000" scaled="0"/>
                </a:gradFill>
              </a:rPr>
              <a:t>General computing platform (vs. GPU, NP)</a:t>
            </a:r>
            <a:br>
              <a:rPr lang="en-US" altLang="zh-CN" sz="2400" dirty="0">
                <a:gradFill>
                  <a:gsLst>
                    <a:gs pos="2917">
                      <a:schemeClr val="tx1"/>
                    </a:gs>
                    <a:gs pos="30000">
                      <a:schemeClr val="tx1"/>
                    </a:gs>
                  </a:gsLst>
                  <a:lin ang="5400000" scaled="0"/>
                </a:gradFill>
              </a:rPr>
            </a:br>
            <a:r>
              <a:rPr lang="en-US" altLang="zh-CN" sz="2400" dirty="0">
                <a:gradFill>
                  <a:gsLst>
                    <a:gs pos="2917">
                      <a:schemeClr val="tx1"/>
                    </a:gs>
                    <a:gs pos="30000">
                      <a:schemeClr val="tx1"/>
                    </a:gs>
                  </a:gsLst>
                  <a:lin ang="5400000" scaled="0"/>
                </a:gradFill>
              </a:rPr>
              <a:t>to accelerate various cloud services</a:t>
            </a:r>
          </a:p>
          <a:p>
            <a:pPr lvl="1" defTabSz="932742">
              <a:spcAft>
                <a:spcPts val="600"/>
              </a:spcAft>
            </a:pPr>
            <a:r>
              <a:rPr lang="en-US" altLang="zh-CN" sz="2400" dirty="0">
                <a:gradFill>
                  <a:gsLst>
                    <a:gs pos="2917">
                      <a:schemeClr val="tx1"/>
                    </a:gs>
                    <a:gs pos="30000">
                      <a:schemeClr val="tx1"/>
                    </a:gs>
                  </a:gsLst>
                  <a:lin ang="5400000" scaled="0"/>
                </a:gradFill>
              </a:rPr>
              <a:t>Mature technology with a reasonable price</a:t>
            </a:r>
            <a:endParaRPr lang="en-US" altLang="zh-CN" dirty="0">
              <a:gradFill>
                <a:gsLst>
                  <a:gs pos="2917">
                    <a:schemeClr val="tx1"/>
                  </a:gs>
                  <a:gs pos="30000">
                    <a:schemeClr val="tx1"/>
                  </a:gs>
                </a:gsLst>
                <a:lin ang="5400000" scaled="0"/>
              </a:gradFill>
            </a:endParaRPr>
          </a:p>
          <a:p>
            <a:pPr lvl="1" defTabSz="932742">
              <a:spcAft>
                <a:spcPts val="600"/>
              </a:spcAft>
            </a:pPr>
            <a:endParaRPr lang="zh-CN" altLang="en-US" dirty="0">
              <a:gradFill>
                <a:gsLst>
                  <a:gs pos="2917">
                    <a:schemeClr val="tx1"/>
                  </a:gs>
                  <a:gs pos="30000">
                    <a:schemeClr val="tx1"/>
                  </a:gs>
                </a:gsLst>
                <a:lin ang="5400000" scaled="0"/>
              </a:gradFill>
            </a:endParaRPr>
          </a:p>
        </p:txBody>
      </p:sp>
      <p:sp>
        <p:nvSpPr>
          <p:cNvPr id="4" name="Right Arrow 3"/>
          <p:cNvSpPr/>
          <p:nvPr/>
        </p:nvSpPr>
        <p:spPr bwMode="auto">
          <a:xfrm>
            <a:off x="3904206" y="3692928"/>
            <a:ext cx="265471" cy="206477"/>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8" name="Right Arrow 7"/>
          <p:cNvSpPr/>
          <p:nvPr/>
        </p:nvSpPr>
        <p:spPr bwMode="auto">
          <a:xfrm>
            <a:off x="4381070" y="4031563"/>
            <a:ext cx="265471" cy="206477"/>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 name="Slide Number Placeholder 5"/>
          <p:cNvSpPr>
            <a:spLocks noGrp="1"/>
          </p:cNvSpPr>
          <p:nvPr>
            <p:ph type="sldNum" sz="quarter" idx="11"/>
          </p:nvPr>
        </p:nvSpPr>
        <p:spPr/>
        <p:txBody>
          <a:bodyPr/>
          <a:lstStyle/>
          <a:p>
            <a:fld id="{368F0CB9-5443-48E8-ADD3-3F8A68C2523D}" type="slidenum">
              <a:rPr lang="en-US" smtClean="0"/>
              <a:t>7</a:t>
            </a:fld>
            <a:endParaRPr lang="en-US"/>
          </a:p>
        </p:txBody>
      </p:sp>
      <p:sp>
        <p:nvSpPr>
          <p:cNvPr id="10" name="TextBox 9"/>
          <p:cNvSpPr txBox="1"/>
          <p:nvPr/>
        </p:nvSpPr>
        <p:spPr>
          <a:xfrm>
            <a:off x="2283895" y="6488917"/>
            <a:ext cx="4806572"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[1] SIGCOMM’15 keynote (also the image source)</a:t>
            </a:r>
          </a:p>
        </p:txBody>
      </p:sp>
    </p:spTree>
    <p:extLst>
      <p:ext uri="{BB962C8B-B14F-4D97-AF65-F5344CB8AC3E}">
        <p14:creationId xmlns:p14="http://schemas.microsoft.com/office/powerpoint/2010/main" val="282223709"/>
      </p:ext>
    </p:extLst>
  </p:cSld>
  <p:clrMapOvr>
    <a:masterClrMapping/>
  </p:clrMapOvr>
  <p:transition advTm="53715">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420182" y="2316250"/>
            <a:ext cx="5602041" cy="2033299"/>
          </a:xfrm>
          <a:prstGeom prst="rect">
            <a:avLst/>
          </a:prstGeom>
        </p:spPr>
      </p:pic>
      <p:sp>
        <p:nvSpPr>
          <p:cNvPr id="2" name="Title 1"/>
          <p:cNvSpPr>
            <a:spLocks noGrp="1"/>
          </p:cNvSpPr>
          <p:nvPr>
            <p:ph type="title"/>
          </p:nvPr>
        </p:nvSpPr>
        <p:spPr/>
        <p:txBody>
          <a:bodyPr/>
          <a:lstStyle/>
          <a:p>
            <a:r>
              <a:rPr lang="en-US" altLang="zh-CN" dirty="0"/>
              <a:t>FPGA challenge: </a:t>
            </a:r>
            <a:r>
              <a:rPr lang="en-US" altLang="zh-CN" i="1" dirty="0"/>
              <a:t>Programmability</a:t>
            </a:r>
            <a:endParaRPr lang="zh-CN" altLang="en-US" i="1" dirty="0"/>
          </a:p>
        </p:txBody>
      </p:sp>
      <p:sp>
        <p:nvSpPr>
          <p:cNvPr id="17" name="Text Placeholder 16"/>
          <p:cNvSpPr>
            <a:spLocks noGrp="1"/>
          </p:cNvSpPr>
          <p:nvPr>
            <p:ph type="body" sz="quarter" idx="10"/>
          </p:nvPr>
        </p:nvSpPr>
        <p:spPr>
          <a:xfrm>
            <a:off x="274638" y="1212851"/>
            <a:ext cx="8777288" cy="1181862"/>
          </a:xfrm>
        </p:spPr>
        <p:txBody>
          <a:bodyPr/>
          <a:lstStyle/>
          <a:p>
            <a:r>
              <a:rPr lang="en-US" altLang="zh-CN" dirty="0"/>
              <a:t>Hardware description language (HDL): push many software developers away</a:t>
            </a:r>
          </a:p>
        </p:txBody>
      </p:sp>
      <p:grpSp>
        <p:nvGrpSpPr>
          <p:cNvPr id="19" name="Group 18"/>
          <p:cNvGrpSpPr/>
          <p:nvPr/>
        </p:nvGrpSpPr>
        <p:grpSpPr>
          <a:xfrm>
            <a:off x="512482" y="2662508"/>
            <a:ext cx="1101777" cy="968724"/>
            <a:chOff x="404734" y="2557786"/>
            <a:chExt cx="1101777" cy="968724"/>
          </a:xfrm>
        </p:grpSpPr>
        <p:sp>
          <p:nvSpPr>
            <p:cNvPr id="7" name="Rectangle 6"/>
            <p:cNvSpPr/>
            <p:nvPr/>
          </p:nvSpPr>
          <p:spPr bwMode="auto">
            <a:xfrm>
              <a:off x="404734" y="2557786"/>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latin typeface="Consolas" panose="020B0609020204030204" pitchFamily="49" charset="0"/>
                <a:cs typeface="Consolas" panose="020B0609020204030204" pitchFamily="49" charset="0"/>
              </a:endParaRPr>
            </a:p>
          </p:txBody>
        </p:sp>
        <p:sp>
          <p:nvSpPr>
            <p:cNvPr id="8" name="TextBox 7"/>
            <p:cNvSpPr txBox="1"/>
            <p:nvPr/>
          </p:nvSpPr>
          <p:spPr>
            <a:xfrm>
              <a:off x="404734" y="2566247"/>
              <a:ext cx="1101777" cy="960263"/>
            </a:xfrm>
            <a:prstGeom prst="rect">
              <a:avLst/>
            </a:prstGeom>
            <a:solidFill>
              <a:schemeClr val="accent4">
                <a:lumMod val="20000"/>
                <a:lumOff val="80000"/>
              </a:schemeClr>
            </a:solidFill>
          </p:spPr>
          <p:txBody>
            <a:bodyPr wrap="squar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PCIe</a:t>
              </a:r>
              <a:r>
                <a:rPr lang="en-US"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Core</a:t>
              </a:r>
            </a:p>
          </p:txBody>
        </p:sp>
      </p:grpSp>
      <p:grpSp>
        <p:nvGrpSpPr>
          <p:cNvPr id="20" name="Group 19"/>
          <p:cNvGrpSpPr/>
          <p:nvPr/>
        </p:nvGrpSpPr>
        <p:grpSpPr>
          <a:xfrm>
            <a:off x="1977654" y="2645660"/>
            <a:ext cx="1407054" cy="967758"/>
            <a:chOff x="1869906" y="2540938"/>
            <a:chExt cx="1407054" cy="967758"/>
          </a:xfrm>
        </p:grpSpPr>
        <p:sp>
          <p:nvSpPr>
            <p:cNvPr id="9" name="Rectangle 8"/>
            <p:cNvSpPr/>
            <p:nvPr/>
          </p:nvSpPr>
          <p:spPr bwMode="auto">
            <a:xfrm>
              <a:off x="2002259" y="2540938"/>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latin typeface="Consolas" panose="020B0609020204030204" pitchFamily="49" charset="0"/>
                <a:cs typeface="Consolas" panose="020B0609020204030204" pitchFamily="49" charset="0"/>
              </a:endParaRPr>
            </a:p>
          </p:txBody>
        </p:sp>
        <p:sp>
          <p:nvSpPr>
            <p:cNvPr id="10" name="TextBox 9"/>
            <p:cNvSpPr txBox="1"/>
            <p:nvPr/>
          </p:nvSpPr>
          <p:spPr>
            <a:xfrm>
              <a:off x="1869906" y="2548433"/>
              <a:ext cx="1407054"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 Engine</a:t>
              </a:r>
            </a:p>
          </p:txBody>
        </p:sp>
      </p:grpSp>
      <p:sp>
        <p:nvSpPr>
          <p:cNvPr id="11" name="Freeform 10"/>
          <p:cNvSpPr/>
          <p:nvPr/>
        </p:nvSpPr>
        <p:spPr bwMode="auto">
          <a:xfrm>
            <a:off x="609796" y="3179669"/>
            <a:ext cx="3087670" cy="1101777"/>
          </a:xfrm>
          <a:custGeom>
            <a:avLst/>
            <a:gdLst>
              <a:gd name="connsiteX0" fmla="*/ 389867 w 3087670"/>
              <a:gd name="connsiteY0" fmla="*/ 1101777 h 1101777"/>
              <a:gd name="connsiteX1" fmla="*/ 209985 w 3087670"/>
              <a:gd name="connsiteY1" fmla="*/ 854439 h 1101777"/>
              <a:gd name="connsiteX2" fmla="*/ 2938195 w 3087670"/>
              <a:gd name="connsiteY2" fmla="*/ 554636 h 1101777"/>
              <a:gd name="connsiteX3" fmla="*/ 2750818 w 3087670"/>
              <a:gd name="connsiteY3" fmla="*/ 0 h 1101777"/>
              <a:gd name="connsiteX4" fmla="*/ 2750818 w 3087670"/>
              <a:gd name="connsiteY4" fmla="*/ 0 h 110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670" h="1101777">
                <a:moveTo>
                  <a:pt x="389867" y="1101777"/>
                </a:moveTo>
                <a:cubicBezTo>
                  <a:pt x="87565" y="1023703"/>
                  <a:pt x="-214736" y="945629"/>
                  <a:pt x="209985" y="854439"/>
                </a:cubicBezTo>
                <a:cubicBezTo>
                  <a:pt x="634706" y="763249"/>
                  <a:pt x="2514723" y="697042"/>
                  <a:pt x="2938195" y="554636"/>
                </a:cubicBezTo>
                <a:cubicBezTo>
                  <a:pt x="3361667" y="412229"/>
                  <a:pt x="2750818" y="0"/>
                  <a:pt x="2750818" y="0"/>
                </a:cubicBezTo>
                <a:lnTo>
                  <a:pt x="2750818" y="0"/>
                </a:ln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nsolas" panose="020B0609020204030204" pitchFamily="49" charset="0"/>
              <a:cs typeface="Consolas" panose="020B0609020204030204" pitchFamily="49" charset="0"/>
            </a:endParaRPr>
          </a:p>
        </p:txBody>
      </p:sp>
      <p:cxnSp>
        <p:nvCxnSpPr>
          <p:cNvPr id="13" name="Straight Arrow Connector 12"/>
          <p:cNvCxnSpPr>
            <a:endCxn id="7" idx="3"/>
          </p:cNvCxnSpPr>
          <p:nvPr/>
        </p:nvCxnSpPr>
        <p:spPr>
          <a:xfrm flipH="1">
            <a:off x="1614259" y="3127203"/>
            <a:ext cx="524656" cy="1124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bwMode="auto">
          <a:xfrm>
            <a:off x="1876587" y="2394713"/>
            <a:ext cx="2020118" cy="668685"/>
          </a:xfrm>
          <a:custGeom>
            <a:avLst/>
            <a:gdLst>
              <a:gd name="connsiteX0" fmla="*/ 131357 w 2020118"/>
              <a:gd name="connsiteY0" fmla="*/ 668685 h 668685"/>
              <a:gd name="connsiteX1" fmla="*/ 198813 w 2020118"/>
              <a:gd name="connsiteY1" fmla="*/ 91563 h 668685"/>
              <a:gd name="connsiteX2" fmla="*/ 2020118 w 2020118"/>
              <a:gd name="connsiteY2" fmla="*/ 1622 h 668685"/>
              <a:gd name="connsiteX3" fmla="*/ 2020118 w 2020118"/>
              <a:gd name="connsiteY3" fmla="*/ 1622 h 668685"/>
            </a:gdLst>
            <a:ahLst/>
            <a:cxnLst>
              <a:cxn ang="0">
                <a:pos x="connsiteX0" y="connsiteY0"/>
              </a:cxn>
              <a:cxn ang="0">
                <a:pos x="connsiteX1" y="connsiteY1"/>
              </a:cxn>
              <a:cxn ang="0">
                <a:pos x="connsiteX2" y="connsiteY2"/>
              </a:cxn>
              <a:cxn ang="0">
                <a:pos x="connsiteX3" y="connsiteY3"/>
              </a:cxn>
            </a:cxnLst>
            <a:rect l="l" t="t" r="r" b="b"/>
            <a:pathLst>
              <a:path w="2020118" h="668685">
                <a:moveTo>
                  <a:pt x="131357" y="668685"/>
                </a:moveTo>
                <a:cubicBezTo>
                  <a:pt x="7688" y="435712"/>
                  <a:pt x="-115981" y="202740"/>
                  <a:pt x="198813" y="91563"/>
                </a:cubicBezTo>
                <a:cubicBezTo>
                  <a:pt x="513607" y="-19614"/>
                  <a:pt x="2020118" y="1622"/>
                  <a:pt x="2020118" y="1622"/>
                </a:cubicBezTo>
                <a:lnTo>
                  <a:pt x="2020118" y="1622"/>
                </a:lnTo>
              </a:path>
            </a:pathLst>
          </a:custGeom>
          <a:noFill/>
          <a:ln w="38100">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838670" y="4454042"/>
            <a:ext cx="3125450"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err="1">
                <a:solidFill>
                  <a:srgbClr val="FF0000"/>
                </a:solidFill>
              </a:rPr>
              <a:t>Ahhhhhhhhhhhh</a:t>
            </a:r>
            <a:r>
              <a:rPr lang="en-US" sz="2800" dirty="0">
                <a:solidFill>
                  <a:srgbClr val="FF0000"/>
                </a:solidFill>
              </a:rPr>
              <a:t>!</a:t>
            </a:r>
          </a:p>
        </p:txBody>
      </p:sp>
      <p:grpSp>
        <p:nvGrpSpPr>
          <p:cNvPr id="21" name="Group 20"/>
          <p:cNvGrpSpPr/>
          <p:nvPr/>
        </p:nvGrpSpPr>
        <p:grpSpPr>
          <a:xfrm>
            <a:off x="197689" y="4233303"/>
            <a:ext cx="5418944" cy="2875420"/>
            <a:chOff x="89941" y="4176724"/>
            <a:chExt cx="5418944" cy="3040832"/>
          </a:xfrm>
        </p:grpSpPr>
        <p:sp>
          <p:nvSpPr>
            <p:cNvPr id="5" name="Rectangle 4"/>
            <p:cNvSpPr/>
            <p:nvPr/>
          </p:nvSpPr>
          <p:spPr bwMode="auto">
            <a:xfrm>
              <a:off x="89941" y="4176724"/>
              <a:ext cx="5366479" cy="2700000"/>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2" name="TextBox 11"/>
            <p:cNvSpPr txBox="1"/>
            <p:nvPr/>
          </p:nvSpPr>
          <p:spPr>
            <a:xfrm>
              <a:off x="192192" y="4176724"/>
              <a:ext cx="5316693" cy="3040832"/>
            </a:xfrm>
            <a:prstGeom prst="rect">
              <a:avLst/>
            </a:prstGeom>
            <a:noFill/>
          </p:spPr>
          <p:txBody>
            <a:bodyPr wrap="square" lIns="182880" tIns="146304" rIns="182880" bIns="146304" numCol="2" rtlCol="0">
              <a:spAutoFit/>
            </a:bodyPr>
            <a:lstStyle/>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always @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posedge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SYSCLK or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negedge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RST_B)</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if(!RST_B)</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DMA_TX_DATA &lt;= `UD 8'hff;</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else</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DMA_TX_DATA &lt;= `UD DMA_TX_DATA_N;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endPar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//send</a:t>
              </a:r>
              <a:r>
                <a:rPr lang="en-US" altLang="zh-CN"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hello world !"</a:t>
              </a:r>
              <a:endParaRPr lang="zh-CN" alt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always @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posedge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SYSCLK)</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rst</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88’h0;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else</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dma_start</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a:t>
              </a:r>
              <a:r>
                <a:rPr lang="en-US" sz="1200" dirty="0">
                  <a:solidFill>
                    <a:srgbClr val="FF0000"/>
                  </a:solidFill>
                  <a:latin typeface="Consolas" panose="020B0609020204030204" pitchFamily="49" charset="0"/>
                  <a:cs typeface="Consolas" panose="020B0609020204030204" pitchFamily="49" charset="0"/>
                </a:rPr>
                <a:t>88’h68656C6C6F20776F726C64</a:t>
              </a:r>
              <a:r>
                <a:rPr lang="en-US" sz="12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endPar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1’b1;</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else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88’h0;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p:txBody>
        </p:sp>
        <p:sp>
          <p:nvSpPr>
            <p:cNvPr id="16" name="Rectangle 15"/>
            <p:cNvSpPr/>
            <p:nvPr/>
          </p:nvSpPr>
          <p:spPr bwMode="auto">
            <a:xfrm>
              <a:off x="2818173" y="4830302"/>
              <a:ext cx="2391146" cy="241486"/>
            </a:xfrm>
            <a:prstGeom prst="rect">
              <a:avLst/>
            </a:prstGeom>
            <a:noFill/>
            <a:ln w="127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grpSp>
      <p:pic>
        <p:nvPicPr>
          <p:cNvPr id="18" name="Picture 17"/>
          <p:cNvPicPr>
            <a:picLocks noChangeAspect="1"/>
          </p:cNvPicPr>
          <p:nvPr/>
        </p:nvPicPr>
        <p:blipFill>
          <a:blip r:embed="rId5"/>
          <a:stretch>
            <a:fillRect/>
          </a:stretch>
        </p:blipFill>
        <p:spPr>
          <a:xfrm>
            <a:off x="6639314" y="5079678"/>
            <a:ext cx="1671939" cy="1723649"/>
          </a:xfrm>
          <a:prstGeom prst="rect">
            <a:avLst/>
          </a:prstGeom>
        </p:spPr>
      </p:pic>
      <p:sp>
        <p:nvSpPr>
          <p:cNvPr id="3" name="Slide Number Placeholder 2"/>
          <p:cNvSpPr>
            <a:spLocks noGrp="1"/>
          </p:cNvSpPr>
          <p:nvPr>
            <p:ph type="sldNum" sz="quarter" idx="11"/>
          </p:nvPr>
        </p:nvSpPr>
        <p:spPr/>
        <p:txBody>
          <a:bodyPr/>
          <a:lstStyle/>
          <a:p>
            <a:fld id="{368F0CB9-5443-48E8-ADD3-3F8A68C2523D}" type="slidenum">
              <a:rPr lang="en-US" smtClean="0"/>
              <a:t>8</a:t>
            </a:fld>
            <a:endParaRPr lang="en-US"/>
          </a:p>
        </p:txBody>
      </p:sp>
    </p:spTree>
    <p:custDataLst>
      <p:tags r:id="rId1"/>
    </p:custDataLst>
    <p:extLst>
      <p:ext uri="{BB962C8B-B14F-4D97-AF65-F5344CB8AC3E}">
        <p14:creationId xmlns:p14="http://schemas.microsoft.com/office/powerpoint/2010/main" val="1538401187"/>
      </p:ext>
    </p:extLst>
  </p:cSld>
  <p:clrMapOvr>
    <a:masterClrMapping/>
  </p:clrMapOvr>
  <p:transition advTm="32763">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ClickNP</a:t>
            </a:r>
            <a:endParaRPr lang="en-US" dirty="0"/>
          </a:p>
        </p:txBody>
      </p:sp>
      <p:sp>
        <p:nvSpPr>
          <p:cNvPr id="3" name="Text Placeholder 2"/>
          <p:cNvSpPr>
            <a:spLocks noGrp="1"/>
          </p:cNvSpPr>
          <p:nvPr>
            <p:ph type="body" sz="quarter" idx="10"/>
          </p:nvPr>
        </p:nvSpPr>
        <p:spPr>
          <a:xfrm>
            <a:off x="274638" y="1212851"/>
            <a:ext cx="8777288" cy="2352952"/>
          </a:xfrm>
        </p:spPr>
        <p:txBody>
          <a:bodyPr/>
          <a:lstStyle/>
          <a:p>
            <a:r>
              <a:rPr lang="en-US" dirty="0"/>
              <a:t>Making FPGA accessible to software developers</a:t>
            </a:r>
          </a:p>
          <a:p>
            <a:pPr marL="571500" indent="-571500">
              <a:buFont typeface="Arial" panose="020B0604020202020204" pitchFamily="34" charset="0"/>
              <a:buChar char="•"/>
            </a:pPr>
            <a:r>
              <a:rPr lang="en-US" sz="3200" dirty="0"/>
              <a:t>Flexibility: </a:t>
            </a:r>
            <a:r>
              <a:rPr lang="en-US" sz="3200" i="1" dirty="0">
                <a:solidFill>
                  <a:schemeClr val="tx1"/>
                </a:solidFill>
              </a:rPr>
              <a:t>fully programmable using high-level language</a:t>
            </a:r>
          </a:p>
          <a:p>
            <a:pPr marL="571500" indent="-571500">
              <a:buFont typeface="Arial" panose="020B0604020202020204" pitchFamily="34" charset="0"/>
              <a:buChar char="•"/>
            </a:pPr>
            <a:endParaRPr lang="en-US" sz="1100" i="1" dirty="0">
              <a:solidFill>
                <a:schemeClr val="tx1"/>
              </a:solidFill>
            </a:endParaRPr>
          </a:p>
        </p:txBody>
      </p:sp>
      <p:pic>
        <p:nvPicPr>
          <p:cNvPr id="4" name="Picture 3"/>
          <p:cNvPicPr>
            <a:picLocks noChangeAspect="1"/>
          </p:cNvPicPr>
          <p:nvPr/>
        </p:nvPicPr>
        <p:blipFill>
          <a:blip r:embed="rId3"/>
          <a:stretch>
            <a:fillRect/>
          </a:stretch>
        </p:blipFill>
        <p:spPr>
          <a:xfrm>
            <a:off x="7609550" y="171451"/>
            <a:ext cx="1643065" cy="1657350"/>
          </a:xfrm>
          <a:prstGeom prst="rect">
            <a:avLst/>
          </a:prstGeom>
        </p:spPr>
      </p:pic>
      <p:sp>
        <p:nvSpPr>
          <p:cNvPr id="5" name="Slide Number Placeholder 4"/>
          <p:cNvSpPr>
            <a:spLocks noGrp="1"/>
          </p:cNvSpPr>
          <p:nvPr>
            <p:ph type="sldNum" sz="quarter" idx="11"/>
          </p:nvPr>
        </p:nvSpPr>
        <p:spPr/>
        <p:txBody>
          <a:bodyPr/>
          <a:lstStyle/>
          <a:p>
            <a:fld id="{368F0CB9-5443-48E8-ADD3-3F8A68C2523D}" type="slidenum">
              <a:rPr lang="en-US" smtClean="0"/>
              <a:t>9</a:t>
            </a:fld>
            <a:endParaRPr lang="en-US"/>
          </a:p>
        </p:txBody>
      </p:sp>
    </p:spTree>
    <p:extLst>
      <p:ext uri="{BB962C8B-B14F-4D97-AF65-F5344CB8AC3E}">
        <p14:creationId xmlns:p14="http://schemas.microsoft.com/office/powerpoint/2010/main" val="2758333575"/>
      </p:ext>
    </p:extLst>
  </p:cSld>
  <p:clrMapOvr>
    <a:masterClrMapping/>
  </p:clrMapOvr>
  <p:transition advTm="56627">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11.2|7|2.8|3.8"/>
</p:tagLst>
</file>

<file path=ppt/tags/tag2.xml><?xml version="1.0" encoding="utf-8"?>
<p:tagLst xmlns:a="http://schemas.openxmlformats.org/drawingml/2006/main" xmlns:r="http://schemas.openxmlformats.org/officeDocument/2006/relationships" xmlns:p="http://schemas.openxmlformats.org/presentationml/2006/main">
  <p:tag name="TIMING" val="|19.7"/>
</p:tagLst>
</file>

<file path=ppt/tags/tag3.xml><?xml version="1.0" encoding="utf-8"?>
<p:tagLst xmlns:a="http://schemas.openxmlformats.org/drawingml/2006/main" xmlns:r="http://schemas.openxmlformats.org/officeDocument/2006/relationships" xmlns:p="http://schemas.openxmlformats.org/presentationml/2006/main">
  <p:tag name="TIMING" val="|19.7"/>
</p:tagLst>
</file>

<file path=ppt/theme/theme1.xml><?xml version="1.0" encoding="utf-8"?>
<a:theme xmlns:a="http://schemas.openxmlformats.org/drawingml/2006/main" name="3-30367_MSR White Template 4x3">
  <a:themeElements>
    <a:clrScheme name="Custom 126">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8100">
          <a:solidFill>
            <a:schemeClr val="tx1"/>
          </a:solidFill>
          <a:headEnd type="none" w="med" len="med"/>
          <a:tailEnd type="none" w="med" len="med"/>
        </a:ln>
      </a:spPr>
      <a:bodyPr vert="horz" wrap="square" lIns="0" tIns="34975" rIns="0" bIns="34975" numCol="1" rtlCol="0" anchor="ctr" anchorCtr="0" compatLnSpc="1">
        <a:prstTxWarp prst="textNoShape">
          <a:avLst/>
        </a:prstTxWarp>
      </a:bodyPr>
      <a:lstStyle>
        <a:defPPr algn="ctr" defTabSz="699261" fontAlgn="base">
          <a:spcBef>
            <a:spcPct val="0"/>
          </a:spcBef>
          <a:spcAft>
            <a:spcPct val="0"/>
          </a:spcAft>
          <a:defRPr sz="1500" dirty="0" smtClean="0">
            <a:gradFill>
              <a:gsLst>
                <a:gs pos="5833">
                  <a:schemeClr val="tx1">
                    <a:lumMod val="50000"/>
                  </a:schemeClr>
                </a:gs>
                <a:gs pos="100000">
                  <a:schemeClr val="tx1">
                    <a:lumMod val="50000"/>
                  </a:schemeClr>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_v02.potx [Read-Only]" id="{21DA4F6C-37F6-45F5-BBE3-A8FF2342104A}" vid="{8EDB16D9-82DA-480F-A0FC-FFC46EE8D8BC}"/>
    </a:ext>
  </a:extLst>
</a:theme>
</file>

<file path=ppt/theme/theme2.xml><?xml version="1.0" encoding="utf-8"?>
<a:theme xmlns:a="http://schemas.openxmlformats.org/drawingml/2006/main" name="3-30367_MSR Dark Blue Template 4x3">
  <a:themeElements>
    <a:clrScheme name="Custom 127">
      <a:dk1>
        <a:srgbClr val="002050"/>
      </a:dk1>
      <a:lt1>
        <a:srgbClr val="FFFFFF"/>
      </a:lt1>
      <a:dk2>
        <a:srgbClr val="525051"/>
      </a:dk2>
      <a:lt2>
        <a:srgbClr val="00BCF2"/>
      </a:lt2>
      <a:accent1>
        <a:srgbClr val="00B294"/>
      </a:accent1>
      <a:accent2>
        <a:srgbClr val="009E49"/>
      </a:accent2>
      <a:accent3>
        <a:srgbClr val="BAD80A"/>
      </a:accent3>
      <a:accent4>
        <a:srgbClr val="FFF100"/>
      </a:accent4>
      <a:accent5>
        <a:srgbClr val="FF8C00"/>
      </a:accent5>
      <a:accent6>
        <a:srgbClr val="EC008C"/>
      </a:accent6>
      <a:hlink>
        <a:srgbClr val="00BCF2"/>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34975" rIns="0" bIns="34975" numCol="1" rtlCol="0" anchor="ctr" anchorCtr="0" compatLnSpc="1">
        <a:prstTxWarp prst="textNoShape">
          <a:avLst/>
        </a:prstTxWarp>
      </a:bodyPr>
      <a:lstStyle>
        <a:defPPr algn="ctr" defTabSz="699261" fontAlgn="base">
          <a:spcBef>
            <a:spcPct val="0"/>
          </a:spcBef>
          <a:spcAft>
            <a:spcPct val="0"/>
          </a:spcAft>
          <a:defRPr sz="1500" dirty="0">
            <a:gradFill>
              <a:gsLst>
                <a:gs pos="0">
                  <a:schemeClr val="bg2">
                    <a:lumMod val="50000"/>
                  </a:schemeClr>
                </a:gs>
                <a:gs pos="100000">
                  <a:schemeClr val="bg2">
                    <a:lumMod val="50000"/>
                  </a:schemeClr>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_v02.potx [Read-Only]" id="{21DA4F6C-37F6-45F5-BBE3-A8FF2342104A}" vid="{B57520ED-6C07-4B29-B7D3-6D7FA419B4AF}"/>
    </a:ext>
  </a:extLst>
</a:theme>
</file>

<file path=ppt/theme/theme3.xml><?xml version="1.0" encoding="utf-8"?>
<a:theme xmlns:a="http://schemas.openxmlformats.org/drawingml/2006/main" name="3-30367_MSR White Template 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_v02.potx [Read-Only]" id="{21DA4F6C-37F6-45F5-BBE3-A8FF2342104A}" vid="{C9BEF087-DA8F-4D23-9D53-E32CF50C000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060B71D1ED284AB77D7DEBC825F87D" ma:contentTypeVersion="4" ma:contentTypeDescription="Create a new document." ma:contentTypeScope="" ma:versionID="34f19f936b498320ff27ad185a41a95a">
  <xsd:schema xmlns:xsd="http://www.w3.org/2001/XMLSchema" xmlns:xs="http://www.w3.org/2001/XMLSchema" xmlns:p="http://schemas.microsoft.com/office/2006/metadata/properties" xmlns:ns2="f570dc35-1b2c-4bda-a46e-7e47463bacca" targetNamespace="http://schemas.microsoft.com/office/2006/metadata/properties" ma:root="true" ma:fieldsID="1604df346d8f3c4c1886411259d60b21" ns2:_="">
    <xsd:import namespace="f570dc35-1b2c-4bda-a46e-7e47463bacc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0dc35-1b2c-4bda-a46e-7e47463bacc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570dc35-1b2c-4bda-a46e-7e47463bacca">
      <UserInfo>
        <DisplayName>Yongguang Zhang</DisplayName>
        <AccountId>11</AccountId>
        <AccountType/>
      </UserInfo>
      <UserInfo>
        <DisplayName>Yongqiang Xiong</DisplayName>
        <AccountId>24</AccountId>
        <AccountType/>
      </UserInfo>
      <UserInfo>
        <DisplayName>Larry Luo</DisplayName>
        <AccountId>23</AccountId>
        <AccountType/>
      </UserInfo>
      <UserInfo>
        <DisplayName>Ranveer Chandra</DisplayName>
        <AccountId>38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228A55-4B46-4E09-A0EE-B655CE939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0dc35-1b2c-4bda-a46e-7e47463ba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f570dc35-1b2c-4bda-a46e-7e47463bacca"/>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59736</TotalTime>
  <Words>12224</Words>
  <Application>Microsoft Office PowerPoint</Application>
  <PresentationFormat>自定义</PresentationFormat>
  <Paragraphs>1177</Paragraphs>
  <Slides>56</Slides>
  <Notes>56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56</vt:i4>
      </vt:variant>
    </vt:vector>
  </HeadingPairs>
  <TitlesOfParts>
    <vt:vector size="67" baseType="lpstr">
      <vt:lpstr>宋体</vt:lpstr>
      <vt:lpstr>Arial</vt:lpstr>
      <vt:lpstr>Consolas</vt:lpstr>
      <vt:lpstr>Segoe UI</vt:lpstr>
      <vt:lpstr>Segoe UI Light</vt:lpstr>
      <vt:lpstr>Segoe UI Semibold</vt:lpstr>
      <vt:lpstr>Segoe UI Semilight</vt:lpstr>
      <vt:lpstr>Wingdings</vt:lpstr>
      <vt:lpstr>3-30367_MSR White Template 4x3</vt:lpstr>
      <vt:lpstr>3-30367_MSR Dark Blue Template 4x3</vt:lpstr>
      <vt:lpstr>3-30367_MSR White Template 16x9</vt:lpstr>
      <vt:lpstr>Implementing ClickNP: Highly Flexible and High Performance Network Processing on CPU + FPGA</vt:lpstr>
      <vt:lpstr>Outline</vt:lpstr>
      <vt:lpstr>Virtualized network functions</vt:lpstr>
      <vt:lpstr>Scale-up challenges for software NF</vt:lpstr>
      <vt:lpstr>Scale-up challenges for software NF</vt:lpstr>
      <vt:lpstr>FPGA in the cloud</vt:lpstr>
      <vt:lpstr>FPGA in the cloud</vt:lpstr>
      <vt:lpstr>FPGA challenge: Programmability</vt:lpstr>
      <vt:lpstr>Project ClickNP</vt:lpstr>
      <vt:lpstr>Project ClickNP</vt:lpstr>
      <vt:lpstr>Project ClickNP</vt:lpstr>
      <vt:lpstr>Project ClickNP</vt:lpstr>
      <vt:lpstr>Analogy: Sora (NSDI’09)</vt:lpstr>
      <vt:lpstr>ClickNP programming model</vt:lpstr>
      <vt:lpstr>ClickNP programming model</vt:lpstr>
      <vt:lpstr>Element: single-threaded core</vt:lpstr>
      <vt:lpstr>Architecture</vt:lpstr>
      <vt:lpstr>Architecture</vt:lpstr>
      <vt:lpstr>Architecture</vt:lpstr>
      <vt:lpstr>Architecture</vt:lpstr>
      <vt:lpstr>Architecture</vt:lpstr>
      <vt:lpstr>Architecture</vt:lpstr>
      <vt:lpstr>The Route to ClickNP Paper</vt:lpstr>
      <vt:lpstr>The Route to ClickNP Paper</vt:lpstr>
      <vt:lpstr>The Route to ClickNP Paper</vt:lpstr>
      <vt:lpstr>The Route to ClickNP Paper</vt:lpstr>
      <vt:lpstr>The Route to ClickNP Paper</vt:lpstr>
      <vt:lpstr>Prototype and microbenchmarks</vt:lpstr>
      <vt:lpstr>Prototype and microbenchmarks</vt:lpstr>
      <vt:lpstr>Prototype and microbenchmarks</vt:lpstr>
      <vt:lpstr>Prototype and microbenchmarks</vt:lpstr>
      <vt:lpstr>Implementation challenges</vt:lpstr>
      <vt:lpstr>Implementation challenges</vt:lpstr>
      <vt:lpstr>Implementation challenges</vt:lpstr>
      <vt:lpstr>Implementation challenges</vt:lpstr>
      <vt:lpstr>Converge system design</vt:lpstr>
      <vt:lpstr>Converge system design</vt:lpstr>
      <vt:lpstr>Converge system design</vt:lpstr>
      <vt:lpstr>Converge system design</vt:lpstr>
      <vt:lpstr>Converge system design</vt:lpstr>
      <vt:lpstr>ClickNP element library</vt:lpstr>
      <vt:lpstr>Sample network functions</vt:lpstr>
      <vt:lpstr>Build a solid system</vt:lpstr>
      <vt:lpstr>Build a solid system</vt:lpstr>
      <vt:lpstr>Build a solid system</vt:lpstr>
      <vt:lpstr>Build a solid system</vt:lpstr>
      <vt:lpstr>Build a solid system</vt:lpstr>
      <vt:lpstr>Build a solid system</vt:lpstr>
      <vt:lpstr>Compare with state-of-the-art</vt:lpstr>
      <vt:lpstr>Compare with state-of-the-art</vt:lpstr>
      <vt:lpstr>Development after Submission</vt:lpstr>
      <vt:lpstr>Accelerators are coming</vt:lpstr>
      <vt:lpstr>Accelerators still follow Moore’s law</vt:lpstr>
      <vt:lpstr>Linus Torvalds advocating FPGA</vt:lpstr>
      <vt:lpstr>Vision: Reconfigurable Cloud</vt:lpstr>
      <vt:lpstr>Thank you! Questions!  </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dc:title>
  <dc:subject>Microsoft Research 2013</dc:subject>
  <dc:creator>&lt;Speaker Name&gt;</dc:creator>
  <cp:keywords/>
  <dc:description>Template by: Mitchell Derrey, Silver Fox Productions, Inc._x000d_
Formatting by: _x000d_
Audience Type: Internal/External</dc:description>
  <cp:lastModifiedBy>Brian</cp:lastModifiedBy>
  <cp:revision>5833</cp:revision>
  <cp:lastPrinted>2016-08-12T05:20:14Z</cp:lastPrinted>
  <dcterms:created xsi:type="dcterms:W3CDTF">2012-05-22T07:38:31Z</dcterms:created>
  <dcterms:modified xsi:type="dcterms:W3CDTF">2017-08-03T04:29:15Z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0x01010019060B71D1ED284AB77D7DEBC825F87D</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