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8"/>
  </p:notesMasterIdLst>
  <p:sldIdLst>
    <p:sldId id="256" r:id="rId2"/>
    <p:sldId id="267" r:id="rId3"/>
    <p:sldId id="303" r:id="rId4"/>
    <p:sldId id="304" r:id="rId5"/>
    <p:sldId id="258" r:id="rId6"/>
    <p:sldId id="278" r:id="rId7"/>
    <p:sldId id="265" r:id="rId8"/>
    <p:sldId id="279" r:id="rId9"/>
    <p:sldId id="286" r:id="rId10"/>
    <p:sldId id="320" r:id="rId11"/>
    <p:sldId id="287" r:id="rId12"/>
    <p:sldId id="280" r:id="rId13"/>
    <p:sldId id="314" r:id="rId14"/>
    <p:sldId id="276" r:id="rId15"/>
    <p:sldId id="288" r:id="rId16"/>
    <p:sldId id="281" r:id="rId17"/>
    <p:sldId id="282" r:id="rId18"/>
    <p:sldId id="283" r:id="rId19"/>
    <p:sldId id="270" r:id="rId20"/>
    <p:sldId id="302" r:id="rId21"/>
    <p:sldId id="284" r:id="rId22"/>
    <p:sldId id="285" r:id="rId23"/>
    <p:sldId id="313" r:id="rId24"/>
    <p:sldId id="317" r:id="rId25"/>
    <p:sldId id="289" r:id="rId26"/>
    <p:sldId id="299" r:id="rId27"/>
    <p:sldId id="292" r:id="rId28"/>
    <p:sldId id="327" r:id="rId29"/>
    <p:sldId id="301" r:id="rId30"/>
    <p:sldId id="325" r:id="rId31"/>
    <p:sldId id="322" r:id="rId32"/>
    <p:sldId id="291" r:id="rId33"/>
    <p:sldId id="259" r:id="rId34"/>
    <p:sldId id="331" r:id="rId35"/>
    <p:sldId id="326" r:id="rId36"/>
    <p:sldId id="328" r:id="rId37"/>
    <p:sldId id="329" r:id="rId38"/>
    <p:sldId id="318" r:id="rId39"/>
    <p:sldId id="319" r:id="rId40"/>
    <p:sldId id="330" r:id="rId41"/>
    <p:sldId id="294" r:id="rId42"/>
    <p:sldId id="297" r:id="rId43"/>
    <p:sldId id="262" r:id="rId44"/>
    <p:sldId id="298" r:id="rId45"/>
    <p:sldId id="272" r:id="rId46"/>
    <p:sldId id="266" r:id="rId47"/>
    <p:sldId id="310" r:id="rId48"/>
    <p:sldId id="263" r:id="rId49"/>
    <p:sldId id="321" r:id="rId50"/>
    <p:sldId id="312" r:id="rId51"/>
    <p:sldId id="273" r:id="rId52"/>
    <p:sldId id="305" r:id="rId53"/>
    <p:sldId id="324" r:id="rId54"/>
    <p:sldId id="309" r:id="rId55"/>
    <p:sldId id="323" r:id="rId56"/>
    <p:sldId id="27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/>
    <p:restoredTop sz="96327"/>
  </p:normalViewPr>
  <p:slideViewPr>
    <p:cSldViewPr snapToGrid="0">
      <p:cViewPr varScale="1">
        <p:scale>
          <a:sx n="146" d="100"/>
          <a:sy n="146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C5E9-D7D2-0744-8A86-7602625CDA91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63983-FCF2-8C48-B80E-4026637E0BC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3330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理想的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应该既有趣又有用，</a:t>
            </a:r>
            <a:r>
              <a:rPr lang="en-US" altLang="zh-CN" dirty="0" err="1"/>
              <a:t>OpenAI</a:t>
            </a:r>
            <a:r>
              <a:rPr lang="zh-CN" altLang="en-US" dirty="0"/>
              <a:t> 优先做的是有用，</a:t>
            </a:r>
            <a:r>
              <a:rPr lang="en-US" altLang="zh-CN" dirty="0"/>
              <a:t>Character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优先做的是有趣</a:t>
            </a:r>
            <a:endParaRPr lang="en-US" altLang="zh-CN" dirty="0"/>
          </a:p>
          <a:p>
            <a:r>
              <a:rPr lang="zh-CN" altLang="en-US" dirty="0">
                <a:effectLst/>
                <a:latin typeface="Menlo" panose="020B0609030804020204" pitchFamily="49" charset="0"/>
              </a:rPr>
              <a:t>更有趣的人：模拟真人的个性和情感，用于泛娱乐场景</a:t>
            </a:r>
          </a:p>
          <a:p>
            <a:r>
              <a:rPr lang="zh-CN" altLang="en-US" dirty="0">
                <a:effectLst/>
                <a:latin typeface="Menlo" panose="020B0609030804020204" pitchFamily="49" charset="0"/>
              </a:rPr>
              <a:t>更有用的人：作为工具，用于商业和个人助理场景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63983-FCF2-8C48-B80E-4026637E0BC1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6210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9514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9705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565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6022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3420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6885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3336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4062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7055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8892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6472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B0DED-170C-5649-8D2B-E6FCE441F3BA}" type="datetimeFigureOut">
              <a:rPr lang="en-CN" smtClean="0"/>
              <a:t>2024/3/28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96B57-9278-5946-BDCB-A8BDA291F5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89953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A1DE3-0EAD-C21E-5C72-24141CEFC6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br>
              <a:rPr lang="en-US" altLang="zh-CN" dirty="0"/>
            </a:br>
            <a:r>
              <a:rPr lang="zh-CN" altLang="en-US" dirty="0"/>
              <a:t>应该更有趣还是更有用？</a:t>
            </a:r>
            <a:endParaRPr lang="en-C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AA975-9341-04A9-87F1-3A35448210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CN" dirty="0"/>
          </a:p>
          <a:p>
            <a:r>
              <a:rPr lang="en-CN" dirty="0"/>
              <a:t>李博杰</a:t>
            </a:r>
          </a:p>
          <a:p>
            <a:r>
              <a:rPr lang="en-CN" dirty="0"/>
              <a:t>Co-Founder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CN" dirty="0"/>
              <a:t>Logenic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</a:p>
          <a:p>
            <a:r>
              <a:rPr lang="en-US" altLang="zh-CN" dirty="0"/>
              <a:t>2023</a:t>
            </a:r>
            <a:r>
              <a:rPr lang="zh-CN" altLang="en-US" dirty="0"/>
              <a:t> 年 </a:t>
            </a:r>
            <a:r>
              <a:rPr lang="en-US" altLang="zh-CN" dirty="0"/>
              <a:t>12</a:t>
            </a:r>
            <a:r>
              <a:rPr lang="zh-CN" altLang="en-US" dirty="0"/>
              <a:t> 月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4109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ED43-FCD8-34E5-01D8-45947DF75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语音合成商用的痛点</a:t>
            </a:r>
            <a:r>
              <a:rPr lang="zh-CN" altLang="en-US" dirty="0"/>
              <a:t>：成本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01656-1637-2E06-7E3A-AAA5F0A73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8703" cy="4351338"/>
          </a:xfrm>
        </p:spPr>
        <p:txBody>
          <a:bodyPr>
            <a:normAutofit/>
          </a:bodyPr>
          <a:lstStyle/>
          <a:p>
            <a:r>
              <a:rPr lang="en-CN" dirty="0"/>
              <a:t>语音合成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 的成本比 </a:t>
            </a:r>
            <a:r>
              <a:rPr lang="en-US" altLang="zh-CN" dirty="0"/>
              <a:t>GPT-4</a:t>
            </a:r>
            <a:r>
              <a:rPr lang="zh-CN" altLang="en-US" dirty="0"/>
              <a:t> 都贵</a:t>
            </a:r>
            <a:endParaRPr lang="en-CN" dirty="0"/>
          </a:p>
          <a:p>
            <a:pPr lvl="1"/>
            <a:r>
              <a:rPr lang="en-CN" dirty="0"/>
              <a:t>ElevenLabs</a:t>
            </a:r>
            <a:r>
              <a:rPr lang="zh-CN" altLang="en-US" dirty="0"/>
              <a:t> </a:t>
            </a:r>
            <a:r>
              <a:rPr lang="en-US" altLang="zh-CN" dirty="0"/>
              <a:t>$0.18 / 1K characters = $0.72 / 1K tokens</a:t>
            </a:r>
            <a:r>
              <a:rPr lang="zh-CN" altLang="en-US" dirty="0"/>
              <a:t>，支持语音克隆</a:t>
            </a:r>
            <a:endParaRPr lang="en-US" altLang="zh-CN" dirty="0"/>
          </a:p>
          <a:p>
            <a:pPr lvl="1"/>
            <a:r>
              <a:rPr lang="en-CN" dirty="0"/>
              <a:t>OpenAI TTS $0.015 / 1K characters = $0.06 / 1K tokens</a:t>
            </a:r>
            <a:r>
              <a:rPr lang="zh-CN" altLang="en-US" dirty="0"/>
              <a:t>，不支持语音克隆</a:t>
            </a:r>
            <a:endParaRPr lang="en-CN" dirty="0"/>
          </a:p>
          <a:p>
            <a:pPr lvl="1"/>
            <a:r>
              <a:rPr lang="en-CN" dirty="0"/>
              <a:t>Google Cloud TTS $0.016 / 1K characters = $0.06 / 1K tokens</a:t>
            </a:r>
            <a:r>
              <a:rPr lang="zh-CN" altLang="en-US" dirty="0"/>
              <a:t>，不支持语音克隆</a:t>
            </a:r>
            <a:endParaRPr lang="en-CN" dirty="0"/>
          </a:p>
          <a:p>
            <a:pPr lvl="1"/>
            <a:r>
              <a:rPr lang="en-CN" dirty="0"/>
              <a:t>对比</a:t>
            </a:r>
            <a:r>
              <a:rPr lang="zh-CN" altLang="en-US" dirty="0"/>
              <a:t>：</a:t>
            </a:r>
            <a:r>
              <a:rPr lang="en-CN" dirty="0"/>
              <a:t>GPT-4-Turbo $0.03 / 1K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CN" dirty="0"/>
              <a:t>tokens</a:t>
            </a:r>
          </a:p>
          <a:p>
            <a:r>
              <a:rPr lang="en-CN" dirty="0"/>
              <a:t>自己部署语音合成比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 </a:t>
            </a:r>
            <a:r>
              <a:rPr lang="en-CN" dirty="0"/>
              <a:t>便宜</a:t>
            </a:r>
            <a:r>
              <a:rPr lang="zh-CN" altLang="en-US" dirty="0"/>
              <a:t> </a:t>
            </a:r>
            <a:r>
              <a:rPr lang="en-US" altLang="zh-CN" dirty="0"/>
              <a:t>30</a:t>
            </a:r>
            <a:r>
              <a:rPr lang="zh-CN" altLang="en-US" dirty="0"/>
              <a:t>～</a:t>
            </a:r>
            <a:r>
              <a:rPr lang="en-US" altLang="zh-CN" dirty="0"/>
              <a:t>360</a:t>
            </a:r>
            <a:r>
              <a:rPr lang="zh-CN" altLang="en-US" dirty="0"/>
              <a:t> 倍</a:t>
            </a:r>
            <a:endParaRPr lang="en-CN" dirty="0"/>
          </a:p>
          <a:p>
            <a:pPr lvl="1"/>
            <a:r>
              <a:rPr lang="en-CN" dirty="0"/>
              <a:t>VITS </a:t>
            </a:r>
            <a:r>
              <a:rPr lang="en-US" altLang="zh-CN" dirty="0"/>
              <a:t>0.3s</a:t>
            </a:r>
            <a:r>
              <a:rPr lang="zh-CN" altLang="en-US" dirty="0"/>
              <a:t> </a:t>
            </a:r>
            <a:r>
              <a:rPr lang="en-US" altLang="zh-CN" dirty="0"/>
              <a:t>/ 100 characters -&gt; 1M characters / hour</a:t>
            </a:r>
          </a:p>
          <a:p>
            <a:pPr lvl="1"/>
            <a:r>
              <a:rPr lang="en-US" dirty="0"/>
              <a:t>4090: $0.5 / hour -&gt; $0.0005 / 1K characters = $0.002 / 1K tokens</a:t>
            </a:r>
          </a:p>
          <a:p>
            <a:r>
              <a:rPr lang="en-US" dirty="0" err="1"/>
              <a:t>ElevenLabs</a:t>
            </a:r>
            <a:r>
              <a:rPr lang="zh-CN" altLang="en-US" dirty="0"/>
              <a:t> 虽然效果好，但大规模商用还是要自研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65920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52FC-8EDC-230D-B571-C35378E3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视频生成</a:t>
            </a:r>
            <a:r>
              <a:rPr lang="zh-CN" altLang="en-US" dirty="0"/>
              <a:t>：</a:t>
            </a:r>
            <a:r>
              <a:rPr lang="en-US" altLang="zh-CN" dirty="0"/>
              <a:t>2024</a:t>
            </a:r>
            <a:r>
              <a:rPr lang="zh-CN" altLang="en-US" dirty="0"/>
              <a:t> 年可能的热点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77D7C-4795-4078-4935-C0F390225FAB}"/>
              </a:ext>
            </a:extLst>
          </p:cNvPr>
          <p:cNvSpPr txBox="1"/>
          <p:nvPr/>
        </p:nvSpPr>
        <p:spPr>
          <a:xfrm>
            <a:off x="798443" y="1638328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(1)</a:t>
            </a:r>
            <a:endParaRPr lang="en-CN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83349-A42B-6553-8DBA-8544070A9895}"/>
              </a:ext>
            </a:extLst>
          </p:cNvPr>
          <p:cNvSpPr/>
          <p:nvPr/>
        </p:nvSpPr>
        <p:spPr>
          <a:xfrm>
            <a:off x="2246244" y="1672564"/>
            <a:ext cx="1641282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文本</a:t>
            </a:r>
            <a:r>
              <a:rPr lang="en-US" altLang="zh-CN" dirty="0"/>
              <a:t>/</a:t>
            </a:r>
            <a:r>
              <a:rPr lang="zh-CN" altLang="en-US" dirty="0"/>
              <a:t>图片</a:t>
            </a:r>
            <a:endParaRPr lang="en-C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EE67A1-9C1B-D3A8-774E-219ADBC8A041}"/>
              </a:ext>
            </a:extLst>
          </p:cNvPr>
          <p:cNvSpPr/>
          <p:nvPr/>
        </p:nvSpPr>
        <p:spPr>
          <a:xfrm>
            <a:off x="5016609" y="1511052"/>
            <a:ext cx="2298591" cy="7162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CN" dirty="0"/>
          </a:p>
          <a:p>
            <a:pPr algn="ctr"/>
            <a:r>
              <a:rPr lang="en-US" altLang="zh-CN" dirty="0"/>
              <a:t>(e.g.</a:t>
            </a:r>
            <a:r>
              <a:rPr lang="zh-CN" altLang="en-US" dirty="0"/>
              <a:t> </a:t>
            </a:r>
            <a:r>
              <a:rPr lang="en-CN" dirty="0"/>
              <a:t>AnimateDiff</a:t>
            </a:r>
            <a:r>
              <a:rPr lang="en-US" altLang="zh-CN" dirty="0"/>
              <a:t>)</a:t>
            </a:r>
            <a:endParaRPr lang="en-CN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7F27F2-1CBF-6DF8-EEA6-1BBF9286C3B9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3887526" y="1869160"/>
            <a:ext cx="112908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938E-4CAF-6006-1380-177E4396D99A}"/>
              </a:ext>
            </a:extLst>
          </p:cNvPr>
          <p:cNvSpPr txBox="1"/>
          <p:nvPr/>
        </p:nvSpPr>
        <p:spPr>
          <a:xfrm>
            <a:off x="828425" y="5149777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BE</a:t>
            </a:r>
            <a:endParaRPr lang="en-CN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FD9B08-4071-2B65-2039-B590BC9FE815}"/>
              </a:ext>
            </a:extLst>
          </p:cNvPr>
          <p:cNvSpPr/>
          <p:nvPr/>
        </p:nvSpPr>
        <p:spPr>
          <a:xfrm>
            <a:off x="2368827" y="4469575"/>
            <a:ext cx="1040295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文本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B02C9D-ADDD-FA83-BA7E-C919580E1889}"/>
              </a:ext>
            </a:extLst>
          </p:cNvPr>
          <p:cNvSpPr/>
          <p:nvPr/>
        </p:nvSpPr>
        <p:spPr>
          <a:xfrm>
            <a:off x="2368827" y="5184014"/>
            <a:ext cx="1040295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图片流</a:t>
            </a:r>
            <a:endParaRPr lang="en-C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32DEFD-9463-6BF5-1F67-E04079333D22}"/>
              </a:ext>
            </a:extLst>
          </p:cNvPr>
          <p:cNvSpPr txBox="1"/>
          <p:nvPr/>
        </p:nvSpPr>
        <p:spPr>
          <a:xfrm>
            <a:off x="7712764" y="1420614"/>
            <a:ext cx="323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只能生成几秒的视频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一致性不高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难以</a:t>
            </a:r>
            <a:r>
              <a:rPr lang="en-US" dirty="0" err="1"/>
              <a:t>描述</a:t>
            </a:r>
            <a:r>
              <a:rPr lang="en-CN" dirty="0"/>
              <a:t>复杂语义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36F55-A21E-7982-110A-63B88E48ABB6}"/>
              </a:ext>
            </a:extLst>
          </p:cNvPr>
          <p:cNvSpPr/>
          <p:nvPr/>
        </p:nvSpPr>
        <p:spPr>
          <a:xfrm>
            <a:off x="2368827" y="5898453"/>
            <a:ext cx="1040295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语音流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C27C75-6112-8492-35D8-F612C11218D3}"/>
              </a:ext>
            </a:extLst>
          </p:cNvPr>
          <p:cNvSpPr/>
          <p:nvPr/>
        </p:nvSpPr>
        <p:spPr>
          <a:xfrm>
            <a:off x="5639258" y="4918945"/>
            <a:ext cx="2000749" cy="9286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Transformer</a:t>
            </a:r>
            <a:r>
              <a:rPr lang="en-US" altLang="zh-CN" dirty="0"/>
              <a:t>-only</a:t>
            </a:r>
            <a:r>
              <a:rPr lang="zh-CN" altLang="en-US" dirty="0"/>
              <a:t> </a:t>
            </a:r>
            <a:r>
              <a:rPr lang="en-US" altLang="zh-CN" dirty="0"/>
              <a:t>LLM</a:t>
            </a:r>
            <a:endParaRPr lang="en-CN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E9DFB6-7A0C-2351-08C7-0846651876A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409122" y="4666171"/>
            <a:ext cx="34455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A3E751-9695-23FD-9E65-61C956113736}"/>
              </a:ext>
            </a:extLst>
          </p:cNvPr>
          <p:cNvCxnSpPr>
            <a:cxnSpLocks/>
          </p:cNvCxnSpPr>
          <p:nvPr/>
        </p:nvCxnSpPr>
        <p:spPr>
          <a:xfrm>
            <a:off x="3409122" y="5380610"/>
            <a:ext cx="34455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1CD898A-B74E-610F-3774-7A0B5CB625C6}"/>
              </a:ext>
            </a:extLst>
          </p:cNvPr>
          <p:cNvSpPr/>
          <p:nvPr/>
        </p:nvSpPr>
        <p:spPr>
          <a:xfrm>
            <a:off x="3766932" y="5184014"/>
            <a:ext cx="1186070" cy="11076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Encoder</a:t>
            </a:r>
          </a:p>
          <a:p>
            <a:pPr algn="ctr"/>
            <a:r>
              <a:rPr lang="en-US" altLang="zh-CN" dirty="0"/>
              <a:t>(VQ-VAE/</a:t>
            </a:r>
            <a:r>
              <a:rPr lang="zh-CN" altLang="en-US" dirty="0"/>
              <a:t> </a:t>
            </a:r>
            <a:r>
              <a:rPr lang="en-US" altLang="zh-CN" dirty="0"/>
              <a:t>VQ-GAN)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52A123-639D-7FB5-1E2B-93B3F324C1D5}"/>
              </a:ext>
            </a:extLst>
          </p:cNvPr>
          <p:cNvCxnSpPr>
            <a:cxnSpLocks/>
          </p:cNvCxnSpPr>
          <p:nvPr/>
        </p:nvCxnSpPr>
        <p:spPr>
          <a:xfrm>
            <a:off x="3409122" y="6095049"/>
            <a:ext cx="34455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1B17E-76C2-90CA-9F34-E70BAD8804FE}"/>
              </a:ext>
            </a:extLst>
          </p:cNvPr>
          <p:cNvSpPr/>
          <p:nvPr/>
        </p:nvSpPr>
        <p:spPr>
          <a:xfrm>
            <a:off x="3793438" y="4457276"/>
            <a:ext cx="1186070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Tokenizer</a:t>
            </a:r>
            <a:endParaRPr lang="en-CN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6328914-5C4E-3F55-244E-B16A892CD006}"/>
              </a:ext>
            </a:extLst>
          </p:cNvPr>
          <p:cNvCxnSpPr>
            <a:cxnSpLocks/>
            <a:stCxn id="24" idx="3"/>
            <a:endCxn id="17" idx="1"/>
          </p:cNvCxnSpPr>
          <p:nvPr/>
        </p:nvCxnSpPr>
        <p:spPr>
          <a:xfrm>
            <a:off x="4979508" y="4653872"/>
            <a:ext cx="659750" cy="7293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6B7ECB-9E04-DF2D-71A6-2C32D9BCB84B}"/>
              </a:ext>
            </a:extLst>
          </p:cNvPr>
          <p:cNvCxnSpPr>
            <a:cxnSpLocks/>
            <a:stCxn id="22" idx="3"/>
            <a:endCxn id="17" idx="1"/>
          </p:cNvCxnSpPr>
          <p:nvPr/>
        </p:nvCxnSpPr>
        <p:spPr>
          <a:xfrm flipV="1">
            <a:off x="4953002" y="5383259"/>
            <a:ext cx="686256" cy="3545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9C02C9E-0047-1277-DB0D-0134C3A4DB64}"/>
              </a:ext>
            </a:extLst>
          </p:cNvPr>
          <p:cNvSpPr/>
          <p:nvPr/>
        </p:nvSpPr>
        <p:spPr>
          <a:xfrm>
            <a:off x="8183514" y="5184014"/>
            <a:ext cx="1292996" cy="11076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Decoder</a:t>
            </a:r>
          </a:p>
          <a:p>
            <a:pPr algn="ctr"/>
            <a:r>
              <a:rPr lang="en-US" altLang="zh-CN" dirty="0"/>
              <a:t>(VQ-VAE/</a:t>
            </a:r>
          </a:p>
          <a:p>
            <a:pPr algn="ctr"/>
            <a:r>
              <a:rPr lang="en-US" altLang="zh-CN" dirty="0"/>
              <a:t>VQ-GAN)</a:t>
            </a:r>
            <a:endParaRPr lang="en-CN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15CA9AB-B8ED-86E6-DB8D-DAF24DF67AAF}"/>
              </a:ext>
            </a:extLst>
          </p:cNvPr>
          <p:cNvCxnSpPr>
            <a:cxnSpLocks/>
            <a:stCxn id="17" idx="3"/>
            <a:endCxn id="35" idx="1"/>
          </p:cNvCxnSpPr>
          <p:nvPr/>
        </p:nvCxnSpPr>
        <p:spPr>
          <a:xfrm>
            <a:off x="7640007" y="5383259"/>
            <a:ext cx="543507" cy="3545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CA95F58-8AF9-AA79-851F-34DF1CACAF0B}"/>
              </a:ext>
            </a:extLst>
          </p:cNvPr>
          <p:cNvSpPr txBox="1"/>
          <p:nvPr/>
        </p:nvSpPr>
        <p:spPr>
          <a:xfrm>
            <a:off x="776900" y="3187471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(2)</a:t>
            </a:r>
            <a:endParaRPr lang="en-CN" sz="24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08655C6-63E6-29DF-990C-3454C5658AE4}"/>
              </a:ext>
            </a:extLst>
          </p:cNvPr>
          <p:cNvSpPr/>
          <p:nvPr/>
        </p:nvSpPr>
        <p:spPr>
          <a:xfrm>
            <a:off x="3499779" y="3587191"/>
            <a:ext cx="2770365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3D</a:t>
            </a:r>
            <a:r>
              <a:rPr lang="zh-CN" altLang="en-US" dirty="0"/>
              <a:t> 模型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Live2</a:t>
            </a:r>
            <a:r>
              <a:rPr lang="en-CN" altLang="zh-CN" dirty="0"/>
              <a:t>D</a:t>
            </a:r>
            <a:r>
              <a:rPr lang="zh-CN" altLang="en-US" dirty="0"/>
              <a:t> 模型</a:t>
            </a:r>
            <a:endParaRPr lang="en-US" altLang="zh-CN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7FA5D1B-0F88-5754-B000-729019E33C46}"/>
              </a:ext>
            </a:extLst>
          </p:cNvPr>
          <p:cNvSpPr/>
          <p:nvPr/>
        </p:nvSpPr>
        <p:spPr>
          <a:xfrm>
            <a:off x="2246244" y="2858469"/>
            <a:ext cx="937223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文本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64FD81-3B87-7C1E-90FD-8ED3EDC53C0A}"/>
              </a:ext>
            </a:extLst>
          </p:cNvPr>
          <p:cNvCxnSpPr>
            <a:cxnSpLocks/>
            <a:stCxn id="50" idx="3"/>
            <a:endCxn id="57" idx="1"/>
          </p:cNvCxnSpPr>
          <p:nvPr/>
        </p:nvCxnSpPr>
        <p:spPr>
          <a:xfrm>
            <a:off x="3183467" y="3055065"/>
            <a:ext cx="48059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6CAD5106-FF92-4A6A-7857-953E1E1A7352}"/>
              </a:ext>
            </a:extLst>
          </p:cNvPr>
          <p:cNvSpPr/>
          <p:nvPr/>
        </p:nvSpPr>
        <p:spPr>
          <a:xfrm>
            <a:off x="3664063" y="2858469"/>
            <a:ext cx="937223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LLM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0A3AFAD-90D9-25B3-6876-E3645F5C68C1}"/>
              </a:ext>
            </a:extLst>
          </p:cNvPr>
          <p:cNvSpPr/>
          <p:nvPr/>
        </p:nvSpPr>
        <p:spPr>
          <a:xfrm>
            <a:off x="5012028" y="2611792"/>
            <a:ext cx="1261772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文本输出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47A6E2E-2E16-4AD3-4047-82BD453566EF}"/>
              </a:ext>
            </a:extLst>
          </p:cNvPr>
          <p:cNvSpPr/>
          <p:nvPr/>
        </p:nvSpPr>
        <p:spPr>
          <a:xfrm>
            <a:off x="5008372" y="3099991"/>
            <a:ext cx="1261772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生成动作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1C4E080-EC37-0491-7FC1-03FA45C5B8B0}"/>
              </a:ext>
            </a:extLst>
          </p:cNvPr>
          <p:cNvCxnSpPr>
            <a:cxnSpLocks/>
            <a:stCxn id="57" idx="3"/>
            <a:endCxn id="61" idx="1"/>
          </p:cNvCxnSpPr>
          <p:nvPr/>
        </p:nvCxnSpPr>
        <p:spPr>
          <a:xfrm flipV="1">
            <a:off x="4601286" y="2808388"/>
            <a:ext cx="410742" cy="2466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4101975-6BED-6453-A43B-8FF3C32B854F}"/>
              </a:ext>
            </a:extLst>
          </p:cNvPr>
          <p:cNvCxnSpPr>
            <a:cxnSpLocks/>
            <a:stCxn id="57" idx="3"/>
            <a:endCxn id="62" idx="1"/>
          </p:cNvCxnSpPr>
          <p:nvPr/>
        </p:nvCxnSpPr>
        <p:spPr>
          <a:xfrm>
            <a:off x="4601286" y="3055065"/>
            <a:ext cx="407086" cy="2415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83D0C24-FC88-40DA-A634-2A95DCD3CD86}"/>
              </a:ext>
            </a:extLst>
          </p:cNvPr>
          <p:cNvCxnSpPr>
            <a:cxnSpLocks/>
            <a:stCxn id="62" idx="3"/>
            <a:endCxn id="73" idx="1"/>
          </p:cNvCxnSpPr>
          <p:nvPr/>
        </p:nvCxnSpPr>
        <p:spPr>
          <a:xfrm>
            <a:off x="6270144" y="3296587"/>
            <a:ext cx="776003" cy="2229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AA51F27-A014-E9E7-D850-C1283D728A1D}"/>
              </a:ext>
            </a:extLst>
          </p:cNvPr>
          <p:cNvCxnSpPr>
            <a:cxnSpLocks/>
            <a:stCxn id="49" idx="3"/>
            <a:endCxn id="73" idx="1"/>
          </p:cNvCxnSpPr>
          <p:nvPr/>
        </p:nvCxnSpPr>
        <p:spPr>
          <a:xfrm flipV="1">
            <a:off x="6270144" y="3519577"/>
            <a:ext cx="776003" cy="2642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446741DA-A59B-D2D9-7553-C0F553B994B8}"/>
              </a:ext>
            </a:extLst>
          </p:cNvPr>
          <p:cNvSpPr/>
          <p:nvPr/>
        </p:nvSpPr>
        <p:spPr>
          <a:xfrm>
            <a:off x="7046147" y="3322981"/>
            <a:ext cx="1261772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视频输出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D9F6401-3499-6C04-DBEF-D2F16C54543A}"/>
              </a:ext>
            </a:extLst>
          </p:cNvPr>
          <p:cNvSpPr/>
          <p:nvPr/>
        </p:nvSpPr>
        <p:spPr>
          <a:xfrm>
            <a:off x="7022918" y="2611792"/>
            <a:ext cx="1261772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语音合成</a:t>
            </a:r>
            <a:endParaRPr lang="en-CN" dirty="0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D5C0D35-DF4E-E61C-89AB-3E96C39E661A}"/>
              </a:ext>
            </a:extLst>
          </p:cNvPr>
          <p:cNvCxnSpPr>
            <a:cxnSpLocks/>
            <a:stCxn id="61" idx="3"/>
            <a:endCxn id="76" idx="1"/>
          </p:cNvCxnSpPr>
          <p:nvPr/>
        </p:nvCxnSpPr>
        <p:spPr>
          <a:xfrm>
            <a:off x="6273800" y="2808388"/>
            <a:ext cx="74911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0D3AAACF-0E9F-18CE-8982-E78D58B46ED2}"/>
              </a:ext>
            </a:extLst>
          </p:cNvPr>
          <p:cNvSpPr txBox="1"/>
          <p:nvPr/>
        </p:nvSpPr>
        <p:spPr>
          <a:xfrm>
            <a:off x="8550964" y="2802120"/>
            <a:ext cx="323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只能生成人物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背景不能动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人物动作受限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A2585B-1F52-AD37-BD10-9F497F67C2C4}"/>
              </a:ext>
            </a:extLst>
          </p:cNvPr>
          <p:cNvSpPr/>
          <p:nvPr/>
        </p:nvSpPr>
        <p:spPr>
          <a:xfrm>
            <a:off x="9902687" y="4469575"/>
            <a:ext cx="1040295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文本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27317E-4E39-0F64-C3F1-6EDA1CAA1C6E}"/>
              </a:ext>
            </a:extLst>
          </p:cNvPr>
          <p:cNvSpPr/>
          <p:nvPr/>
        </p:nvSpPr>
        <p:spPr>
          <a:xfrm>
            <a:off x="9927233" y="5184014"/>
            <a:ext cx="1040295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图片流</a:t>
            </a:r>
            <a:endParaRPr lang="en-C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5C7C0F-ED65-0DDA-653E-0B97706E5901}"/>
              </a:ext>
            </a:extLst>
          </p:cNvPr>
          <p:cNvSpPr/>
          <p:nvPr/>
        </p:nvSpPr>
        <p:spPr>
          <a:xfrm>
            <a:off x="9927232" y="5898452"/>
            <a:ext cx="1040295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语音流</a:t>
            </a:r>
            <a:endParaRPr lang="en-CN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AC2FA2-7305-632F-7D55-AA20B4CC724C}"/>
              </a:ext>
            </a:extLst>
          </p:cNvPr>
          <p:cNvCxnSpPr>
            <a:cxnSpLocks/>
            <a:stCxn id="20" idx="3"/>
            <a:endCxn id="3" idx="1"/>
          </p:cNvCxnSpPr>
          <p:nvPr/>
        </p:nvCxnSpPr>
        <p:spPr>
          <a:xfrm flipV="1">
            <a:off x="9476507" y="4666171"/>
            <a:ext cx="426180" cy="2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747355-B37E-EDBD-9030-3EB88FCB8AEC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9478615" y="5380609"/>
            <a:ext cx="448618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57AEA2C-8833-B89F-FF3F-A995BD613091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9476507" y="6092456"/>
            <a:ext cx="450725" cy="2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7350F6A-E87D-3AC9-DF72-6F8CDB50B341}"/>
              </a:ext>
            </a:extLst>
          </p:cNvPr>
          <p:cNvSpPr/>
          <p:nvPr/>
        </p:nvSpPr>
        <p:spPr>
          <a:xfrm>
            <a:off x="8183512" y="4472167"/>
            <a:ext cx="1292995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Tokenizer</a:t>
            </a:r>
            <a:endParaRPr lang="en-CN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CD74069-87C7-B7A2-571A-074E2FFEF62C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 flipV="1">
            <a:off x="7640007" y="4668763"/>
            <a:ext cx="543505" cy="7144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397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2884-6EA2-DC1B-AACF-B344A1B1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有趣的灵魂</a:t>
            </a:r>
            <a:r>
              <a:rPr lang="zh-CN" altLang="en-US" dirty="0"/>
              <a:t>：市面上的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距离很远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46A71-F8AB-F4C6-27FA-36AC91954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8958"/>
            <a:ext cx="7772400" cy="3117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3380D-B486-5ABF-FB03-C7EC00E5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095" y="2894428"/>
            <a:ext cx="6165079" cy="3964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E6C885-0FD6-4D35-4513-D4C2D0D3FCD8}"/>
              </a:ext>
            </a:extLst>
          </p:cNvPr>
          <p:cNvSpPr txBox="1"/>
          <p:nvPr/>
        </p:nvSpPr>
        <p:spPr>
          <a:xfrm>
            <a:off x="838200" y="5024927"/>
            <a:ext cx="435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市面上的</a:t>
            </a:r>
            <a:r>
              <a:rPr lang="zh-CN" altLang="en-US" sz="2400" dirty="0"/>
              <a:t> </a:t>
            </a:r>
            <a:r>
              <a:rPr lang="en-US" altLang="zh-CN" sz="2400" dirty="0"/>
              <a:t>AI</a:t>
            </a:r>
            <a:r>
              <a:rPr lang="zh-CN" altLang="en-US" sz="2400" dirty="0"/>
              <a:t> </a:t>
            </a:r>
            <a:r>
              <a:rPr lang="en-US" altLang="zh-CN" sz="2400" dirty="0"/>
              <a:t>Agent</a:t>
            </a:r>
            <a:r>
              <a:rPr lang="zh-CN" altLang="en-US" sz="2400" dirty="0"/>
              <a:t>：大部分是 </a:t>
            </a:r>
            <a:r>
              <a:rPr lang="en-US" altLang="zh-CN" sz="2400" dirty="0"/>
              <a:t>GPT</a:t>
            </a:r>
            <a:r>
              <a:rPr lang="zh-CN" altLang="en-US" sz="2400" dirty="0"/>
              <a:t> 或开源模型套壳（即用 </a:t>
            </a:r>
            <a:r>
              <a:rPr lang="en-US" altLang="zh-CN" sz="2400" dirty="0"/>
              <a:t>prompt</a:t>
            </a:r>
            <a:r>
              <a:rPr lang="zh-CN" altLang="en-US" sz="2400" dirty="0"/>
              <a:t> 写人物设定和</a:t>
            </a:r>
            <a:r>
              <a:rPr lang="zh-CN" altLang="en-CN" sz="2400" dirty="0"/>
              <a:t>样例对话</a:t>
            </a:r>
            <a:r>
              <a:rPr lang="zh-CN" altLang="en-US" sz="2400" dirty="0"/>
              <a:t>）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3859933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FD4DA-C32B-AA7B-6288-1AC6976F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基于</a:t>
            </a:r>
            <a:r>
              <a:rPr lang="zh-CN" altLang="en-US" dirty="0"/>
              <a:t> </a:t>
            </a:r>
            <a:r>
              <a:rPr lang="en-US" altLang="zh-CN" dirty="0"/>
              <a:t>prompt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基于微调的 </a:t>
            </a:r>
            <a:r>
              <a:rPr lang="en-US" altLang="zh-CN" dirty="0"/>
              <a:t>Agent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4A9C5-DB04-3331-7417-B55DD133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92" y="1690688"/>
            <a:ext cx="5652052" cy="4563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D8E857-1631-0F16-B094-58A14F8F8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304" y="1411057"/>
            <a:ext cx="3624470" cy="54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92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9A44-60E6-36D6-0938-4726BFEB1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基于微调构建精品多模态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endParaRPr lang="en-CN" dirty="0"/>
          </a:p>
        </p:txBody>
      </p:sp>
      <p:pic>
        <p:nvPicPr>
          <p:cNvPr id="4" name="Google Shape;216;p21" descr="Google Shape;216;p21">
            <a:extLst>
              <a:ext uri="{FF2B5EF4-FFF2-40B4-BE49-F238E27FC236}">
                <a16:creationId xmlns:a16="http://schemas.microsoft.com/office/drawing/2014/main" id="{95E319DA-DD2A-C807-13B7-CB7B1CFC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9318" y="4625094"/>
            <a:ext cx="593261" cy="593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83" extrusionOk="0">
                <a:moveTo>
                  <a:pt x="10797" y="0"/>
                </a:moveTo>
                <a:cubicBezTo>
                  <a:pt x="10349" y="0"/>
                  <a:pt x="9896" y="17"/>
                  <a:pt x="9670" y="43"/>
                </a:cubicBezTo>
                <a:cubicBezTo>
                  <a:pt x="7122" y="336"/>
                  <a:pt x="4903" y="1389"/>
                  <a:pt x="3145" y="3146"/>
                </a:cubicBezTo>
                <a:cubicBezTo>
                  <a:pt x="1422" y="4869"/>
                  <a:pt x="396" y="6983"/>
                  <a:pt x="55" y="9510"/>
                </a:cubicBezTo>
                <a:cubicBezTo>
                  <a:pt x="-12" y="10010"/>
                  <a:pt x="-19" y="11455"/>
                  <a:pt x="41" y="11921"/>
                </a:cubicBezTo>
                <a:cubicBezTo>
                  <a:pt x="219" y="13306"/>
                  <a:pt x="518" y="14363"/>
                  <a:pt x="1052" y="15471"/>
                </a:cubicBezTo>
                <a:cubicBezTo>
                  <a:pt x="2447" y="18367"/>
                  <a:pt x="5010" y="20466"/>
                  <a:pt x="8126" y="21258"/>
                </a:cubicBezTo>
                <a:cubicBezTo>
                  <a:pt x="8761" y="21419"/>
                  <a:pt x="9498" y="21536"/>
                  <a:pt x="10118" y="21575"/>
                </a:cubicBezTo>
                <a:cubicBezTo>
                  <a:pt x="10507" y="21600"/>
                  <a:pt x="11701" y="21565"/>
                  <a:pt x="12081" y="21518"/>
                </a:cubicBezTo>
                <a:cubicBezTo>
                  <a:pt x="13332" y="21360"/>
                  <a:pt x="14382" y="21053"/>
                  <a:pt x="15517" y="20507"/>
                </a:cubicBezTo>
                <a:cubicBezTo>
                  <a:pt x="18582" y="19034"/>
                  <a:pt x="20779" y="16150"/>
                  <a:pt x="21408" y="12801"/>
                </a:cubicBezTo>
                <a:cubicBezTo>
                  <a:pt x="21547" y="12058"/>
                  <a:pt x="21581" y="11678"/>
                  <a:pt x="21581" y="10780"/>
                </a:cubicBezTo>
                <a:cubicBezTo>
                  <a:pt x="21581" y="9883"/>
                  <a:pt x="21549" y="9529"/>
                  <a:pt x="21408" y="8774"/>
                </a:cubicBezTo>
                <a:cubicBezTo>
                  <a:pt x="21008" y="6648"/>
                  <a:pt x="19970" y="4682"/>
                  <a:pt x="18434" y="3146"/>
                </a:cubicBezTo>
                <a:cubicBezTo>
                  <a:pt x="16679" y="1393"/>
                  <a:pt x="14462" y="341"/>
                  <a:pt x="11908" y="43"/>
                </a:cubicBezTo>
                <a:cubicBezTo>
                  <a:pt x="11686" y="18"/>
                  <a:pt x="11244" y="0"/>
                  <a:pt x="10797" y="0"/>
                </a:cubicBezTo>
                <a:close/>
                <a:moveTo>
                  <a:pt x="10797" y="1285"/>
                </a:moveTo>
                <a:cubicBezTo>
                  <a:pt x="14522" y="1285"/>
                  <a:pt x="17806" y="3437"/>
                  <a:pt x="19488" y="6985"/>
                </a:cubicBezTo>
                <a:cubicBezTo>
                  <a:pt x="20135" y="8351"/>
                  <a:pt x="20195" y="8633"/>
                  <a:pt x="20195" y="10780"/>
                </a:cubicBezTo>
                <a:cubicBezTo>
                  <a:pt x="20195" y="12931"/>
                  <a:pt x="20140" y="13213"/>
                  <a:pt x="19488" y="14590"/>
                </a:cubicBezTo>
                <a:cubicBezTo>
                  <a:pt x="18271" y="17157"/>
                  <a:pt x="15952" y="19214"/>
                  <a:pt x="13453" y="19945"/>
                </a:cubicBezTo>
                <a:cubicBezTo>
                  <a:pt x="12792" y="20138"/>
                  <a:pt x="11555" y="20295"/>
                  <a:pt x="10695" y="20291"/>
                </a:cubicBezTo>
                <a:cubicBezTo>
                  <a:pt x="7018" y="20273"/>
                  <a:pt x="3763" y="18117"/>
                  <a:pt x="2091" y="14590"/>
                </a:cubicBezTo>
                <a:cubicBezTo>
                  <a:pt x="1443" y="13224"/>
                  <a:pt x="1384" y="12928"/>
                  <a:pt x="1384" y="10780"/>
                </a:cubicBezTo>
                <a:cubicBezTo>
                  <a:pt x="1384" y="8633"/>
                  <a:pt x="1443" y="8351"/>
                  <a:pt x="2091" y="6985"/>
                </a:cubicBezTo>
                <a:cubicBezTo>
                  <a:pt x="3772" y="3437"/>
                  <a:pt x="7071" y="1285"/>
                  <a:pt x="10797" y="1285"/>
                </a:cubicBezTo>
                <a:close/>
                <a:moveTo>
                  <a:pt x="6047" y="6148"/>
                </a:moveTo>
                <a:cubicBezTo>
                  <a:pt x="4651" y="6148"/>
                  <a:pt x="4024" y="7969"/>
                  <a:pt x="5166" y="8717"/>
                </a:cubicBezTo>
                <a:lnTo>
                  <a:pt x="5744" y="9092"/>
                </a:lnTo>
                <a:lnTo>
                  <a:pt x="5079" y="9597"/>
                </a:lnTo>
                <a:cubicBezTo>
                  <a:pt x="4385" y="10140"/>
                  <a:pt x="3708" y="11546"/>
                  <a:pt x="3708" y="12440"/>
                </a:cubicBezTo>
                <a:cubicBezTo>
                  <a:pt x="3708" y="12932"/>
                  <a:pt x="3814" y="12985"/>
                  <a:pt x="4877" y="13046"/>
                </a:cubicBezTo>
                <a:cubicBezTo>
                  <a:pt x="5955" y="13108"/>
                  <a:pt x="6041" y="13156"/>
                  <a:pt x="6104" y="13710"/>
                </a:cubicBezTo>
                <a:cubicBezTo>
                  <a:pt x="6168" y="14263"/>
                  <a:pt x="6254" y="14312"/>
                  <a:pt x="7317" y="14374"/>
                </a:cubicBezTo>
                <a:cubicBezTo>
                  <a:pt x="8359" y="14434"/>
                  <a:pt x="8462" y="14485"/>
                  <a:pt x="8414" y="14937"/>
                </a:cubicBezTo>
                <a:cubicBezTo>
                  <a:pt x="8363" y="15426"/>
                  <a:pt x="8411" y="15427"/>
                  <a:pt x="10797" y="15427"/>
                </a:cubicBezTo>
                <a:cubicBezTo>
                  <a:pt x="13182" y="15427"/>
                  <a:pt x="13216" y="15426"/>
                  <a:pt x="13164" y="14937"/>
                </a:cubicBezTo>
                <a:cubicBezTo>
                  <a:pt x="13116" y="14485"/>
                  <a:pt x="13220" y="14434"/>
                  <a:pt x="14261" y="14374"/>
                </a:cubicBezTo>
                <a:cubicBezTo>
                  <a:pt x="15324" y="14312"/>
                  <a:pt x="15410" y="14263"/>
                  <a:pt x="15474" y="13710"/>
                </a:cubicBezTo>
                <a:cubicBezTo>
                  <a:pt x="15538" y="13156"/>
                  <a:pt x="15624" y="13108"/>
                  <a:pt x="16701" y="13046"/>
                </a:cubicBezTo>
                <a:cubicBezTo>
                  <a:pt x="17765" y="12985"/>
                  <a:pt x="17871" y="12932"/>
                  <a:pt x="17871" y="12440"/>
                </a:cubicBezTo>
                <a:cubicBezTo>
                  <a:pt x="17871" y="11546"/>
                  <a:pt x="17193" y="10140"/>
                  <a:pt x="16499" y="9597"/>
                </a:cubicBezTo>
                <a:lnTo>
                  <a:pt x="15849" y="9092"/>
                </a:lnTo>
                <a:lnTo>
                  <a:pt x="16413" y="8717"/>
                </a:lnTo>
                <a:cubicBezTo>
                  <a:pt x="17554" y="7969"/>
                  <a:pt x="16928" y="6148"/>
                  <a:pt x="15532" y="6148"/>
                </a:cubicBezTo>
                <a:cubicBezTo>
                  <a:pt x="14917" y="6148"/>
                  <a:pt x="14325" y="6612"/>
                  <a:pt x="14247" y="7144"/>
                </a:cubicBezTo>
                <a:cubicBezTo>
                  <a:pt x="14196" y="7493"/>
                  <a:pt x="14003" y="7572"/>
                  <a:pt x="13236" y="7577"/>
                </a:cubicBezTo>
                <a:cubicBezTo>
                  <a:pt x="12455" y="7581"/>
                  <a:pt x="12253" y="7499"/>
                  <a:pt x="12096" y="7086"/>
                </a:cubicBezTo>
                <a:cubicBezTo>
                  <a:pt x="11661" y="5944"/>
                  <a:pt x="9917" y="5944"/>
                  <a:pt x="9483" y="7086"/>
                </a:cubicBezTo>
                <a:cubicBezTo>
                  <a:pt x="9325" y="7499"/>
                  <a:pt x="9124" y="7581"/>
                  <a:pt x="8342" y="7577"/>
                </a:cubicBezTo>
                <a:cubicBezTo>
                  <a:pt x="7576" y="7572"/>
                  <a:pt x="7397" y="7493"/>
                  <a:pt x="7346" y="7144"/>
                </a:cubicBezTo>
                <a:cubicBezTo>
                  <a:pt x="7268" y="6612"/>
                  <a:pt x="6662" y="6148"/>
                  <a:pt x="6047" y="614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" name="Google Shape;218;p21">
            <a:extLst>
              <a:ext uri="{FF2B5EF4-FFF2-40B4-BE49-F238E27FC236}">
                <a16:creationId xmlns:a16="http://schemas.microsoft.com/office/drawing/2014/main" id="{1ACCCCDE-4E0E-A6C1-AE5E-57795FA71A1A}"/>
              </a:ext>
            </a:extLst>
          </p:cNvPr>
          <p:cNvSpPr txBox="1"/>
          <p:nvPr/>
        </p:nvSpPr>
        <p:spPr>
          <a:xfrm>
            <a:off x="1934523" y="5317413"/>
            <a:ext cx="1282849" cy="59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ctr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Agent Creators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8FAE18F-6DA6-1700-1644-65FDB9658304}"/>
              </a:ext>
            </a:extLst>
          </p:cNvPr>
          <p:cNvSpPr/>
          <p:nvPr/>
        </p:nvSpPr>
        <p:spPr>
          <a:xfrm>
            <a:off x="3366092" y="4946092"/>
            <a:ext cx="1936702" cy="272556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7" name="Google Shape;228;p21">
            <a:extLst>
              <a:ext uri="{FF2B5EF4-FFF2-40B4-BE49-F238E27FC236}">
                <a16:creationId xmlns:a16="http://schemas.microsoft.com/office/drawing/2014/main" id="{ECA87ACD-5568-EE0A-8F3A-D1C64234CEE7}"/>
              </a:ext>
            </a:extLst>
          </p:cNvPr>
          <p:cNvSpPr/>
          <p:nvPr/>
        </p:nvSpPr>
        <p:spPr>
          <a:xfrm>
            <a:off x="5414554" y="4826914"/>
            <a:ext cx="1303628" cy="595877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rgbClr val="595959"/>
            </a:solidFill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/>
                <a:cs typeface="Poppins"/>
                <a:sym typeface="Poppins"/>
              </a:rPr>
              <a:t>Agent Platform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pic>
        <p:nvPicPr>
          <p:cNvPr id="8" name="uga1mj9eegjAFUZUB-IUEmSPOzsB5qIIepfGYz8b7b32AlYXDZ5Xz8s_CnD_CCcBY1g0AJmZ_XwMi3Z0cDihV_7Axh5BTsEzyEE39bucE7ug0C6DGRMCHZJmfN0i-vhfbM_FBRAvQADA41Rc-v0BBNMJGw=nw.png" descr="uga1mj9eegjAFUZUB-IUEmSPOzsB5qIIepfGYz8b7b32AlYXDZ5Xz8s_CnD_CCcBY1g0AJmZ_XwMi3Z0cDihV_7Axh5BTsEzyEE39bucE7ug0C6DGRMCHZJmfN0i-vhfbM_FBRAvQADA41Rc-v0BBNMJGw=nw.png">
            <a:extLst>
              <a:ext uri="{FF2B5EF4-FFF2-40B4-BE49-F238E27FC236}">
                <a16:creationId xmlns:a16="http://schemas.microsoft.com/office/drawing/2014/main" id="{36F54043-39AE-3716-A758-12B13496F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02" y="4453096"/>
            <a:ext cx="423594" cy="42359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AB6872-7175-3580-C83B-D2747D16301A}"/>
              </a:ext>
            </a:extLst>
          </p:cNvPr>
          <p:cNvGrpSpPr/>
          <p:nvPr/>
        </p:nvGrpSpPr>
        <p:grpSpPr>
          <a:xfrm>
            <a:off x="4145430" y="4514079"/>
            <a:ext cx="389328" cy="312835"/>
            <a:chOff x="4677367" y="227183"/>
            <a:chExt cx="2695380" cy="203345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3BE6C82-FE37-5570-BFA7-FC0770AC43BA}"/>
                </a:ext>
              </a:extLst>
            </p:cNvPr>
            <p:cNvSpPr/>
            <p:nvPr/>
          </p:nvSpPr>
          <p:spPr>
            <a:xfrm>
              <a:off x="4677367" y="227183"/>
              <a:ext cx="2695380" cy="2033450"/>
            </a:xfrm>
            <a:prstGeom prst="round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1E4B949-E221-113C-F59B-57B1A7E9A18F}"/>
                </a:ext>
              </a:extLst>
            </p:cNvPr>
            <p:cNvSpPr/>
            <p:nvPr/>
          </p:nvSpPr>
          <p:spPr>
            <a:xfrm>
              <a:off x="5044966" y="919974"/>
              <a:ext cx="189189" cy="57502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6D8B290-B841-A881-B9CC-5B09CFF0BB6D}"/>
                </a:ext>
              </a:extLst>
            </p:cNvPr>
            <p:cNvSpPr/>
            <p:nvPr/>
          </p:nvSpPr>
          <p:spPr>
            <a:xfrm>
              <a:off x="5411118" y="714182"/>
              <a:ext cx="129013" cy="105945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A8BC154-E66D-D0C8-4BF6-E4CA1FE2CC16}"/>
                </a:ext>
              </a:extLst>
            </p:cNvPr>
            <p:cNvSpPr/>
            <p:nvPr/>
          </p:nvSpPr>
          <p:spPr>
            <a:xfrm>
              <a:off x="5760066" y="841733"/>
              <a:ext cx="129013" cy="73151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C9DD594-764D-F568-842A-BD0390E617F9}"/>
                </a:ext>
              </a:extLst>
            </p:cNvPr>
            <p:cNvSpPr/>
            <p:nvPr/>
          </p:nvSpPr>
          <p:spPr>
            <a:xfrm>
              <a:off x="6107955" y="926292"/>
              <a:ext cx="189189" cy="57502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4DC8DAE-0861-0F5E-BA92-6EAFD2039B85}"/>
                </a:ext>
              </a:extLst>
            </p:cNvPr>
            <p:cNvSpPr/>
            <p:nvPr/>
          </p:nvSpPr>
          <p:spPr>
            <a:xfrm>
              <a:off x="6484755" y="603895"/>
              <a:ext cx="129013" cy="128016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7E0EBFC-4840-DF6E-3F4B-337BE9957247}"/>
                </a:ext>
              </a:extLst>
            </p:cNvPr>
            <p:cNvSpPr/>
            <p:nvPr/>
          </p:nvSpPr>
          <p:spPr>
            <a:xfrm>
              <a:off x="6798229" y="979924"/>
              <a:ext cx="189189" cy="45720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798F07-B9FD-B612-9C3B-E2F964837AEE}"/>
              </a:ext>
            </a:extLst>
          </p:cNvPr>
          <p:cNvGrpSpPr/>
          <p:nvPr/>
        </p:nvGrpSpPr>
        <p:grpSpPr>
          <a:xfrm>
            <a:off x="3644341" y="4514079"/>
            <a:ext cx="389329" cy="293718"/>
            <a:chOff x="1103586" y="1103125"/>
            <a:chExt cx="3381703" cy="19076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F243A3-6302-6CF1-5D66-040497AF1800}"/>
                </a:ext>
              </a:extLst>
            </p:cNvPr>
            <p:cNvGrpSpPr/>
            <p:nvPr/>
          </p:nvGrpSpPr>
          <p:grpSpPr>
            <a:xfrm>
              <a:off x="1431684" y="1395785"/>
              <a:ext cx="672633" cy="661162"/>
              <a:chOff x="1034350" y="2386256"/>
              <a:chExt cx="320241" cy="31478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616E875-57B8-766F-6901-6FDB8509F333}"/>
                  </a:ext>
                </a:extLst>
              </p:cNvPr>
              <p:cNvSpPr/>
              <p:nvPr/>
            </p:nvSpPr>
            <p:spPr>
              <a:xfrm>
                <a:off x="1034350" y="2386256"/>
                <a:ext cx="320241" cy="86302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3E1E603-C7BF-F859-B76C-5D9EE0451115}"/>
                  </a:ext>
                </a:extLst>
              </p:cNvPr>
              <p:cNvSpPr/>
              <p:nvPr/>
            </p:nvSpPr>
            <p:spPr>
              <a:xfrm rot="5400000">
                <a:off x="1062699" y="2519718"/>
                <a:ext cx="261100" cy="101536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2F9E0D5-78E9-1C23-97EE-FD228F9789D3}"/>
                </a:ext>
              </a:extLst>
            </p:cNvPr>
            <p:cNvSpPr/>
            <p:nvPr/>
          </p:nvSpPr>
          <p:spPr>
            <a:xfrm>
              <a:off x="1103586" y="1103125"/>
              <a:ext cx="3381703" cy="1907631"/>
            </a:xfrm>
            <a:prstGeom prst="round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EEFADCE-BB13-4042-B7A6-C2BC19788DCA}"/>
                </a:ext>
              </a:extLst>
            </p:cNvPr>
            <p:cNvSpPr/>
            <p:nvPr/>
          </p:nvSpPr>
          <p:spPr>
            <a:xfrm>
              <a:off x="1431681" y="2709016"/>
              <a:ext cx="2691003" cy="6833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6835A0-33A9-43FB-BE45-30CE6327407B}"/>
                </a:ext>
              </a:extLst>
            </p:cNvPr>
            <p:cNvSpPr/>
            <p:nvPr/>
          </p:nvSpPr>
          <p:spPr>
            <a:xfrm>
              <a:off x="2335744" y="1422363"/>
              <a:ext cx="1731758" cy="6833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D65AB9-C7DF-E547-6B91-604D522EBDF3}"/>
                </a:ext>
              </a:extLst>
            </p:cNvPr>
            <p:cNvSpPr/>
            <p:nvPr/>
          </p:nvSpPr>
          <p:spPr>
            <a:xfrm>
              <a:off x="2335744" y="1700872"/>
              <a:ext cx="1416448" cy="6833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011E6F4-F1C3-A852-4A62-7F9FCF820A1E}"/>
                </a:ext>
              </a:extLst>
            </p:cNvPr>
            <p:cNvSpPr/>
            <p:nvPr/>
          </p:nvSpPr>
          <p:spPr>
            <a:xfrm>
              <a:off x="2335744" y="1988610"/>
              <a:ext cx="1416448" cy="6833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26" name="Group">
            <a:extLst>
              <a:ext uri="{FF2B5EF4-FFF2-40B4-BE49-F238E27FC236}">
                <a16:creationId xmlns:a16="http://schemas.microsoft.com/office/drawing/2014/main" id="{B7A80F1D-A267-A4D6-50DB-1FA99ED34197}"/>
              </a:ext>
            </a:extLst>
          </p:cNvPr>
          <p:cNvGrpSpPr/>
          <p:nvPr/>
        </p:nvGrpSpPr>
        <p:grpSpPr>
          <a:xfrm>
            <a:off x="8586993" y="4722730"/>
            <a:ext cx="607422" cy="557560"/>
            <a:chOff x="0" y="0"/>
            <a:chExt cx="607421" cy="557558"/>
          </a:xfrm>
        </p:grpSpPr>
        <p:sp>
          <p:nvSpPr>
            <p:cNvPr id="27" name="Rounded Rectangle">
              <a:extLst>
                <a:ext uri="{FF2B5EF4-FFF2-40B4-BE49-F238E27FC236}">
                  <a16:creationId xmlns:a16="http://schemas.microsoft.com/office/drawing/2014/main" id="{335C62C7-D116-E52A-1725-8A8BFE2A3B3B}"/>
                </a:ext>
              </a:extLst>
            </p:cNvPr>
            <p:cNvSpPr/>
            <p:nvPr/>
          </p:nvSpPr>
          <p:spPr>
            <a:xfrm>
              <a:off x="0" y="165262"/>
              <a:ext cx="607422" cy="392297"/>
            </a:xfrm>
            <a:prstGeom prst="roundRect">
              <a:avLst>
                <a:gd name="adj" fmla="val 36604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8" name="Rounded Rectangle">
              <a:extLst>
                <a:ext uri="{FF2B5EF4-FFF2-40B4-BE49-F238E27FC236}">
                  <a16:creationId xmlns:a16="http://schemas.microsoft.com/office/drawing/2014/main" id="{6B5AE423-A31F-52F3-2431-A8C34392E01F}"/>
                </a:ext>
              </a:extLst>
            </p:cNvPr>
            <p:cNvSpPr/>
            <p:nvPr/>
          </p:nvSpPr>
          <p:spPr>
            <a:xfrm>
              <a:off x="215173" y="149185"/>
              <a:ext cx="177075" cy="6075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235D5ED6-A465-BD66-A055-C63086A55073}"/>
                </a:ext>
              </a:extLst>
            </p:cNvPr>
            <p:cNvSpPr/>
            <p:nvPr/>
          </p:nvSpPr>
          <p:spPr>
            <a:xfrm>
              <a:off x="260409" y="0"/>
              <a:ext cx="86603" cy="8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0" name="Rounded Rectangle">
              <a:extLst>
                <a:ext uri="{FF2B5EF4-FFF2-40B4-BE49-F238E27FC236}">
                  <a16:creationId xmlns:a16="http://schemas.microsoft.com/office/drawing/2014/main" id="{6562EC91-3D60-71F6-E722-81191D791467}"/>
                </a:ext>
              </a:extLst>
            </p:cNvPr>
            <p:cNvSpPr/>
            <p:nvPr/>
          </p:nvSpPr>
          <p:spPr>
            <a:xfrm>
              <a:off x="290498" y="29521"/>
              <a:ext cx="26425" cy="15615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1" name="Rounded Rectangle">
              <a:extLst>
                <a:ext uri="{FF2B5EF4-FFF2-40B4-BE49-F238E27FC236}">
                  <a16:creationId xmlns:a16="http://schemas.microsoft.com/office/drawing/2014/main" id="{8AD3F08C-3294-64DB-6FCF-4853720D245A}"/>
                </a:ext>
              </a:extLst>
            </p:cNvPr>
            <p:cNvSpPr/>
            <p:nvPr/>
          </p:nvSpPr>
          <p:spPr>
            <a:xfrm>
              <a:off x="53575" y="212938"/>
              <a:ext cx="500272" cy="301887"/>
            </a:xfrm>
            <a:prstGeom prst="roundRect">
              <a:avLst>
                <a:gd name="adj" fmla="val 3444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2" name="Rounded Rectangle">
              <a:extLst>
                <a:ext uri="{FF2B5EF4-FFF2-40B4-BE49-F238E27FC236}">
                  <a16:creationId xmlns:a16="http://schemas.microsoft.com/office/drawing/2014/main" id="{5C26CE05-C1C7-5AAF-F5DC-03CF2348A28E}"/>
                </a:ext>
              </a:extLst>
            </p:cNvPr>
            <p:cNvSpPr/>
            <p:nvPr/>
          </p:nvSpPr>
          <p:spPr>
            <a:xfrm>
              <a:off x="105371" y="251286"/>
              <a:ext cx="396680" cy="215127"/>
            </a:xfrm>
            <a:prstGeom prst="roundRect">
              <a:avLst>
                <a:gd name="adj" fmla="val 36583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EC7814C7-DA22-33FB-086B-76ACD31086B8}"/>
                </a:ext>
              </a:extLst>
            </p:cNvPr>
            <p:cNvSpPr/>
            <p:nvPr/>
          </p:nvSpPr>
          <p:spPr>
            <a:xfrm>
              <a:off x="159293" y="315548"/>
              <a:ext cx="86604" cy="866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2D21386B-2F76-E8A6-F24C-E7FC38CB70E3}"/>
                </a:ext>
              </a:extLst>
            </p:cNvPr>
            <p:cNvSpPr/>
            <p:nvPr/>
          </p:nvSpPr>
          <p:spPr>
            <a:xfrm>
              <a:off x="360450" y="315548"/>
              <a:ext cx="86604" cy="866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35" name="Right Arrow 34">
            <a:extLst>
              <a:ext uri="{FF2B5EF4-FFF2-40B4-BE49-F238E27FC236}">
                <a16:creationId xmlns:a16="http://schemas.microsoft.com/office/drawing/2014/main" id="{D9B3F313-000D-BC60-5C23-A3AFD62576F5}"/>
              </a:ext>
            </a:extLst>
          </p:cNvPr>
          <p:cNvSpPr/>
          <p:nvPr/>
        </p:nvSpPr>
        <p:spPr>
          <a:xfrm>
            <a:off x="6829942" y="4946092"/>
            <a:ext cx="1651533" cy="272556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6" name="Google Shape;218;p21">
            <a:extLst>
              <a:ext uri="{FF2B5EF4-FFF2-40B4-BE49-F238E27FC236}">
                <a16:creationId xmlns:a16="http://schemas.microsoft.com/office/drawing/2014/main" id="{6E94B064-88C4-4322-40D6-56E1D5ADC6A3}"/>
              </a:ext>
            </a:extLst>
          </p:cNvPr>
          <p:cNvSpPr txBox="1"/>
          <p:nvPr/>
        </p:nvSpPr>
        <p:spPr>
          <a:xfrm>
            <a:off x="8569991" y="5339664"/>
            <a:ext cx="641424" cy="27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ctr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Agent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222;p21">
            <a:extLst>
              <a:ext uri="{FF2B5EF4-FFF2-40B4-BE49-F238E27FC236}">
                <a16:creationId xmlns:a16="http://schemas.microsoft.com/office/drawing/2014/main" id="{678B1938-A56F-4031-4966-BC4F87354266}"/>
              </a:ext>
            </a:extLst>
          </p:cNvPr>
          <p:cNvSpPr txBox="1"/>
          <p:nvPr/>
        </p:nvSpPr>
        <p:spPr>
          <a:xfrm>
            <a:off x="3382993" y="5298381"/>
            <a:ext cx="2303529" cy="968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aw training data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: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Descriptive text (wiki, news…)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Conversations (twitter…)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Audio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Images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…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BF314E-9880-263D-AD7E-2A075BE1E384}"/>
              </a:ext>
            </a:extLst>
          </p:cNvPr>
          <p:cNvSpPr txBox="1"/>
          <p:nvPr/>
        </p:nvSpPr>
        <p:spPr>
          <a:xfrm>
            <a:off x="6995290" y="4666240"/>
            <a:ext cx="119336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dirty="0">
                <a:latin typeface="Arial"/>
                <a:cs typeface="Arial"/>
                <a:sym typeface="Arial"/>
              </a:rPr>
              <a:t>Fine</a:t>
            </a:r>
            <a:r>
              <a:rPr lang="zh-CN" altLang="en-US" sz="1400" dirty="0">
                <a:latin typeface="Arial"/>
                <a:cs typeface="Arial"/>
                <a:sym typeface="Arial"/>
              </a:rPr>
              <a:t> </a:t>
            </a:r>
            <a:r>
              <a:rPr lang="en-US" altLang="zh-CN" sz="1400" dirty="0">
                <a:latin typeface="Arial"/>
                <a:cs typeface="Arial"/>
                <a:sym typeface="Arial"/>
              </a:rPr>
              <a:t>tuning</a:t>
            </a:r>
            <a:endParaRPr lang="en-US" sz="1400" dirty="0"/>
          </a:p>
        </p:txBody>
      </p:sp>
      <p:pic>
        <p:nvPicPr>
          <p:cNvPr id="42" name="Google Shape;216;p21" descr="Google Shape;216;p21">
            <a:extLst>
              <a:ext uri="{FF2B5EF4-FFF2-40B4-BE49-F238E27FC236}">
                <a16:creationId xmlns:a16="http://schemas.microsoft.com/office/drawing/2014/main" id="{F0C94F34-38CF-60AB-E85A-0BF375193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0676" y="2297273"/>
            <a:ext cx="593261" cy="593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83" extrusionOk="0">
                <a:moveTo>
                  <a:pt x="10797" y="0"/>
                </a:moveTo>
                <a:cubicBezTo>
                  <a:pt x="10349" y="0"/>
                  <a:pt x="9896" y="17"/>
                  <a:pt x="9670" y="43"/>
                </a:cubicBezTo>
                <a:cubicBezTo>
                  <a:pt x="7122" y="336"/>
                  <a:pt x="4903" y="1389"/>
                  <a:pt x="3145" y="3146"/>
                </a:cubicBezTo>
                <a:cubicBezTo>
                  <a:pt x="1422" y="4869"/>
                  <a:pt x="396" y="6983"/>
                  <a:pt x="55" y="9510"/>
                </a:cubicBezTo>
                <a:cubicBezTo>
                  <a:pt x="-12" y="10010"/>
                  <a:pt x="-19" y="11455"/>
                  <a:pt x="41" y="11921"/>
                </a:cubicBezTo>
                <a:cubicBezTo>
                  <a:pt x="219" y="13306"/>
                  <a:pt x="518" y="14363"/>
                  <a:pt x="1052" y="15471"/>
                </a:cubicBezTo>
                <a:cubicBezTo>
                  <a:pt x="2447" y="18367"/>
                  <a:pt x="5010" y="20466"/>
                  <a:pt x="8126" y="21258"/>
                </a:cubicBezTo>
                <a:cubicBezTo>
                  <a:pt x="8761" y="21419"/>
                  <a:pt x="9498" y="21536"/>
                  <a:pt x="10118" y="21575"/>
                </a:cubicBezTo>
                <a:cubicBezTo>
                  <a:pt x="10507" y="21600"/>
                  <a:pt x="11701" y="21565"/>
                  <a:pt x="12081" y="21518"/>
                </a:cubicBezTo>
                <a:cubicBezTo>
                  <a:pt x="13332" y="21360"/>
                  <a:pt x="14382" y="21053"/>
                  <a:pt x="15517" y="20507"/>
                </a:cubicBezTo>
                <a:cubicBezTo>
                  <a:pt x="18582" y="19034"/>
                  <a:pt x="20779" y="16150"/>
                  <a:pt x="21408" y="12801"/>
                </a:cubicBezTo>
                <a:cubicBezTo>
                  <a:pt x="21547" y="12058"/>
                  <a:pt x="21581" y="11678"/>
                  <a:pt x="21581" y="10780"/>
                </a:cubicBezTo>
                <a:cubicBezTo>
                  <a:pt x="21581" y="9883"/>
                  <a:pt x="21549" y="9529"/>
                  <a:pt x="21408" y="8774"/>
                </a:cubicBezTo>
                <a:cubicBezTo>
                  <a:pt x="21008" y="6648"/>
                  <a:pt x="19970" y="4682"/>
                  <a:pt x="18434" y="3146"/>
                </a:cubicBezTo>
                <a:cubicBezTo>
                  <a:pt x="16679" y="1393"/>
                  <a:pt x="14462" y="341"/>
                  <a:pt x="11908" y="43"/>
                </a:cubicBezTo>
                <a:cubicBezTo>
                  <a:pt x="11686" y="18"/>
                  <a:pt x="11244" y="0"/>
                  <a:pt x="10797" y="0"/>
                </a:cubicBezTo>
                <a:close/>
                <a:moveTo>
                  <a:pt x="10797" y="1285"/>
                </a:moveTo>
                <a:cubicBezTo>
                  <a:pt x="14522" y="1285"/>
                  <a:pt x="17806" y="3437"/>
                  <a:pt x="19488" y="6985"/>
                </a:cubicBezTo>
                <a:cubicBezTo>
                  <a:pt x="20135" y="8351"/>
                  <a:pt x="20195" y="8633"/>
                  <a:pt x="20195" y="10780"/>
                </a:cubicBezTo>
                <a:cubicBezTo>
                  <a:pt x="20195" y="12931"/>
                  <a:pt x="20140" y="13213"/>
                  <a:pt x="19488" y="14590"/>
                </a:cubicBezTo>
                <a:cubicBezTo>
                  <a:pt x="18271" y="17157"/>
                  <a:pt x="15952" y="19214"/>
                  <a:pt x="13453" y="19945"/>
                </a:cubicBezTo>
                <a:cubicBezTo>
                  <a:pt x="12792" y="20138"/>
                  <a:pt x="11555" y="20295"/>
                  <a:pt x="10695" y="20291"/>
                </a:cubicBezTo>
                <a:cubicBezTo>
                  <a:pt x="7018" y="20273"/>
                  <a:pt x="3763" y="18117"/>
                  <a:pt x="2091" y="14590"/>
                </a:cubicBezTo>
                <a:cubicBezTo>
                  <a:pt x="1443" y="13224"/>
                  <a:pt x="1384" y="12928"/>
                  <a:pt x="1384" y="10780"/>
                </a:cubicBezTo>
                <a:cubicBezTo>
                  <a:pt x="1384" y="8633"/>
                  <a:pt x="1443" y="8351"/>
                  <a:pt x="2091" y="6985"/>
                </a:cubicBezTo>
                <a:cubicBezTo>
                  <a:pt x="3772" y="3437"/>
                  <a:pt x="7071" y="1285"/>
                  <a:pt x="10797" y="1285"/>
                </a:cubicBezTo>
                <a:close/>
                <a:moveTo>
                  <a:pt x="6047" y="6148"/>
                </a:moveTo>
                <a:cubicBezTo>
                  <a:pt x="4651" y="6148"/>
                  <a:pt x="4024" y="7969"/>
                  <a:pt x="5166" y="8717"/>
                </a:cubicBezTo>
                <a:lnTo>
                  <a:pt x="5744" y="9092"/>
                </a:lnTo>
                <a:lnTo>
                  <a:pt x="5079" y="9597"/>
                </a:lnTo>
                <a:cubicBezTo>
                  <a:pt x="4385" y="10140"/>
                  <a:pt x="3708" y="11546"/>
                  <a:pt x="3708" y="12440"/>
                </a:cubicBezTo>
                <a:cubicBezTo>
                  <a:pt x="3708" y="12932"/>
                  <a:pt x="3814" y="12985"/>
                  <a:pt x="4877" y="13046"/>
                </a:cubicBezTo>
                <a:cubicBezTo>
                  <a:pt x="5955" y="13108"/>
                  <a:pt x="6041" y="13156"/>
                  <a:pt x="6104" y="13710"/>
                </a:cubicBezTo>
                <a:cubicBezTo>
                  <a:pt x="6168" y="14263"/>
                  <a:pt x="6254" y="14312"/>
                  <a:pt x="7317" y="14374"/>
                </a:cubicBezTo>
                <a:cubicBezTo>
                  <a:pt x="8359" y="14434"/>
                  <a:pt x="8462" y="14485"/>
                  <a:pt x="8414" y="14937"/>
                </a:cubicBezTo>
                <a:cubicBezTo>
                  <a:pt x="8363" y="15426"/>
                  <a:pt x="8411" y="15427"/>
                  <a:pt x="10797" y="15427"/>
                </a:cubicBezTo>
                <a:cubicBezTo>
                  <a:pt x="13182" y="15427"/>
                  <a:pt x="13216" y="15426"/>
                  <a:pt x="13164" y="14937"/>
                </a:cubicBezTo>
                <a:cubicBezTo>
                  <a:pt x="13116" y="14485"/>
                  <a:pt x="13220" y="14434"/>
                  <a:pt x="14261" y="14374"/>
                </a:cubicBezTo>
                <a:cubicBezTo>
                  <a:pt x="15324" y="14312"/>
                  <a:pt x="15410" y="14263"/>
                  <a:pt x="15474" y="13710"/>
                </a:cubicBezTo>
                <a:cubicBezTo>
                  <a:pt x="15538" y="13156"/>
                  <a:pt x="15624" y="13108"/>
                  <a:pt x="16701" y="13046"/>
                </a:cubicBezTo>
                <a:cubicBezTo>
                  <a:pt x="17765" y="12985"/>
                  <a:pt x="17871" y="12932"/>
                  <a:pt x="17871" y="12440"/>
                </a:cubicBezTo>
                <a:cubicBezTo>
                  <a:pt x="17871" y="11546"/>
                  <a:pt x="17193" y="10140"/>
                  <a:pt x="16499" y="9597"/>
                </a:cubicBezTo>
                <a:lnTo>
                  <a:pt x="15849" y="9092"/>
                </a:lnTo>
                <a:lnTo>
                  <a:pt x="16413" y="8717"/>
                </a:lnTo>
                <a:cubicBezTo>
                  <a:pt x="17554" y="7969"/>
                  <a:pt x="16928" y="6148"/>
                  <a:pt x="15532" y="6148"/>
                </a:cubicBezTo>
                <a:cubicBezTo>
                  <a:pt x="14917" y="6148"/>
                  <a:pt x="14325" y="6612"/>
                  <a:pt x="14247" y="7144"/>
                </a:cubicBezTo>
                <a:cubicBezTo>
                  <a:pt x="14196" y="7493"/>
                  <a:pt x="14003" y="7572"/>
                  <a:pt x="13236" y="7577"/>
                </a:cubicBezTo>
                <a:cubicBezTo>
                  <a:pt x="12455" y="7581"/>
                  <a:pt x="12253" y="7499"/>
                  <a:pt x="12096" y="7086"/>
                </a:cubicBezTo>
                <a:cubicBezTo>
                  <a:pt x="11661" y="5944"/>
                  <a:pt x="9917" y="5944"/>
                  <a:pt x="9483" y="7086"/>
                </a:cubicBezTo>
                <a:cubicBezTo>
                  <a:pt x="9325" y="7499"/>
                  <a:pt x="9124" y="7581"/>
                  <a:pt x="8342" y="7577"/>
                </a:cubicBezTo>
                <a:cubicBezTo>
                  <a:pt x="7576" y="7572"/>
                  <a:pt x="7397" y="7493"/>
                  <a:pt x="7346" y="7144"/>
                </a:cubicBezTo>
                <a:cubicBezTo>
                  <a:pt x="7268" y="6612"/>
                  <a:pt x="6662" y="6148"/>
                  <a:pt x="6047" y="614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" name="Google Shape;218;p21">
            <a:extLst>
              <a:ext uri="{FF2B5EF4-FFF2-40B4-BE49-F238E27FC236}">
                <a16:creationId xmlns:a16="http://schemas.microsoft.com/office/drawing/2014/main" id="{37F751D9-C450-12F9-C56F-E9EE0D025CB3}"/>
              </a:ext>
            </a:extLst>
          </p:cNvPr>
          <p:cNvSpPr txBox="1"/>
          <p:nvPr/>
        </p:nvSpPr>
        <p:spPr>
          <a:xfrm>
            <a:off x="1935881" y="2989592"/>
            <a:ext cx="1282849" cy="59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ctr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Agent Creators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D0EE5A7B-A7C5-FBFE-0F47-F80A7EF2DF01}"/>
              </a:ext>
            </a:extLst>
          </p:cNvPr>
          <p:cNvSpPr/>
          <p:nvPr/>
        </p:nvSpPr>
        <p:spPr>
          <a:xfrm>
            <a:off x="3367450" y="2618271"/>
            <a:ext cx="1936702" cy="272556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45" name="Google Shape;228;p21">
            <a:extLst>
              <a:ext uri="{FF2B5EF4-FFF2-40B4-BE49-F238E27FC236}">
                <a16:creationId xmlns:a16="http://schemas.microsoft.com/office/drawing/2014/main" id="{3E57DFCD-582C-58CF-7BC7-04F64D007C45}"/>
              </a:ext>
            </a:extLst>
          </p:cNvPr>
          <p:cNvSpPr/>
          <p:nvPr/>
        </p:nvSpPr>
        <p:spPr>
          <a:xfrm>
            <a:off x="5415912" y="2499093"/>
            <a:ext cx="1303628" cy="595877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rgbClr val="595959"/>
            </a:solidFill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/>
                <a:cs typeface="Poppins"/>
                <a:sym typeface="Poppins"/>
              </a:rPr>
              <a:t>Agent Platform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0CAEECE-30A1-FAB6-0710-37FF3C5E4224}"/>
              </a:ext>
            </a:extLst>
          </p:cNvPr>
          <p:cNvGrpSpPr/>
          <p:nvPr/>
        </p:nvGrpSpPr>
        <p:grpSpPr>
          <a:xfrm>
            <a:off x="3645699" y="2186258"/>
            <a:ext cx="389329" cy="293718"/>
            <a:chOff x="1103586" y="1103125"/>
            <a:chExt cx="3381703" cy="190763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C1E490-35BD-7867-82D0-5B220524C94D}"/>
                </a:ext>
              </a:extLst>
            </p:cNvPr>
            <p:cNvGrpSpPr/>
            <p:nvPr/>
          </p:nvGrpSpPr>
          <p:grpSpPr>
            <a:xfrm>
              <a:off x="1431684" y="1395785"/>
              <a:ext cx="672633" cy="661162"/>
              <a:chOff x="1034350" y="2386256"/>
              <a:chExt cx="320241" cy="31478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7FBF385-5DEC-D8A7-FE2B-351A176B5525}"/>
                  </a:ext>
                </a:extLst>
              </p:cNvPr>
              <p:cNvSpPr/>
              <p:nvPr/>
            </p:nvSpPr>
            <p:spPr>
              <a:xfrm>
                <a:off x="1034350" y="2386256"/>
                <a:ext cx="320241" cy="86302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231E862-2528-6819-3AE3-2B1015D18B12}"/>
                  </a:ext>
                </a:extLst>
              </p:cNvPr>
              <p:cNvSpPr/>
              <p:nvPr/>
            </p:nvSpPr>
            <p:spPr>
              <a:xfrm rot="5400000">
                <a:off x="1062699" y="2519718"/>
                <a:ext cx="261100" cy="101536"/>
              </a:xfrm>
              <a:prstGeom prst="rect">
                <a:avLst/>
              </a:prstGeom>
              <a:solidFill>
                <a:schemeClr val="tx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ED174754-0FFE-3E85-5475-B38F823FB9F5}"/>
                </a:ext>
              </a:extLst>
            </p:cNvPr>
            <p:cNvSpPr/>
            <p:nvPr/>
          </p:nvSpPr>
          <p:spPr>
            <a:xfrm>
              <a:off x="1103586" y="1103125"/>
              <a:ext cx="3381703" cy="1907631"/>
            </a:xfrm>
            <a:prstGeom prst="round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7F4812A-199D-7D5F-2D7D-2B0DBB61262C}"/>
                </a:ext>
              </a:extLst>
            </p:cNvPr>
            <p:cNvSpPr/>
            <p:nvPr/>
          </p:nvSpPr>
          <p:spPr>
            <a:xfrm>
              <a:off x="1431681" y="2709016"/>
              <a:ext cx="2691003" cy="6833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08B4BD7-841F-2308-2F01-7CB8BEFC7C65}"/>
                </a:ext>
              </a:extLst>
            </p:cNvPr>
            <p:cNvSpPr/>
            <p:nvPr/>
          </p:nvSpPr>
          <p:spPr>
            <a:xfrm>
              <a:off x="2335744" y="1422363"/>
              <a:ext cx="1731758" cy="6833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4668D9-4B8F-1C0E-52A7-0489568C159C}"/>
                </a:ext>
              </a:extLst>
            </p:cNvPr>
            <p:cNvSpPr/>
            <p:nvPr/>
          </p:nvSpPr>
          <p:spPr>
            <a:xfrm>
              <a:off x="2335744" y="1700872"/>
              <a:ext cx="1416448" cy="6833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6E2606-618F-02F9-BEE2-B9582F83E29B}"/>
                </a:ext>
              </a:extLst>
            </p:cNvPr>
            <p:cNvSpPr/>
            <p:nvPr/>
          </p:nvSpPr>
          <p:spPr>
            <a:xfrm>
              <a:off x="2335744" y="1988610"/>
              <a:ext cx="1416448" cy="6833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64" name="Group">
            <a:extLst>
              <a:ext uri="{FF2B5EF4-FFF2-40B4-BE49-F238E27FC236}">
                <a16:creationId xmlns:a16="http://schemas.microsoft.com/office/drawing/2014/main" id="{C131C961-0628-6DAC-A87D-4DB45187C89C}"/>
              </a:ext>
            </a:extLst>
          </p:cNvPr>
          <p:cNvGrpSpPr/>
          <p:nvPr/>
        </p:nvGrpSpPr>
        <p:grpSpPr>
          <a:xfrm>
            <a:off x="8588351" y="2394909"/>
            <a:ext cx="607422" cy="557560"/>
            <a:chOff x="0" y="0"/>
            <a:chExt cx="607421" cy="557558"/>
          </a:xfrm>
        </p:grpSpPr>
        <p:sp>
          <p:nvSpPr>
            <p:cNvPr id="65" name="Rounded Rectangle">
              <a:extLst>
                <a:ext uri="{FF2B5EF4-FFF2-40B4-BE49-F238E27FC236}">
                  <a16:creationId xmlns:a16="http://schemas.microsoft.com/office/drawing/2014/main" id="{0755FAD8-CECC-AD8C-B6CC-6CC7D273A4D2}"/>
                </a:ext>
              </a:extLst>
            </p:cNvPr>
            <p:cNvSpPr/>
            <p:nvPr/>
          </p:nvSpPr>
          <p:spPr>
            <a:xfrm>
              <a:off x="0" y="165262"/>
              <a:ext cx="607422" cy="392297"/>
            </a:xfrm>
            <a:prstGeom prst="roundRect">
              <a:avLst>
                <a:gd name="adj" fmla="val 36604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6" name="Rounded Rectangle">
              <a:extLst>
                <a:ext uri="{FF2B5EF4-FFF2-40B4-BE49-F238E27FC236}">
                  <a16:creationId xmlns:a16="http://schemas.microsoft.com/office/drawing/2014/main" id="{FD47BA2B-A166-97DE-89AE-265844FA0FB3}"/>
                </a:ext>
              </a:extLst>
            </p:cNvPr>
            <p:cNvSpPr/>
            <p:nvPr/>
          </p:nvSpPr>
          <p:spPr>
            <a:xfrm>
              <a:off x="215173" y="149185"/>
              <a:ext cx="177075" cy="6075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7" name="Circle">
              <a:extLst>
                <a:ext uri="{FF2B5EF4-FFF2-40B4-BE49-F238E27FC236}">
                  <a16:creationId xmlns:a16="http://schemas.microsoft.com/office/drawing/2014/main" id="{0E2E176B-91EB-0230-EF6B-5B25F6A62430}"/>
                </a:ext>
              </a:extLst>
            </p:cNvPr>
            <p:cNvSpPr/>
            <p:nvPr/>
          </p:nvSpPr>
          <p:spPr>
            <a:xfrm>
              <a:off x="260409" y="0"/>
              <a:ext cx="86603" cy="8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8" name="Rounded Rectangle">
              <a:extLst>
                <a:ext uri="{FF2B5EF4-FFF2-40B4-BE49-F238E27FC236}">
                  <a16:creationId xmlns:a16="http://schemas.microsoft.com/office/drawing/2014/main" id="{8C9A05B2-FE1A-C0D9-E5C6-69B1749417CF}"/>
                </a:ext>
              </a:extLst>
            </p:cNvPr>
            <p:cNvSpPr/>
            <p:nvPr/>
          </p:nvSpPr>
          <p:spPr>
            <a:xfrm>
              <a:off x="290498" y="29521"/>
              <a:ext cx="26425" cy="15615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9" name="Rounded Rectangle">
              <a:extLst>
                <a:ext uri="{FF2B5EF4-FFF2-40B4-BE49-F238E27FC236}">
                  <a16:creationId xmlns:a16="http://schemas.microsoft.com/office/drawing/2014/main" id="{9B8F267B-B474-C963-F415-8D61EB580647}"/>
                </a:ext>
              </a:extLst>
            </p:cNvPr>
            <p:cNvSpPr/>
            <p:nvPr/>
          </p:nvSpPr>
          <p:spPr>
            <a:xfrm>
              <a:off x="53575" y="212938"/>
              <a:ext cx="500272" cy="301887"/>
            </a:xfrm>
            <a:prstGeom prst="roundRect">
              <a:avLst>
                <a:gd name="adj" fmla="val 3444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0" name="Rounded Rectangle">
              <a:extLst>
                <a:ext uri="{FF2B5EF4-FFF2-40B4-BE49-F238E27FC236}">
                  <a16:creationId xmlns:a16="http://schemas.microsoft.com/office/drawing/2014/main" id="{AA0ED17F-E391-49D9-96E1-B566F3BB3C05}"/>
                </a:ext>
              </a:extLst>
            </p:cNvPr>
            <p:cNvSpPr/>
            <p:nvPr/>
          </p:nvSpPr>
          <p:spPr>
            <a:xfrm>
              <a:off x="105371" y="251286"/>
              <a:ext cx="396680" cy="215127"/>
            </a:xfrm>
            <a:prstGeom prst="roundRect">
              <a:avLst>
                <a:gd name="adj" fmla="val 36583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42D1B31F-58B7-0B99-7104-D8FCB9C82A78}"/>
                </a:ext>
              </a:extLst>
            </p:cNvPr>
            <p:cNvSpPr/>
            <p:nvPr/>
          </p:nvSpPr>
          <p:spPr>
            <a:xfrm>
              <a:off x="159293" y="315548"/>
              <a:ext cx="86604" cy="866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2" name="Circle">
              <a:extLst>
                <a:ext uri="{FF2B5EF4-FFF2-40B4-BE49-F238E27FC236}">
                  <a16:creationId xmlns:a16="http://schemas.microsoft.com/office/drawing/2014/main" id="{0B751689-A59B-869F-9263-2624B19D48FE}"/>
                </a:ext>
              </a:extLst>
            </p:cNvPr>
            <p:cNvSpPr/>
            <p:nvPr/>
          </p:nvSpPr>
          <p:spPr>
            <a:xfrm>
              <a:off x="360450" y="315548"/>
              <a:ext cx="86604" cy="866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341BEDE-21E7-2CA6-A779-B6EE65AF6D00}"/>
              </a:ext>
            </a:extLst>
          </p:cNvPr>
          <p:cNvSpPr/>
          <p:nvPr/>
        </p:nvSpPr>
        <p:spPr>
          <a:xfrm>
            <a:off x="6831300" y="2618271"/>
            <a:ext cx="1651533" cy="272556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74" name="Google Shape;218;p21">
            <a:extLst>
              <a:ext uri="{FF2B5EF4-FFF2-40B4-BE49-F238E27FC236}">
                <a16:creationId xmlns:a16="http://schemas.microsoft.com/office/drawing/2014/main" id="{1E817D3F-C669-3DEC-2D29-124785E7B6B7}"/>
              </a:ext>
            </a:extLst>
          </p:cNvPr>
          <p:cNvSpPr txBox="1"/>
          <p:nvPr/>
        </p:nvSpPr>
        <p:spPr>
          <a:xfrm>
            <a:off x="8571349" y="3011843"/>
            <a:ext cx="641424" cy="27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ctr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Agent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222;p21">
            <a:extLst>
              <a:ext uri="{FF2B5EF4-FFF2-40B4-BE49-F238E27FC236}">
                <a16:creationId xmlns:a16="http://schemas.microsoft.com/office/drawing/2014/main" id="{3D25D18F-2E12-1B5B-A264-DBB657336BF1}"/>
              </a:ext>
            </a:extLst>
          </p:cNvPr>
          <p:cNvSpPr txBox="1"/>
          <p:nvPr/>
        </p:nvSpPr>
        <p:spPr>
          <a:xfrm>
            <a:off x="3384351" y="2970560"/>
            <a:ext cx="2303529" cy="968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/>
              <a:t>Text prompt: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Agent description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Greetings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Sample dialog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80E5A3C-E122-DD04-3D42-AD773C0BDAC0}"/>
              </a:ext>
            </a:extLst>
          </p:cNvPr>
          <p:cNvSpPr txBox="1"/>
          <p:nvPr/>
        </p:nvSpPr>
        <p:spPr>
          <a:xfrm>
            <a:off x="6984551" y="2345204"/>
            <a:ext cx="140623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C76576C-92C9-2580-0AAC-CB03A51974FF}"/>
              </a:ext>
            </a:extLst>
          </p:cNvPr>
          <p:cNvSpPr txBox="1"/>
          <p:nvPr/>
        </p:nvSpPr>
        <p:spPr>
          <a:xfrm>
            <a:off x="838200" y="2499093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endParaRPr lang="en-CN" sz="24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42EB143-709B-B998-BA1C-30F0D2A4AF8F}"/>
              </a:ext>
            </a:extLst>
          </p:cNvPr>
          <p:cNvSpPr txBox="1"/>
          <p:nvPr/>
        </p:nvSpPr>
        <p:spPr>
          <a:xfrm>
            <a:off x="846140" y="4761338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BE</a:t>
            </a:r>
            <a:endParaRPr lang="en-CN" sz="2400" dirty="0"/>
          </a:p>
        </p:txBody>
      </p:sp>
      <p:sp>
        <p:nvSpPr>
          <p:cNvPr id="39" name="U-Turn Arrow 38">
            <a:extLst>
              <a:ext uri="{FF2B5EF4-FFF2-40B4-BE49-F238E27FC236}">
                <a16:creationId xmlns:a16="http://schemas.microsoft.com/office/drawing/2014/main" id="{A8FFDD37-72C8-E8F8-84BD-B75F1970CA75}"/>
              </a:ext>
            </a:extLst>
          </p:cNvPr>
          <p:cNvSpPr/>
          <p:nvPr/>
        </p:nvSpPr>
        <p:spPr>
          <a:xfrm rot="5400000">
            <a:off x="9454496" y="4708503"/>
            <a:ext cx="585216" cy="78218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pic>
        <p:nvPicPr>
          <p:cNvPr id="40" name="Google Shape;216;p21" descr="Google Shape;216;p21">
            <a:extLst>
              <a:ext uri="{FF2B5EF4-FFF2-40B4-BE49-F238E27FC236}">
                <a16:creationId xmlns:a16="http://schemas.microsoft.com/office/drawing/2014/main" id="{DC4606B9-7D6D-3A42-C055-DAD5E6653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07522" y="4751992"/>
            <a:ext cx="593261" cy="593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83" extrusionOk="0">
                <a:moveTo>
                  <a:pt x="10797" y="0"/>
                </a:moveTo>
                <a:cubicBezTo>
                  <a:pt x="10349" y="0"/>
                  <a:pt x="9896" y="17"/>
                  <a:pt x="9670" y="43"/>
                </a:cubicBezTo>
                <a:cubicBezTo>
                  <a:pt x="7122" y="336"/>
                  <a:pt x="4903" y="1389"/>
                  <a:pt x="3145" y="3146"/>
                </a:cubicBezTo>
                <a:cubicBezTo>
                  <a:pt x="1422" y="4869"/>
                  <a:pt x="396" y="6983"/>
                  <a:pt x="55" y="9510"/>
                </a:cubicBezTo>
                <a:cubicBezTo>
                  <a:pt x="-12" y="10010"/>
                  <a:pt x="-19" y="11455"/>
                  <a:pt x="41" y="11921"/>
                </a:cubicBezTo>
                <a:cubicBezTo>
                  <a:pt x="219" y="13306"/>
                  <a:pt x="518" y="14363"/>
                  <a:pt x="1052" y="15471"/>
                </a:cubicBezTo>
                <a:cubicBezTo>
                  <a:pt x="2447" y="18367"/>
                  <a:pt x="5010" y="20466"/>
                  <a:pt x="8126" y="21258"/>
                </a:cubicBezTo>
                <a:cubicBezTo>
                  <a:pt x="8761" y="21419"/>
                  <a:pt x="9498" y="21536"/>
                  <a:pt x="10118" y="21575"/>
                </a:cubicBezTo>
                <a:cubicBezTo>
                  <a:pt x="10507" y="21600"/>
                  <a:pt x="11701" y="21565"/>
                  <a:pt x="12081" y="21518"/>
                </a:cubicBezTo>
                <a:cubicBezTo>
                  <a:pt x="13332" y="21360"/>
                  <a:pt x="14382" y="21053"/>
                  <a:pt x="15517" y="20507"/>
                </a:cubicBezTo>
                <a:cubicBezTo>
                  <a:pt x="18582" y="19034"/>
                  <a:pt x="20779" y="16150"/>
                  <a:pt x="21408" y="12801"/>
                </a:cubicBezTo>
                <a:cubicBezTo>
                  <a:pt x="21547" y="12058"/>
                  <a:pt x="21581" y="11678"/>
                  <a:pt x="21581" y="10780"/>
                </a:cubicBezTo>
                <a:cubicBezTo>
                  <a:pt x="21581" y="9883"/>
                  <a:pt x="21549" y="9529"/>
                  <a:pt x="21408" y="8774"/>
                </a:cubicBezTo>
                <a:cubicBezTo>
                  <a:pt x="21008" y="6648"/>
                  <a:pt x="19970" y="4682"/>
                  <a:pt x="18434" y="3146"/>
                </a:cubicBezTo>
                <a:cubicBezTo>
                  <a:pt x="16679" y="1393"/>
                  <a:pt x="14462" y="341"/>
                  <a:pt x="11908" y="43"/>
                </a:cubicBezTo>
                <a:cubicBezTo>
                  <a:pt x="11686" y="18"/>
                  <a:pt x="11244" y="0"/>
                  <a:pt x="10797" y="0"/>
                </a:cubicBezTo>
                <a:close/>
                <a:moveTo>
                  <a:pt x="10797" y="1285"/>
                </a:moveTo>
                <a:cubicBezTo>
                  <a:pt x="14522" y="1285"/>
                  <a:pt x="17806" y="3437"/>
                  <a:pt x="19488" y="6985"/>
                </a:cubicBezTo>
                <a:cubicBezTo>
                  <a:pt x="20135" y="8351"/>
                  <a:pt x="20195" y="8633"/>
                  <a:pt x="20195" y="10780"/>
                </a:cubicBezTo>
                <a:cubicBezTo>
                  <a:pt x="20195" y="12931"/>
                  <a:pt x="20140" y="13213"/>
                  <a:pt x="19488" y="14590"/>
                </a:cubicBezTo>
                <a:cubicBezTo>
                  <a:pt x="18271" y="17157"/>
                  <a:pt x="15952" y="19214"/>
                  <a:pt x="13453" y="19945"/>
                </a:cubicBezTo>
                <a:cubicBezTo>
                  <a:pt x="12792" y="20138"/>
                  <a:pt x="11555" y="20295"/>
                  <a:pt x="10695" y="20291"/>
                </a:cubicBezTo>
                <a:cubicBezTo>
                  <a:pt x="7018" y="20273"/>
                  <a:pt x="3763" y="18117"/>
                  <a:pt x="2091" y="14590"/>
                </a:cubicBezTo>
                <a:cubicBezTo>
                  <a:pt x="1443" y="13224"/>
                  <a:pt x="1384" y="12928"/>
                  <a:pt x="1384" y="10780"/>
                </a:cubicBezTo>
                <a:cubicBezTo>
                  <a:pt x="1384" y="8633"/>
                  <a:pt x="1443" y="8351"/>
                  <a:pt x="2091" y="6985"/>
                </a:cubicBezTo>
                <a:cubicBezTo>
                  <a:pt x="3772" y="3437"/>
                  <a:pt x="7071" y="1285"/>
                  <a:pt x="10797" y="1285"/>
                </a:cubicBezTo>
                <a:close/>
                <a:moveTo>
                  <a:pt x="6047" y="6148"/>
                </a:moveTo>
                <a:cubicBezTo>
                  <a:pt x="4651" y="6148"/>
                  <a:pt x="4024" y="7969"/>
                  <a:pt x="5166" y="8717"/>
                </a:cubicBezTo>
                <a:lnTo>
                  <a:pt x="5744" y="9092"/>
                </a:lnTo>
                <a:lnTo>
                  <a:pt x="5079" y="9597"/>
                </a:lnTo>
                <a:cubicBezTo>
                  <a:pt x="4385" y="10140"/>
                  <a:pt x="3708" y="11546"/>
                  <a:pt x="3708" y="12440"/>
                </a:cubicBezTo>
                <a:cubicBezTo>
                  <a:pt x="3708" y="12932"/>
                  <a:pt x="3814" y="12985"/>
                  <a:pt x="4877" y="13046"/>
                </a:cubicBezTo>
                <a:cubicBezTo>
                  <a:pt x="5955" y="13108"/>
                  <a:pt x="6041" y="13156"/>
                  <a:pt x="6104" y="13710"/>
                </a:cubicBezTo>
                <a:cubicBezTo>
                  <a:pt x="6168" y="14263"/>
                  <a:pt x="6254" y="14312"/>
                  <a:pt x="7317" y="14374"/>
                </a:cubicBezTo>
                <a:cubicBezTo>
                  <a:pt x="8359" y="14434"/>
                  <a:pt x="8462" y="14485"/>
                  <a:pt x="8414" y="14937"/>
                </a:cubicBezTo>
                <a:cubicBezTo>
                  <a:pt x="8363" y="15426"/>
                  <a:pt x="8411" y="15427"/>
                  <a:pt x="10797" y="15427"/>
                </a:cubicBezTo>
                <a:cubicBezTo>
                  <a:pt x="13182" y="15427"/>
                  <a:pt x="13216" y="15426"/>
                  <a:pt x="13164" y="14937"/>
                </a:cubicBezTo>
                <a:cubicBezTo>
                  <a:pt x="13116" y="14485"/>
                  <a:pt x="13220" y="14434"/>
                  <a:pt x="14261" y="14374"/>
                </a:cubicBezTo>
                <a:cubicBezTo>
                  <a:pt x="15324" y="14312"/>
                  <a:pt x="15410" y="14263"/>
                  <a:pt x="15474" y="13710"/>
                </a:cubicBezTo>
                <a:cubicBezTo>
                  <a:pt x="15538" y="13156"/>
                  <a:pt x="15624" y="13108"/>
                  <a:pt x="16701" y="13046"/>
                </a:cubicBezTo>
                <a:cubicBezTo>
                  <a:pt x="17765" y="12985"/>
                  <a:pt x="17871" y="12932"/>
                  <a:pt x="17871" y="12440"/>
                </a:cubicBezTo>
                <a:cubicBezTo>
                  <a:pt x="17871" y="11546"/>
                  <a:pt x="17193" y="10140"/>
                  <a:pt x="16499" y="9597"/>
                </a:cubicBezTo>
                <a:lnTo>
                  <a:pt x="15849" y="9092"/>
                </a:lnTo>
                <a:lnTo>
                  <a:pt x="16413" y="8717"/>
                </a:lnTo>
                <a:cubicBezTo>
                  <a:pt x="17554" y="7969"/>
                  <a:pt x="16928" y="6148"/>
                  <a:pt x="15532" y="6148"/>
                </a:cubicBezTo>
                <a:cubicBezTo>
                  <a:pt x="14917" y="6148"/>
                  <a:pt x="14325" y="6612"/>
                  <a:pt x="14247" y="7144"/>
                </a:cubicBezTo>
                <a:cubicBezTo>
                  <a:pt x="14196" y="7493"/>
                  <a:pt x="14003" y="7572"/>
                  <a:pt x="13236" y="7577"/>
                </a:cubicBezTo>
                <a:cubicBezTo>
                  <a:pt x="12455" y="7581"/>
                  <a:pt x="12253" y="7499"/>
                  <a:pt x="12096" y="7086"/>
                </a:cubicBezTo>
                <a:cubicBezTo>
                  <a:pt x="11661" y="5944"/>
                  <a:pt x="9917" y="5944"/>
                  <a:pt x="9483" y="7086"/>
                </a:cubicBezTo>
                <a:cubicBezTo>
                  <a:pt x="9325" y="7499"/>
                  <a:pt x="9124" y="7581"/>
                  <a:pt x="8342" y="7577"/>
                </a:cubicBezTo>
                <a:cubicBezTo>
                  <a:pt x="7576" y="7572"/>
                  <a:pt x="7397" y="7493"/>
                  <a:pt x="7346" y="7144"/>
                </a:cubicBezTo>
                <a:cubicBezTo>
                  <a:pt x="7268" y="6612"/>
                  <a:pt x="6662" y="6148"/>
                  <a:pt x="6047" y="614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" name="Google Shape;218;p21">
            <a:extLst>
              <a:ext uri="{FF2B5EF4-FFF2-40B4-BE49-F238E27FC236}">
                <a16:creationId xmlns:a16="http://schemas.microsoft.com/office/drawing/2014/main" id="{6BF35ED6-2CC3-364C-2995-2528F95A0491}"/>
              </a:ext>
            </a:extLst>
          </p:cNvPr>
          <p:cNvSpPr txBox="1"/>
          <p:nvPr/>
        </p:nvSpPr>
        <p:spPr>
          <a:xfrm>
            <a:off x="10062727" y="5444311"/>
            <a:ext cx="1282849" cy="59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ctr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Agent Creators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7B7C49-B80A-5273-E5AC-7813D2559B1C}"/>
              </a:ext>
            </a:extLst>
          </p:cNvPr>
          <p:cNvSpPr txBox="1"/>
          <p:nvPr/>
        </p:nvSpPr>
        <p:spPr>
          <a:xfrm>
            <a:off x="9211415" y="4197944"/>
            <a:ext cx="1537121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Interactions with agent creators</a:t>
            </a:r>
          </a:p>
        </p:txBody>
      </p:sp>
    </p:spTree>
    <p:extLst>
      <p:ext uri="{BB962C8B-B14F-4D97-AF65-F5344CB8AC3E}">
        <p14:creationId xmlns:p14="http://schemas.microsoft.com/office/powerpoint/2010/main" val="69873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8D347-FF52-2C7C-59F1-21700363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高质量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</a:t>
            </a:r>
            <a:r>
              <a:rPr lang="en-CN" dirty="0"/>
              <a:t>的关键是高质量数据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3B338B-598A-6359-58C0-DBC1EADF55C0}"/>
              </a:ext>
            </a:extLst>
          </p:cNvPr>
          <p:cNvSpPr/>
          <p:nvPr/>
        </p:nvSpPr>
        <p:spPr>
          <a:xfrm>
            <a:off x="556174" y="4684458"/>
            <a:ext cx="1997765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自动数据采集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70E79D-6E69-49B5-F5F8-134908B9BBF2}"/>
              </a:ext>
            </a:extLst>
          </p:cNvPr>
          <p:cNvSpPr/>
          <p:nvPr/>
        </p:nvSpPr>
        <p:spPr>
          <a:xfrm>
            <a:off x="3069317" y="6173869"/>
            <a:ext cx="2545230" cy="3936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数据清洗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41F15-BB44-EE29-D9DC-B8D3824629DC}"/>
              </a:ext>
            </a:extLst>
          </p:cNvPr>
          <p:cNvSpPr/>
          <p:nvPr/>
        </p:nvSpPr>
        <p:spPr>
          <a:xfrm>
            <a:off x="6324176" y="4901876"/>
            <a:ext cx="2956064" cy="99493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数据增强</a:t>
            </a:r>
            <a:r>
              <a:rPr lang="zh-CN" altLang="en-US" dirty="0"/>
              <a:t>：基于语料从各个角度提问，生成人物第一人称口吻的回答</a:t>
            </a:r>
            <a:endParaRPr lang="en-CN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159DA0-A6F3-71F1-FA1C-158C0A85721E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2553939" y="4913264"/>
            <a:ext cx="516423" cy="5064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95F0E1C-1DCC-0FE9-F5D4-3C113BE6903F}"/>
              </a:ext>
            </a:extLst>
          </p:cNvPr>
          <p:cNvSpPr/>
          <p:nvPr/>
        </p:nvSpPr>
        <p:spPr>
          <a:xfrm>
            <a:off x="3070362" y="4040316"/>
            <a:ext cx="2545236" cy="7373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对话性语料</a:t>
            </a:r>
          </a:p>
          <a:p>
            <a:pPr algn="ctr"/>
            <a:r>
              <a:rPr lang="zh-CN" altLang="en-US" dirty="0"/>
              <a:t>（</a:t>
            </a:r>
            <a:r>
              <a:rPr lang="en-US" altLang="zh-CN" dirty="0"/>
              <a:t>Twitter</a:t>
            </a:r>
            <a:r>
              <a:rPr lang="zh-CN" altLang="en-US" dirty="0"/>
              <a:t>、聊天记录等）</a:t>
            </a:r>
            <a:endParaRPr lang="en-CN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D61D62-D345-53EC-5594-CA0B075FB3A2}"/>
              </a:ext>
            </a:extLst>
          </p:cNvPr>
          <p:cNvCxnSpPr>
            <a:cxnSpLocks/>
            <a:stCxn id="4" idx="3"/>
            <a:endCxn id="14" idx="1"/>
          </p:cNvCxnSpPr>
          <p:nvPr/>
        </p:nvCxnSpPr>
        <p:spPr>
          <a:xfrm flipV="1">
            <a:off x="2553939" y="4409006"/>
            <a:ext cx="516423" cy="5042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B849AEE-A7E5-006C-7ACC-61AE7DE37EED}"/>
              </a:ext>
            </a:extLst>
          </p:cNvPr>
          <p:cNvSpPr/>
          <p:nvPr/>
        </p:nvSpPr>
        <p:spPr>
          <a:xfrm>
            <a:off x="3070362" y="5051006"/>
            <a:ext cx="2545235" cy="73738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事实性语料</a:t>
            </a:r>
          </a:p>
          <a:p>
            <a:pPr algn="ctr"/>
            <a:r>
              <a:rPr lang="zh-CN" altLang="en-US" dirty="0"/>
              <a:t>（</a:t>
            </a:r>
            <a:r>
              <a:rPr lang="en-US" altLang="zh-CN" dirty="0"/>
              <a:t>Wiki</a:t>
            </a:r>
            <a:r>
              <a:rPr lang="zh-CN" altLang="en-US" dirty="0"/>
              <a:t>、新闻、博客等）</a:t>
            </a:r>
            <a:endParaRPr lang="en-CN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E7AECD-C5D5-753F-84E4-8C251B98A393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5614547" y="5399345"/>
            <a:ext cx="709629" cy="9713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61F144A-073B-7857-8FD6-F03CCF62F48E}"/>
              </a:ext>
            </a:extLst>
          </p:cNvPr>
          <p:cNvSpPr/>
          <p:nvPr/>
        </p:nvSpPr>
        <p:spPr>
          <a:xfrm>
            <a:off x="3262520" y="2687029"/>
            <a:ext cx="2353077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开源基础大模型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ECE3DA2-8B9A-F05D-2153-73AAFF7F8971}"/>
              </a:ext>
            </a:extLst>
          </p:cNvPr>
          <p:cNvSpPr/>
          <p:nvPr/>
        </p:nvSpPr>
        <p:spPr>
          <a:xfrm>
            <a:off x="6324176" y="4208117"/>
            <a:ext cx="2956063" cy="3910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微调人物个性</a:t>
            </a:r>
            <a:r>
              <a:rPr lang="zh-CN" altLang="en-US" dirty="0"/>
              <a:t>、</a:t>
            </a:r>
            <a:r>
              <a:rPr lang="en-CN" dirty="0"/>
              <a:t>说话风格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CE08084-FF76-0D2C-6A88-727E2F06BABA}"/>
              </a:ext>
            </a:extLst>
          </p:cNvPr>
          <p:cNvSpPr/>
          <p:nvPr/>
        </p:nvSpPr>
        <p:spPr>
          <a:xfrm>
            <a:off x="6326659" y="2547148"/>
            <a:ext cx="2956064" cy="7373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通用对话语料微调</a:t>
            </a:r>
          </a:p>
          <a:p>
            <a:pPr algn="ctr"/>
            <a:r>
              <a:rPr lang="zh-CN" altLang="en-US" dirty="0"/>
              <a:t>（影视字幕、公开群组）</a:t>
            </a:r>
            <a:endParaRPr lang="en-CN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86CBA0-65A6-FC41-AB2D-1BD05555A714}"/>
              </a:ext>
            </a:extLst>
          </p:cNvPr>
          <p:cNvCxnSpPr>
            <a:cxnSpLocks/>
            <a:stCxn id="22" idx="3"/>
            <a:endCxn id="55" idx="1"/>
          </p:cNvCxnSpPr>
          <p:nvPr/>
        </p:nvCxnSpPr>
        <p:spPr>
          <a:xfrm>
            <a:off x="5615597" y="2915835"/>
            <a:ext cx="7110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3F27C5D4-EF23-747A-ECD9-E5F779794E2F}"/>
              </a:ext>
            </a:extLst>
          </p:cNvPr>
          <p:cNvSpPr/>
          <p:nvPr/>
        </p:nvSpPr>
        <p:spPr>
          <a:xfrm>
            <a:off x="6324176" y="3531478"/>
            <a:ext cx="2956063" cy="3910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通用对话大模型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1E309D2-8C8C-3657-739A-C50A00F8F28A}"/>
              </a:ext>
            </a:extLst>
          </p:cNvPr>
          <p:cNvCxnSpPr>
            <a:cxnSpLocks/>
            <a:stCxn id="55" idx="2"/>
            <a:endCxn id="64" idx="0"/>
          </p:cNvCxnSpPr>
          <p:nvPr/>
        </p:nvCxnSpPr>
        <p:spPr>
          <a:xfrm flipH="1">
            <a:off x="7802208" y="3284521"/>
            <a:ext cx="2483" cy="2469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E32E4E4-7C06-123B-9FAA-49AC4689A73C}"/>
              </a:ext>
            </a:extLst>
          </p:cNvPr>
          <p:cNvCxnSpPr>
            <a:cxnSpLocks/>
            <a:stCxn id="14" idx="3"/>
            <a:endCxn id="54" idx="1"/>
          </p:cNvCxnSpPr>
          <p:nvPr/>
        </p:nvCxnSpPr>
        <p:spPr>
          <a:xfrm flipV="1">
            <a:off x="5615598" y="4403643"/>
            <a:ext cx="708578" cy="53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740EACB-35A8-C63C-3462-BAAC0FB48529}"/>
              </a:ext>
            </a:extLst>
          </p:cNvPr>
          <p:cNvCxnSpPr>
            <a:cxnSpLocks/>
            <a:stCxn id="64" idx="2"/>
            <a:endCxn id="54" idx="0"/>
          </p:cNvCxnSpPr>
          <p:nvPr/>
        </p:nvCxnSpPr>
        <p:spPr>
          <a:xfrm>
            <a:off x="7802208" y="3922529"/>
            <a:ext cx="0" cy="285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4244416-3ED8-E868-17F2-543FC345673B}"/>
              </a:ext>
            </a:extLst>
          </p:cNvPr>
          <p:cNvCxnSpPr>
            <a:cxnSpLocks/>
            <a:stCxn id="54" idx="2"/>
            <a:endCxn id="6" idx="0"/>
          </p:cNvCxnSpPr>
          <p:nvPr/>
        </p:nvCxnSpPr>
        <p:spPr>
          <a:xfrm>
            <a:off x="7802208" y="4599168"/>
            <a:ext cx="0" cy="3027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97E9DA8F-EBD5-86E8-6AF1-792F2A7230FA}"/>
              </a:ext>
            </a:extLst>
          </p:cNvPr>
          <p:cNvSpPr/>
          <p:nvPr/>
        </p:nvSpPr>
        <p:spPr>
          <a:xfrm>
            <a:off x="6324175" y="6173870"/>
            <a:ext cx="2956063" cy="3910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微调人物事实记忆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3BB2B5B-266A-C4AC-C1EF-1EC8A1F12ECD}"/>
              </a:ext>
            </a:extLst>
          </p:cNvPr>
          <p:cNvCxnSpPr>
            <a:cxnSpLocks/>
            <a:stCxn id="6" idx="2"/>
            <a:endCxn id="89" idx="0"/>
          </p:cNvCxnSpPr>
          <p:nvPr/>
        </p:nvCxnSpPr>
        <p:spPr>
          <a:xfrm flipH="1">
            <a:off x="7802207" y="5896813"/>
            <a:ext cx="1" cy="2770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D3F1723C-CC6D-563A-D143-CA59A1F11F64}"/>
              </a:ext>
            </a:extLst>
          </p:cNvPr>
          <p:cNvSpPr/>
          <p:nvPr/>
        </p:nvSpPr>
        <p:spPr>
          <a:xfrm>
            <a:off x="9796659" y="3358317"/>
            <a:ext cx="1918258" cy="7373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高性能</a:t>
            </a:r>
            <a:r>
              <a:rPr lang="zh-CN" altLang="en-US" dirty="0"/>
              <a:t> </a:t>
            </a:r>
            <a:r>
              <a:rPr lang="en-US" altLang="zh-CN" dirty="0" err="1"/>
              <a:t>LoRA</a:t>
            </a:r>
            <a:r>
              <a:rPr lang="zh-CN" altLang="en-US" dirty="0"/>
              <a:t> 批量推理框架</a:t>
            </a:r>
            <a:endParaRPr lang="en-CN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6C1237F-9730-1CED-64AF-B0F5BC03A3BE}"/>
              </a:ext>
            </a:extLst>
          </p:cNvPr>
          <p:cNvSpPr/>
          <p:nvPr/>
        </p:nvSpPr>
        <p:spPr>
          <a:xfrm>
            <a:off x="9796659" y="6173869"/>
            <a:ext cx="1941029" cy="3910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LoRA</a:t>
            </a:r>
            <a:r>
              <a:rPr lang="zh-CN" altLang="en-US" dirty="0"/>
              <a:t> 模型</a:t>
            </a:r>
            <a:endParaRPr lang="en-CN" dirty="0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6ED0406-3BF8-599C-A637-06FC741DDF15}"/>
              </a:ext>
            </a:extLst>
          </p:cNvPr>
          <p:cNvCxnSpPr>
            <a:cxnSpLocks/>
            <a:stCxn id="89" idx="3"/>
            <a:endCxn id="98" idx="1"/>
          </p:cNvCxnSpPr>
          <p:nvPr/>
        </p:nvCxnSpPr>
        <p:spPr>
          <a:xfrm flipV="1">
            <a:off x="9280238" y="6369395"/>
            <a:ext cx="516421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5BFC199-F220-DEF4-40CB-4A05863BEBA5}"/>
              </a:ext>
            </a:extLst>
          </p:cNvPr>
          <p:cNvCxnSpPr>
            <a:cxnSpLocks/>
            <a:stCxn id="98" idx="0"/>
            <a:endCxn id="97" idx="2"/>
          </p:cNvCxnSpPr>
          <p:nvPr/>
        </p:nvCxnSpPr>
        <p:spPr>
          <a:xfrm flipH="1" flipV="1">
            <a:off x="10755788" y="4095689"/>
            <a:ext cx="11386" cy="20781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69F8F8B-9304-5ECB-1C01-5E25037E438D}"/>
              </a:ext>
            </a:extLst>
          </p:cNvPr>
          <p:cNvCxnSpPr>
            <a:cxnSpLocks/>
            <a:stCxn id="64" idx="3"/>
            <a:endCxn id="97" idx="1"/>
          </p:cNvCxnSpPr>
          <p:nvPr/>
        </p:nvCxnSpPr>
        <p:spPr>
          <a:xfrm flipV="1">
            <a:off x="9280239" y="3727003"/>
            <a:ext cx="516420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C35C405B-4DA4-8945-C216-EA785FEC6EB4}"/>
              </a:ext>
            </a:extLst>
          </p:cNvPr>
          <p:cNvCxnSpPr>
            <a:cxnSpLocks/>
            <a:stCxn id="162" idx="2"/>
            <a:endCxn id="4" idx="0"/>
          </p:cNvCxnSpPr>
          <p:nvPr/>
        </p:nvCxnSpPr>
        <p:spPr>
          <a:xfrm>
            <a:off x="1555056" y="4201964"/>
            <a:ext cx="1" cy="4824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E344FEDD-BBE0-42B7-28B7-278B5E167E70}"/>
              </a:ext>
            </a:extLst>
          </p:cNvPr>
          <p:cNvCxnSpPr>
            <a:cxnSpLocks/>
            <a:stCxn id="18" idx="2"/>
            <a:endCxn id="5" idx="0"/>
          </p:cNvCxnSpPr>
          <p:nvPr/>
        </p:nvCxnSpPr>
        <p:spPr>
          <a:xfrm flipH="1">
            <a:off x="4341932" y="5788387"/>
            <a:ext cx="1048" cy="3854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E0894628-D4C8-C61A-0407-6BD1F70C5367}"/>
              </a:ext>
            </a:extLst>
          </p:cNvPr>
          <p:cNvSpPr/>
          <p:nvPr/>
        </p:nvSpPr>
        <p:spPr>
          <a:xfrm>
            <a:off x="556173" y="3744353"/>
            <a:ext cx="1997765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用户指定数据源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A04A5-C0C3-E58C-09A9-D00138DAEB5B}"/>
              </a:ext>
            </a:extLst>
          </p:cNvPr>
          <p:cNvSpPr txBox="1"/>
          <p:nvPr/>
        </p:nvSpPr>
        <p:spPr>
          <a:xfrm>
            <a:off x="838200" y="1591211"/>
            <a:ext cx="10048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目前数据采集</a:t>
            </a:r>
            <a:r>
              <a:rPr lang="zh-CN" altLang="en-US" dirty="0"/>
              <a:t>、数据清洗、数据增强、微调都需要大量人工，做一个 </a:t>
            </a:r>
            <a:r>
              <a:rPr lang="en-US" altLang="zh-CN" dirty="0"/>
              <a:t>Agent</a:t>
            </a:r>
            <a:r>
              <a:rPr lang="zh-CN" altLang="en-US" dirty="0"/>
              <a:t> 的成本</a:t>
            </a:r>
            <a:r>
              <a:rPr lang="zh-CN" altLang="en-US" b="1" dirty="0"/>
              <a:t>上千美元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通过全自动化上述流程，可实现训练 </a:t>
            </a:r>
            <a:r>
              <a:rPr lang="en-US" altLang="zh-CN" dirty="0"/>
              <a:t>Elon</a:t>
            </a:r>
            <a:r>
              <a:rPr lang="zh-CN" altLang="en-US" dirty="0"/>
              <a:t> </a:t>
            </a:r>
            <a:r>
              <a:rPr lang="en-US" altLang="zh-CN" dirty="0"/>
              <a:t>Musk</a:t>
            </a:r>
            <a:r>
              <a:rPr lang="zh-CN" altLang="en-US" dirty="0"/>
              <a:t>（自动采集和处理 </a:t>
            </a:r>
            <a:r>
              <a:rPr lang="en-US" altLang="zh-CN" dirty="0"/>
              <a:t>3</a:t>
            </a:r>
            <a:r>
              <a:rPr lang="zh-CN" altLang="en-US" dirty="0"/>
              <a:t> 万条 </a:t>
            </a:r>
            <a:r>
              <a:rPr lang="en-US" altLang="zh-CN" dirty="0"/>
              <a:t>Twitter</a:t>
            </a:r>
            <a:r>
              <a:rPr lang="zh-CN" altLang="en-US" dirty="0"/>
              <a:t>、</a:t>
            </a:r>
            <a:r>
              <a:rPr lang="en-US" altLang="zh-CN" dirty="0"/>
              <a:t>1000</a:t>
            </a:r>
            <a:r>
              <a:rPr lang="zh-CN" altLang="en-US" dirty="0"/>
              <a:t> 篇文章、</a:t>
            </a:r>
            <a:r>
              <a:rPr lang="en-US" altLang="zh-CN" dirty="0"/>
              <a:t>10</a:t>
            </a:r>
            <a:r>
              <a:rPr lang="zh-CN" altLang="en-US" dirty="0"/>
              <a:t> 小时 </a:t>
            </a:r>
            <a:r>
              <a:rPr lang="en-US" altLang="zh-CN" dirty="0"/>
              <a:t>YouTube</a:t>
            </a:r>
            <a:r>
              <a:rPr lang="zh-CN" altLang="en-US" dirty="0"/>
              <a:t> 视频）成本 </a:t>
            </a:r>
            <a:r>
              <a:rPr lang="en-US" altLang="zh-CN" b="1" dirty="0"/>
              <a:t>30</a:t>
            </a:r>
            <a:r>
              <a:rPr lang="zh-CN" altLang="en-US" b="1" dirty="0"/>
              <a:t> 美元</a:t>
            </a:r>
            <a:endParaRPr lang="en-CN" b="1" dirty="0"/>
          </a:p>
        </p:txBody>
      </p:sp>
    </p:spTree>
    <p:extLst>
      <p:ext uri="{BB962C8B-B14F-4D97-AF65-F5344CB8AC3E}">
        <p14:creationId xmlns:p14="http://schemas.microsoft.com/office/powerpoint/2010/main" val="14683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420A6-6E74-35A9-ECCA-479383DB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如何浪费马斯克的时间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37A95-B1FD-D9DE-C8C2-E508E4ED3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0973"/>
            <a:ext cx="4971850" cy="5277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798CD-3B96-FE8C-763B-574C957ACCDC}"/>
              </a:ext>
            </a:extLst>
          </p:cNvPr>
          <p:cNvSpPr txBox="1"/>
          <p:nvPr/>
        </p:nvSpPr>
        <p:spPr>
          <a:xfrm>
            <a:off x="6096000" y="1580973"/>
            <a:ext cx="5022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同一个问题问 </a:t>
            </a:r>
            <a:r>
              <a:rPr lang="en-US" altLang="zh-CN" sz="2400" dirty="0"/>
              <a:t>5</a:t>
            </a:r>
            <a:r>
              <a:rPr lang="zh-CN" altLang="en-US" sz="2400" dirty="0"/>
              <a:t> 遍，“马斯克” 永远不会抓狂，每次都回复类似的内容，好像之前从来没有问过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缺少情绪变化，像工具，不像人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537762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EA95-4EEE-3DB3-39E4-DC9C2373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你还记得我们第一次见面吗</a:t>
            </a:r>
            <a:r>
              <a:rPr lang="zh-CN" altLang="en-US" dirty="0"/>
              <a:t>？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B1D99-A965-916F-6950-3983EFBAE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38529"/>
            <a:ext cx="10515600" cy="1038433"/>
          </a:xfrm>
        </p:spPr>
        <p:txBody>
          <a:bodyPr/>
          <a:lstStyle/>
          <a:p>
            <a:r>
              <a:rPr lang="en-CN" dirty="0"/>
              <a:t>反映了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没有长期记忆</a:t>
            </a:r>
            <a:endParaRPr lang="en-CN" dirty="0"/>
          </a:p>
          <a:p>
            <a:r>
              <a:rPr lang="en-CN" dirty="0"/>
              <a:t>目前</a:t>
            </a:r>
            <a:r>
              <a:rPr lang="zh-CN" altLang="en-US" dirty="0"/>
              <a:t> </a:t>
            </a:r>
            <a:r>
              <a:rPr lang="en-US" altLang="zh-CN" dirty="0"/>
              <a:t>Pi</a:t>
            </a:r>
            <a:r>
              <a:rPr lang="zh-CN" altLang="en-US" dirty="0"/>
              <a:t>，</a:t>
            </a:r>
            <a:r>
              <a:rPr lang="en-US" altLang="zh-CN" dirty="0"/>
              <a:t>Digi</a:t>
            </a:r>
            <a:r>
              <a:rPr lang="zh-CN" altLang="en-US" dirty="0"/>
              <a:t> 等做得比较好的 </a:t>
            </a:r>
            <a:r>
              <a:rPr lang="en-US" altLang="zh-CN" dirty="0"/>
              <a:t>agent</a:t>
            </a:r>
            <a:r>
              <a:rPr lang="zh-CN" altLang="en-US" dirty="0"/>
              <a:t> 已经改进了这点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2AF02-C89C-5703-F887-BEAC01EC7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27" y="1825625"/>
            <a:ext cx="8918296" cy="303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1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2843-8AED-0612-FA20-D13A22E2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你是谁</a:t>
            </a:r>
            <a:r>
              <a:rPr lang="zh-CN" altLang="en-US" dirty="0"/>
              <a:t>？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336A4-D3BC-7604-9469-02F3F82E1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09" y="1644752"/>
            <a:ext cx="5258741" cy="3285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255D7C-165D-BC2B-2213-384193640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50" y="2086634"/>
            <a:ext cx="5887644" cy="3289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3A81C3-FF76-8EB4-4D49-0AB1665B92BB}"/>
              </a:ext>
            </a:extLst>
          </p:cNvPr>
          <p:cNvSpPr txBox="1"/>
          <p:nvPr/>
        </p:nvSpPr>
        <p:spPr>
          <a:xfrm>
            <a:off x="738809" y="5376117"/>
            <a:ext cx="10945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无独有偶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CN" dirty="0"/>
              <a:t>Gemini</a:t>
            </a:r>
            <a:r>
              <a:rPr lang="zh-CN" altLang="en-US" dirty="0"/>
              <a:t> 的回答用英文问是 </a:t>
            </a:r>
            <a:r>
              <a:rPr lang="en-US" altLang="zh-CN" dirty="0"/>
              <a:t>GPT</a:t>
            </a:r>
            <a:r>
              <a:rPr lang="zh-CN" altLang="en-US" dirty="0"/>
              <a:t>（因此 </a:t>
            </a:r>
            <a:r>
              <a:rPr lang="en-US" altLang="zh-CN" dirty="0" err="1"/>
              <a:t>OpenAI</a:t>
            </a:r>
            <a:r>
              <a:rPr lang="zh-CN" altLang="en-US" dirty="0"/>
              <a:t> 和 </a:t>
            </a:r>
            <a:r>
              <a:rPr lang="en-US" altLang="zh-CN" dirty="0"/>
              <a:t>GPT</a:t>
            </a:r>
            <a:r>
              <a:rPr lang="zh-CN" altLang="en-US" dirty="0"/>
              <a:t> 被关键词过滤了），用中文问是文心一言，后来修复了，又变成小爱同学了。反映训练数据已经被大量 </a:t>
            </a:r>
            <a:r>
              <a:rPr lang="en-US" altLang="zh-CN" dirty="0"/>
              <a:t>AI</a:t>
            </a:r>
            <a:r>
              <a:rPr lang="zh-CN" altLang="en-US" dirty="0"/>
              <a:t> 生成的语料污染，</a:t>
            </a:r>
            <a:r>
              <a:rPr lang="en-US" altLang="zh-CN" dirty="0"/>
              <a:t>Gemini</a:t>
            </a:r>
            <a:r>
              <a:rPr lang="zh-CN" altLang="en-US" dirty="0"/>
              <a:t> 也没有对身份问题做好微调。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42490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015D4-B925-3F7C-C462-D539A0D0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有趣的灵魂</a:t>
            </a:r>
            <a:r>
              <a:rPr lang="zh-CN" altLang="en-US" dirty="0"/>
              <a:t>：更多的深层问题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8E535-2846-4541-E97B-7A8A06D1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95054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给 </a:t>
            </a:r>
            <a:r>
              <a:rPr lang="en-US" altLang="zh-CN" sz="2400" dirty="0"/>
              <a:t>AI</a:t>
            </a:r>
            <a:r>
              <a:rPr lang="zh-CN" altLang="en-US" sz="2400" dirty="0"/>
              <a:t> </a:t>
            </a:r>
            <a:r>
              <a:rPr lang="en-US" altLang="zh-CN" sz="2400" dirty="0"/>
              <a:t>Agent</a:t>
            </a:r>
            <a:r>
              <a:rPr lang="zh-CN" altLang="en-US" sz="2400" dirty="0"/>
              <a:t> 说明天要去医院看病，明天她会不会主动关心你看病结果怎么样？</a:t>
            </a:r>
            <a:endParaRPr lang="en-US" altLang="zh-CN" sz="2400" dirty="0"/>
          </a:p>
          <a:p>
            <a:r>
              <a:rPr lang="zh-CN" altLang="en-US" sz="2400" dirty="0"/>
              <a:t>把 </a:t>
            </a:r>
            <a:r>
              <a:rPr lang="en-US" altLang="zh-CN" sz="2400" dirty="0"/>
              <a:t>5</a:t>
            </a:r>
            <a:r>
              <a:rPr lang="zh-CN" altLang="en-US" sz="2400" dirty="0"/>
              <a:t> 个 </a:t>
            </a:r>
            <a:r>
              <a:rPr lang="en-US" altLang="zh-CN" sz="2400" dirty="0"/>
              <a:t>AI</a:t>
            </a:r>
            <a:r>
              <a:rPr lang="zh-CN" altLang="en-US" sz="2400" dirty="0"/>
              <a:t> </a:t>
            </a:r>
            <a:r>
              <a:rPr lang="en-US" altLang="zh-CN" sz="2400" dirty="0"/>
              <a:t>Agent</a:t>
            </a:r>
            <a:r>
              <a:rPr lang="zh-CN" altLang="en-US" sz="2400" dirty="0"/>
              <a:t> 拉到一个群里面，她们能像正常人一样聊天吗？如果是现在</a:t>
            </a:r>
            <a:r>
              <a:rPr lang="zh-CN" altLang="en-CN" sz="2400" dirty="0"/>
              <a:t>这样</a:t>
            </a:r>
            <a:r>
              <a:rPr lang="zh-CN" altLang="en-US" sz="2400" dirty="0"/>
              <a:t>问一句答一句，消息的数量会指数级增加</a:t>
            </a:r>
            <a:endParaRPr lang="en-US" altLang="zh-CN" sz="2400" dirty="0"/>
          </a:p>
          <a:p>
            <a:r>
              <a:rPr lang="en-US" altLang="zh-CN" sz="2400" dirty="0"/>
              <a:t>Alice</a:t>
            </a:r>
            <a:r>
              <a:rPr lang="zh-CN" altLang="en-US" sz="2400" dirty="0"/>
              <a:t> 告诉 </a:t>
            </a:r>
            <a:r>
              <a:rPr lang="en-US" altLang="zh-CN" sz="2400" dirty="0"/>
              <a:t>AI</a:t>
            </a:r>
            <a:r>
              <a:rPr lang="zh-CN" altLang="en-US" sz="2400" dirty="0"/>
              <a:t> 一个知识，</a:t>
            </a:r>
            <a:r>
              <a:rPr lang="en-US" altLang="zh-CN" sz="2400" dirty="0"/>
              <a:t>AI</a:t>
            </a:r>
            <a:r>
              <a:rPr lang="zh-CN" altLang="en-US" sz="2400" dirty="0"/>
              <a:t> 跟 </a:t>
            </a:r>
            <a:r>
              <a:rPr lang="en-US" altLang="zh-CN" sz="2400" dirty="0"/>
              <a:t>Bob</a:t>
            </a:r>
            <a:r>
              <a:rPr lang="zh-CN" altLang="en-US" sz="2400" dirty="0"/>
              <a:t> 聊天的时候，还能记得这个知识吗？</a:t>
            </a:r>
            <a:endParaRPr lang="en-US" altLang="zh-CN" sz="2400" dirty="0"/>
          </a:p>
          <a:p>
            <a:r>
              <a:rPr lang="en-US" altLang="zh-CN" sz="2400" dirty="0"/>
              <a:t>Alice</a:t>
            </a:r>
            <a:r>
              <a:rPr lang="zh-CN" altLang="en-US" sz="2400" dirty="0"/>
              <a:t> 告诉 </a:t>
            </a:r>
            <a:r>
              <a:rPr lang="en-US" altLang="zh-CN" sz="2400" dirty="0"/>
              <a:t>AI</a:t>
            </a:r>
            <a:r>
              <a:rPr lang="zh-CN" altLang="en-US" sz="2400" dirty="0"/>
              <a:t> 一个秘密，</a:t>
            </a:r>
            <a:r>
              <a:rPr lang="en-US" altLang="zh-CN" sz="2400" dirty="0"/>
              <a:t>AI</a:t>
            </a:r>
            <a:r>
              <a:rPr lang="zh-CN" altLang="en-US" sz="2400" dirty="0"/>
              <a:t> 跟 </a:t>
            </a:r>
            <a:r>
              <a:rPr lang="en-US" altLang="zh-CN" sz="2400" dirty="0"/>
              <a:t>Bob</a:t>
            </a:r>
            <a:r>
              <a:rPr lang="zh-CN" altLang="en-US" sz="2400" dirty="0"/>
              <a:t> 聊天的时候，会不会把这个秘密透露出去？</a:t>
            </a:r>
            <a:endParaRPr lang="en-US" altLang="zh-CN" sz="2400" dirty="0"/>
          </a:p>
          <a:p>
            <a:r>
              <a:rPr lang="zh-CN" altLang="en-US" sz="2400" dirty="0"/>
              <a:t>给 </a:t>
            </a:r>
            <a:r>
              <a:rPr lang="en-US" altLang="zh-CN" sz="2400" dirty="0"/>
              <a:t>AI</a:t>
            </a:r>
            <a:r>
              <a:rPr lang="zh-CN" altLang="en-US" sz="2400" dirty="0"/>
              <a:t> </a:t>
            </a:r>
            <a:r>
              <a:rPr lang="en-US" altLang="zh-CN" sz="2400" dirty="0"/>
              <a:t>Agent</a:t>
            </a:r>
            <a:r>
              <a:rPr lang="zh-CN" altLang="en-US" sz="2400" dirty="0"/>
              <a:t> 一个任务，</a:t>
            </a:r>
            <a:r>
              <a:rPr lang="zh-CN" altLang="en-CN" sz="2400" dirty="0"/>
              <a:t>当她</a:t>
            </a:r>
            <a:r>
              <a:rPr lang="zh-CN" altLang="en-US" sz="2400" dirty="0"/>
              <a:t>不知道怎么做或者不确定选择哪个的时候，是问你，还是说一大堆废话？</a:t>
            </a:r>
          </a:p>
          <a:p>
            <a:r>
              <a:rPr lang="zh-CN" altLang="en-US" sz="2400" dirty="0"/>
              <a:t>如果一段话敲到一半不小心敲回车发出去了，</a:t>
            </a:r>
            <a:r>
              <a:rPr lang="en-US" altLang="zh-CN" sz="2400" dirty="0"/>
              <a:t>AI</a:t>
            </a:r>
            <a:r>
              <a:rPr lang="zh-CN" altLang="en-US" sz="2400" dirty="0"/>
              <a:t> </a:t>
            </a:r>
            <a:r>
              <a:rPr lang="en-US" altLang="zh-CN" sz="2400" dirty="0"/>
              <a:t>Agent</a:t>
            </a:r>
            <a:r>
              <a:rPr lang="zh-CN" altLang="en-US" sz="2400" dirty="0"/>
              <a:t> 是立即回复一半的消息，还是等你全部说完？</a:t>
            </a:r>
          </a:p>
          <a:p>
            <a:r>
              <a:rPr lang="zh-CN" altLang="en-US" sz="2400" dirty="0"/>
              <a:t>你更愿意把 </a:t>
            </a:r>
            <a:r>
              <a:rPr lang="en-US" altLang="zh-CN" sz="2400" dirty="0"/>
              <a:t>AI</a:t>
            </a:r>
            <a:r>
              <a:rPr lang="zh-CN" altLang="en-US" sz="2400" dirty="0"/>
              <a:t> </a:t>
            </a:r>
            <a:r>
              <a:rPr lang="en-US" altLang="zh-CN" sz="2400" dirty="0"/>
              <a:t>Agent</a:t>
            </a:r>
            <a:r>
              <a:rPr lang="zh-CN" altLang="en-US" sz="2400" dirty="0"/>
              <a:t> 称为它，还是他</a:t>
            </a:r>
            <a:r>
              <a:rPr lang="en-US" altLang="zh-CN" sz="2400" dirty="0"/>
              <a:t>/</a:t>
            </a:r>
            <a:r>
              <a:rPr lang="zh-CN" altLang="en-US" sz="2400" dirty="0"/>
              <a:t>她？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49981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35D5-5DAA-05DF-BC6D-1EABD895E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有趣的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和有用的 </a:t>
            </a:r>
            <a:r>
              <a:rPr lang="en-US" altLang="zh-CN" dirty="0"/>
              <a:t>AI</a:t>
            </a:r>
            <a:endParaRPr lang="en-CN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50EE975-E874-FC48-6ACB-66874CB20969}"/>
              </a:ext>
            </a:extLst>
          </p:cNvPr>
          <p:cNvGrpSpPr/>
          <p:nvPr/>
        </p:nvGrpSpPr>
        <p:grpSpPr>
          <a:xfrm>
            <a:off x="1252738" y="1593669"/>
            <a:ext cx="9537883" cy="4685212"/>
            <a:chOff x="1252738" y="1574408"/>
            <a:chExt cx="9537883" cy="483983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23E62AE-FE8E-7308-DF17-C62F40679685}"/>
                </a:ext>
              </a:extLst>
            </p:cNvPr>
            <p:cNvGrpSpPr/>
            <p:nvPr/>
          </p:nvGrpSpPr>
          <p:grpSpPr>
            <a:xfrm>
              <a:off x="1252738" y="1574408"/>
              <a:ext cx="9537883" cy="4839834"/>
              <a:chOff x="1344868" y="1300088"/>
              <a:chExt cx="7350933" cy="3512544"/>
            </a:xfrm>
          </p:grpSpPr>
          <p:sp>
            <p:nvSpPr>
              <p:cNvPr id="59" name="Line">
                <a:extLst>
                  <a:ext uri="{FF2B5EF4-FFF2-40B4-BE49-F238E27FC236}">
                    <a16:creationId xmlns:a16="http://schemas.microsoft.com/office/drawing/2014/main" id="{96AA59AB-106B-6491-B38B-97C0409D1D77}"/>
                  </a:ext>
                </a:extLst>
              </p:cNvPr>
              <p:cNvSpPr/>
              <p:nvPr/>
            </p:nvSpPr>
            <p:spPr>
              <a:xfrm>
                <a:off x="1344868" y="2996227"/>
                <a:ext cx="726446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miter/>
              </a:ln>
            </p:spPr>
            <p:txBody>
              <a:bodyPr lIns="45719" rIns="45719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Line">
                <a:extLst>
                  <a:ext uri="{FF2B5EF4-FFF2-40B4-BE49-F238E27FC236}">
                    <a16:creationId xmlns:a16="http://schemas.microsoft.com/office/drawing/2014/main" id="{99857F3F-42DE-890A-B58F-32845582F8BD}"/>
                  </a:ext>
                </a:extLst>
              </p:cNvPr>
              <p:cNvSpPr/>
              <p:nvPr/>
            </p:nvSpPr>
            <p:spPr>
              <a:xfrm flipH="1">
                <a:off x="4218279" y="1300088"/>
                <a:ext cx="0" cy="3390574"/>
              </a:xfrm>
              <a:prstGeom prst="line">
                <a:avLst/>
              </a:prstGeom>
              <a:ln w="25400">
                <a:solidFill>
                  <a:schemeClr val="tx1"/>
                </a:solidFill>
                <a:miter/>
              </a:ln>
            </p:spPr>
            <p:txBody>
              <a:bodyPr lIns="45719" rIns="45719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System 2 (stateful, complex, interactive, planning…)">
                <a:extLst>
                  <a:ext uri="{FF2B5EF4-FFF2-40B4-BE49-F238E27FC236}">
                    <a16:creationId xmlns:a16="http://schemas.microsoft.com/office/drawing/2014/main" id="{987AD796-A802-E416-FEEA-7D58AE013AE1}"/>
                  </a:ext>
                </a:extLst>
              </p:cNvPr>
              <p:cNvSpPr txBox="1"/>
              <p:nvPr/>
            </p:nvSpPr>
            <p:spPr>
              <a:xfrm>
                <a:off x="4283065" y="1300088"/>
                <a:ext cx="2794930" cy="4020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spc="-12">
                    <a:solidFill>
                      <a:srgbClr val="0F383C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kumimoji="0" sz="1600" b="1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System 2</a:t>
                </a:r>
                <a:r>
                  <a:rPr lang="zh-CN" altLang="en-US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（慢思考）</a:t>
                </a:r>
                <a:br>
                  <a:rPr kumimoji="0" sz="1600" b="0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</a:br>
                <a:r>
                  <a:rPr kumimoji="0" lang="zh-CN" altLang="en-US" sz="1600" b="1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（有状态，复杂，交互式，规划</a:t>
                </a:r>
                <a:r>
                  <a:rPr kumimoji="0" lang="en-US" altLang="zh-CN" sz="1600" b="1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……</a:t>
                </a:r>
                <a:r>
                  <a:rPr kumimoji="0" lang="zh-CN" altLang="en-US" sz="1600" b="1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）</a:t>
                </a:r>
                <a:endParaRPr kumimoji="0" sz="1600" b="1" i="0" u="none" strike="noStrike" kern="0" cap="none" spc="-12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  <p:sp>
            <p:nvSpPr>
              <p:cNvPr id="62" name="System 1…">
                <a:extLst>
                  <a:ext uri="{FF2B5EF4-FFF2-40B4-BE49-F238E27FC236}">
                    <a16:creationId xmlns:a16="http://schemas.microsoft.com/office/drawing/2014/main" id="{01395B9E-96B4-7EA0-F8F3-D1ACF6A093BB}"/>
                  </a:ext>
                </a:extLst>
              </p:cNvPr>
              <p:cNvSpPr txBox="1"/>
              <p:nvPr/>
            </p:nvSpPr>
            <p:spPr>
              <a:xfrm>
                <a:off x="4292073" y="4384360"/>
                <a:ext cx="2473615" cy="4020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spc="-12">
                    <a:solidFill>
                      <a:srgbClr val="0F383C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kumimoji="0" lang="en-US" sz="1600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System</a:t>
                </a:r>
                <a:r>
                  <a:rPr kumimoji="0" lang="en-US" sz="1600" b="1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 1</a:t>
                </a:r>
                <a:r>
                  <a:rPr kumimoji="0" lang="zh-CN" altLang="en-US" sz="1600" b="1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（快思考）</a:t>
                </a:r>
                <a:endParaRPr kumimoji="0" lang="en-US" altLang="zh-CN" sz="1600" b="1" i="0" u="none" strike="noStrike" kern="0" cap="none" spc="-12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spc="-12">
                    <a:solidFill>
                      <a:srgbClr val="0F383C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lang="zh-CN" altLang="en-US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（无状态，简单，一问一答</a:t>
                </a:r>
                <a:r>
                  <a:rPr lang="en-US" altLang="zh-CN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……</a:t>
                </a:r>
                <a:r>
                  <a:rPr lang="zh-CN" altLang="en-US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）</a:t>
                </a:r>
                <a:endParaRPr kumimoji="0" lang="en-US" sz="1600" b="1" i="0" u="none" strike="noStrike" kern="0" cap="none" spc="-12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  <p:sp>
            <p:nvSpPr>
              <p:cNvPr id="63" name="Persona…">
                <a:extLst>
                  <a:ext uri="{FF2B5EF4-FFF2-40B4-BE49-F238E27FC236}">
                    <a16:creationId xmlns:a16="http://schemas.microsoft.com/office/drawing/2014/main" id="{DE57930C-7E22-AD0D-6FD9-ECBA71FF0B02}"/>
                  </a:ext>
                </a:extLst>
              </p:cNvPr>
              <p:cNvSpPr txBox="1"/>
              <p:nvPr/>
            </p:nvSpPr>
            <p:spPr>
              <a:xfrm>
                <a:off x="6696747" y="2566934"/>
                <a:ext cx="1999054" cy="4020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marL="0" marR="0" lvl="0" indent="0" algn="r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spc="-12">
                    <a:solidFill>
                      <a:srgbClr val="0F383C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lang="en-CN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更像人的</a:t>
                </a:r>
                <a:r>
                  <a:rPr lang="zh-CN" altLang="en-US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 </a:t>
                </a:r>
                <a:r>
                  <a:rPr lang="en-US" altLang="zh-CN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AI</a:t>
                </a:r>
                <a:endParaRPr kumimoji="0" sz="1600" b="1" i="0" u="none" strike="noStrike" kern="0" cap="none" spc="-12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  <a:p>
                <a:pPr marL="0" marR="0" lvl="0" indent="0" algn="r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spc="-12">
                    <a:solidFill>
                      <a:srgbClr val="0F383C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lang="zh-CN" altLang="en-US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（个性，心情，自我认知）</a:t>
                </a:r>
                <a:endParaRPr lang="en-US" altLang="zh-CN" sz="1600" b="1" kern="0" spc="-12" dirty="0">
                  <a:solidFill>
                    <a:schemeClr val="tx1">
                      <a:lumMod val="95000"/>
                    </a:schemeClr>
                  </a:solidFill>
                  <a:latin typeface="Helvetica"/>
                  <a:sym typeface="Helvetica"/>
                </a:endParaRPr>
              </a:p>
            </p:txBody>
          </p:sp>
          <p:sp>
            <p:nvSpPr>
              <p:cNvPr id="64" name="Copilot / Tool…">
                <a:extLst>
                  <a:ext uri="{FF2B5EF4-FFF2-40B4-BE49-F238E27FC236}">
                    <a16:creationId xmlns:a16="http://schemas.microsoft.com/office/drawing/2014/main" id="{02F61523-284A-F24D-400C-C40CB332AF13}"/>
                  </a:ext>
                </a:extLst>
              </p:cNvPr>
              <p:cNvSpPr txBox="1"/>
              <p:nvPr/>
            </p:nvSpPr>
            <p:spPr>
              <a:xfrm>
                <a:off x="1360273" y="2574348"/>
                <a:ext cx="1195765" cy="4020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spc="-12">
                    <a:solidFill>
                      <a:srgbClr val="0F383C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lang="en-CN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更像工具的</a:t>
                </a:r>
                <a:r>
                  <a:rPr lang="zh-CN" altLang="en-US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 </a:t>
                </a:r>
                <a:r>
                  <a:rPr lang="en-US" altLang="zh-CN" sz="1600" b="1" kern="0" spc="-12" dirty="0">
                    <a:solidFill>
                      <a:schemeClr val="tx1">
                        <a:lumMod val="95000"/>
                      </a:schemeClr>
                    </a:solidFill>
                    <a:latin typeface="Helvetica"/>
                    <a:sym typeface="Helvetica"/>
                  </a:rPr>
                  <a:t>AI</a:t>
                </a:r>
                <a:endParaRPr lang="en-US" altLang="zh-CN" sz="1600" kern="0" spc="-12" dirty="0">
                  <a:solidFill>
                    <a:schemeClr val="tx1">
                      <a:lumMod val="95000"/>
                    </a:schemeClr>
                  </a:solidFill>
                  <a:latin typeface="Helvetica"/>
                  <a:sym typeface="Helvetica"/>
                </a:endParaRPr>
              </a:p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spc="-12">
                    <a:solidFill>
                      <a:srgbClr val="0F383C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kumimoji="0" lang="zh-CN" altLang="en-US" sz="1600" b="1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（中立，友好）</a:t>
                </a:r>
                <a:endParaRPr kumimoji="0" lang="en-CN" sz="1600" b="1" i="0" u="none" strike="noStrike" kern="0" cap="none" spc="-12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  <p:sp>
            <p:nvSpPr>
              <p:cNvPr id="65" name="Circle">
                <a:extLst>
                  <a:ext uri="{FF2B5EF4-FFF2-40B4-BE49-F238E27FC236}">
                    <a16:creationId xmlns:a16="http://schemas.microsoft.com/office/drawing/2014/main" id="{51FA3ED0-F435-5B7D-C147-9D613E241CC9}"/>
                  </a:ext>
                </a:extLst>
              </p:cNvPr>
              <p:cNvSpPr/>
              <p:nvPr/>
            </p:nvSpPr>
            <p:spPr>
              <a:xfrm>
                <a:off x="2326153" y="2209321"/>
                <a:ext cx="211071" cy="2110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miter/>
              </a:ln>
            </p:spPr>
            <p:txBody>
              <a:bodyPr lIns="45719" rIns="45719" anchor="ctr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AutoGPT">
                <a:extLst>
                  <a:ext uri="{FF2B5EF4-FFF2-40B4-BE49-F238E27FC236}">
                    <a16:creationId xmlns:a16="http://schemas.microsoft.com/office/drawing/2014/main" id="{18B7D5C3-4678-71A9-B447-D5DB1FC8EFA0}"/>
                  </a:ext>
                </a:extLst>
              </p:cNvPr>
              <p:cNvSpPr txBox="1"/>
              <p:nvPr/>
            </p:nvSpPr>
            <p:spPr>
              <a:xfrm>
                <a:off x="2547873" y="2231528"/>
                <a:ext cx="875784" cy="2440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lnSpc>
                    <a:spcPts val="1800"/>
                  </a:lnSpc>
                  <a:defRPr sz="1200" spc="-12">
                    <a:solidFill>
                      <a:srgbClr val="797979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0" cap="none" spc="-12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AutoGPT</a:t>
                </a:r>
                <a:endParaRPr kumimoji="0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  <p:sp>
            <p:nvSpPr>
              <p:cNvPr id="67" name="Circle">
                <a:extLst>
                  <a:ext uri="{FF2B5EF4-FFF2-40B4-BE49-F238E27FC236}">
                    <a16:creationId xmlns:a16="http://schemas.microsoft.com/office/drawing/2014/main" id="{BB628E2D-C248-3997-20A7-FA67EF6973FF}"/>
                  </a:ext>
                </a:extLst>
              </p:cNvPr>
              <p:cNvSpPr/>
              <p:nvPr/>
            </p:nvSpPr>
            <p:spPr>
              <a:xfrm>
                <a:off x="2172504" y="4216243"/>
                <a:ext cx="211071" cy="21107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miter/>
              </a:ln>
            </p:spPr>
            <p:txBody>
              <a:bodyPr lIns="45719" rIns="45719" anchor="ctr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text completion">
                <a:extLst>
                  <a:ext uri="{FF2B5EF4-FFF2-40B4-BE49-F238E27FC236}">
                    <a16:creationId xmlns:a16="http://schemas.microsoft.com/office/drawing/2014/main" id="{5B44B4AF-438E-DAF4-8872-CC00A28C5DB0}"/>
                  </a:ext>
                </a:extLst>
              </p:cNvPr>
              <p:cNvSpPr txBox="1"/>
              <p:nvPr/>
            </p:nvSpPr>
            <p:spPr>
              <a:xfrm>
                <a:off x="2401183" y="4221109"/>
                <a:ext cx="647127" cy="2439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lnSpc>
                    <a:spcPts val="1800"/>
                  </a:lnSpc>
                  <a:defRPr sz="1200" spc="-12">
                    <a:solidFill>
                      <a:srgbClr val="797979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N" sz="2000" b="0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GPT</a:t>
                </a:r>
                <a:r>
                  <a:rPr kumimoji="0" lang="en-US" altLang="zh-CN" sz="2000" b="0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-3</a:t>
                </a:r>
                <a:endParaRPr kumimoji="0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  <p:sp>
            <p:nvSpPr>
              <p:cNvPr id="69" name="Circle">
                <a:extLst>
                  <a:ext uri="{FF2B5EF4-FFF2-40B4-BE49-F238E27FC236}">
                    <a16:creationId xmlns:a16="http://schemas.microsoft.com/office/drawing/2014/main" id="{ED2FAB15-3A66-71B9-159A-477E1DFAE4DF}"/>
                  </a:ext>
                </a:extLst>
              </p:cNvPr>
              <p:cNvSpPr/>
              <p:nvPr/>
            </p:nvSpPr>
            <p:spPr>
              <a:xfrm>
                <a:off x="2129711" y="4559143"/>
                <a:ext cx="211071" cy="21107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miter/>
              </a:ln>
            </p:spPr>
            <p:txBody>
              <a:bodyPr lIns="45719" rIns="45719" anchor="ctr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txt2img">
                <a:extLst>
                  <a:ext uri="{FF2B5EF4-FFF2-40B4-BE49-F238E27FC236}">
                    <a16:creationId xmlns:a16="http://schemas.microsoft.com/office/drawing/2014/main" id="{7BF4BF4C-D8BA-7C69-3375-DD10D29279FB}"/>
                  </a:ext>
                </a:extLst>
              </p:cNvPr>
              <p:cNvSpPr txBox="1"/>
              <p:nvPr/>
            </p:nvSpPr>
            <p:spPr>
              <a:xfrm>
                <a:off x="2360840" y="4568646"/>
                <a:ext cx="1370408" cy="2439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lnSpc>
                    <a:spcPts val="1800"/>
                  </a:lnSpc>
                  <a:defRPr sz="1200" spc="-12">
                    <a:solidFill>
                      <a:srgbClr val="797979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schemeClr val="tx1"/>
                    </a:solidFill>
                    <a:latin typeface="Helvetica"/>
                  </a:rPr>
                  <a:t>s</a:t>
                </a:r>
                <a:r>
                  <a:rPr kumimoji="0" lang="en-US" sz="2000" b="0" i="0" u="none" strike="noStrike" kern="0" cap="none" spc="-12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table diffusion</a:t>
                </a:r>
                <a:endParaRPr kumimoji="0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  <p:sp>
            <p:nvSpPr>
              <p:cNvPr id="71" name="Circle">
                <a:extLst>
                  <a:ext uri="{FF2B5EF4-FFF2-40B4-BE49-F238E27FC236}">
                    <a16:creationId xmlns:a16="http://schemas.microsoft.com/office/drawing/2014/main" id="{12962AF7-57EE-7559-395F-24D7AE3F4287}"/>
                  </a:ext>
                </a:extLst>
              </p:cNvPr>
              <p:cNvSpPr/>
              <p:nvPr/>
            </p:nvSpPr>
            <p:spPr>
              <a:xfrm>
                <a:off x="3025923" y="3571814"/>
                <a:ext cx="211071" cy="2110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miter/>
              </a:ln>
            </p:spPr>
            <p:txBody>
              <a:bodyPr lIns="45719" rIns="45719" anchor="ctr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ChatGPT">
                <a:extLst>
                  <a:ext uri="{FF2B5EF4-FFF2-40B4-BE49-F238E27FC236}">
                    <a16:creationId xmlns:a16="http://schemas.microsoft.com/office/drawing/2014/main" id="{A54B25D6-D910-0E91-1F36-AF39D7CE6024}"/>
                  </a:ext>
                </a:extLst>
              </p:cNvPr>
              <p:cNvSpPr txBox="1"/>
              <p:nvPr/>
            </p:nvSpPr>
            <p:spPr>
              <a:xfrm>
                <a:off x="3251154" y="3582854"/>
                <a:ext cx="886903" cy="2440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lnSpc>
                    <a:spcPts val="1800"/>
                  </a:lnSpc>
                  <a:defRPr sz="1200" spc="-12">
                    <a:solidFill>
                      <a:srgbClr val="797979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0" cap="none" spc="-12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ChatGPT</a:t>
                </a:r>
                <a:endParaRPr kumimoji="0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  <p:sp>
            <p:nvSpPr>
              <p:cNvPr id="73" name="Circle">
                <a:extLst>
                  <a:ext uri="{FF2B5EF4-FFF2-40B4-BE49-F238E27FC236}">
                    <a16:creationId xmlns:a16="http://schemas.microsoft.com/office/drawing/2014/main" id="{07F900CF-BE74-9E51-F0FE-EAD777545BC4}"/>
                  </a:ext>
                </a:extLst>
              </p:cNvPr>
              <p:cNvSpPr/>
              <p:nvPr/>
            </p:nvSpPr>
            <p:spPr>
              <a:xfrm>
                <a:off x="5489032" y="3375093"/>
                <a:ext cx="211071" cy="2110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miter/>
              </a:ln>
            </p:spPr>
            <p:txBody>
              <a:bodyPr lIns="45719" rIns="45719" anchor="ctr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character.ai">
                <a:extLst>
                  <a:ext uri="{FF2B5EF4-FFF2-40B4-BE49-F238E27FC236}">
                    <a16:creationId xmlns:a16="http://schemas.microsoft.com/office/drawing/2014/main" id="{AD8E2A77-2C8F-470A-2B14-F13249F06ADF}"/>
                  </a:ext>
                </a:extLst>
              </p:cNvPr>
              <p:cNvSpPr txBox="1"/>
              <p:nvPr/>
            </p:nvSpPr>
            <p:spPr>
              <a:xfrm>
                <a:off x="5716548" y="3366643"/>
                <a:ext cx="245458" cy="2439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lnSpc>
                    <a:spcPts val="1800"/>
                  </a:lnSpc>
                  <a:defRPr sz="1200" spc="-12">
                    <a:solidFill>
                      <a:srgbClr val="797979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N" sz="2000" kern="0" dirty="0">
                    <a:solidFill>
                      <a:schemeClr val="tx1"/>
                    </a:solidFill>
                    <a:latin typeface="Helvetica"/>
                  </a:rPr>
                  <a:t>Pi</a:t>
                </a:r>
                <a:endParaRPr kumimoji="0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  <p:sp>
            <p:nvSpPr>
              <p:cNvPr id="75" name="Circle">
                <a:extLst>
                  <a:ext uri="{FF2B5EF4-FFF2-40B4-BE49-F238E27FC236}">
                    <a16:creationId xmlns:a16="http://schemas.microsoft.com/office/drawing/2014/main" id="{90DEC450-57EA-AE6D-CE72-3DD6AC5BF11F}"/>
                  </a:ext>
                </a:extLst>
              </p:cNvPr>
              <p:cNvSpPr/>
              <p:nvPr/>
            </p:nvSpPr>
            <p:spPr>
              <a:xfrm>
                <a:off x="4820525" y="3754218"/>
                <a:ext cx="211071" cy="2110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miter/>
              </a:ln>
            </p:spPr>
            <p:txBody>
              <a:bodyPr lIns="45719" rIns="45719" anchor="ctr"/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LLaMA-finetuned roleplay model">
                <a:extLst>
                  <a:ext uri="{FF2B5EF4-FFF2-40B4-BE49-F238E27FC236}">
                    <a16:creationId xmlns:a16="http://schemas.microsoft.com/office/drawing/2014/main" id="{1D2B91E5-499D-3731-7E37-95D528E411D1}"/>
                  </a:ext>
                </a:extLst>
              </p:cNvPr>
              <p:cNvSpPr txBox="1"/>
              <p:nvPr/>
            </p:nvSpPr>
            <p:spPr>
              <a:xfrm>
                <a:off x="5048041" y="3754218"/>
                <a:ext cx="1088528" cy="2439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lnSpc>
                    <a:spcPts val="1800"/>
                  </a:lnSpc>
                  <a:defRPr sz="1200" spc="-12">
                    <a:solidFill>
                      <a:srgbClr val="797979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-12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/>
                    <a:sym typeface="Helvetica"/>
                  </a:rPr>
                  <a:t>character.ai</a:t>
                </a:r>
                <a:endParaRPr kumimoji="0" lang="en-US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endParaRPr>
              </a:p>
            </p:txBody>
          </p:sp>
        </p:grp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82156E0F-382D-99CE-71BD-26C1CB4E762E}"/>
                </a:ext>
              </a:extLst>
            </p:cNvPr>
            <p:cNvSpPr/>
            <p:nvPr/>
          </p:nvSpPr>
          <p:spPr>
            <a:xfrm>
              <a:off x="5125640" y="3050589"/>
              <a:ext cx="273866" cy="29082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4" name="character.ai">
              <a:extLst>
                <a:ext uri="{FF2B5EF4-FFF2-40B4-BE49-F238E27FC236}">
                  <a16:creationId xmlns:a16="http://schemas.microsoft.com/office/drawing/2014/main" id="{3D76071A-9AE9-AC31-A94E-C7F4DBC68C97}"/>
                </a:ext>
              </a:extLst>
            </p:cNvPr>
            <p:cNvSpPr txBox="1"/>
            <p:nvPr/>
          </p:nvSpPr>
          <p:spPr>
            <a:xfrm>
              <a:off x="5429043" y="3070673"/>
              <a:ext cx="1744002" cy="3304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ts val="1800"/>
                </a:lnSpc>
                <a:defRPr sz="1200" spc="-12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 err="1">
                  <a:solidFill>
                    <a:schemeClr val="tx1"/>
                  </a:solidFill>
                  <a:latin typeface="+mn-ea"/>
                  <a:ea typeface="+mn-ea"/>
                </a:rPr>
                <a:t>斯坦福</a:t>
              </a:r>
              <a:r>
                <a:rPr lang="zh-CN" altLang="en-US" sz="2000" kern="0" dirty="0">
                  <a:solidFill>
                    <a:schemeClr val="tx1"/>
                  </a:solidFill>
                  <a:latin typeface="+mn-ea"/>
                  <a:ea typeface="+mn-ea"/>
                </a:rPr>
                <a:t> </a:t>
              </a:r>
              <a:r>
                <a:rPr lang="en-US" sz="2000" kern="0" dirty="0">
                  <a:solidFill>
                    <a:schemeClr val="tx1"/>
                  </a:solidFill>
                  <a:latin typeface="+mn-ea"/>
                  <a:ea typeface="+mn-ea"/>
                </a:rPr>
                <a:t>AI</a:t>
              </a:r>
              <a:r>
                <a:rPr lang="zh-CN" altLang="en-US" sz="2000" kern="0" dirty="0">
                  <a:solidFill>
                    <a:schemeClr val="tx1"/>
                  </a:solidFill>
                  <a:latin typeface="+mn-ea"/>
                  <a:ea typeface="+mn-ea"/>
                </a:rPr>
                <a:t> </a:t>
              </a:r>
              <a:r>
                <a:rPr lang="en-US" sz="2000" kern="0" dirty="0" err="1">
                  <a:solidFill>
                    <a:schemeClr val="tx1"/>
                  </a:solidFill>
                  <a:latin typeface="+mn-ea"/>
                  <a:ea typeface="+mn-ea"/>
                </a:rPr>
                <a:t>小镇</a:t>
              </a:r>
              <a:endParaRPr kumimoji="0" sz="2000" b="0" i="0" u="none" strike="noStrike" kern="0" cap="none" spc="-1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sym typeface="Helvetica"/>
              </a:endParaRPr>
            </a:p>
          </p:txBody>
        </p:sp>
        <p:sp>
          <p:nvSpPr>
            <p:cNvPr id="45" name="Circle">
              <a:extLst>
                <a:ext uri="{FF2B5EF4-FFF2-40B4-BE49-F238E27FC236}">
                  <a16:creationId xmlns:a16="http://schemas.microsoft.com/office/drawing/2014/main" id="{2B154BA9-3087-31AB-89AC-D64BF36712B8}"/>
                </a:ext>
              </a:extLst>
            </p:cNvPr>
            <p:cNvSpPr/>
            <p:nvPr/>
          </p:nvSpPr>
          <p:spPr>
            <a:xfrm>
              <a:off x="6619245" y="4038761"/>
              <a:ext cx="273866" cy="29082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6" name="character.ai">
              <a:extLst>
                <a:ext uri="{FF2B5EF4-FFF2-40B4-BE49-F238E27FC236}">
                  <a16:creationId xmlns:a16="http://schemas.microsoft.com/office/drawing/2014/main" id="{C8750C6A-26D9-F8CD-8648-3BD0CE20618F}"/>
                </a:ext>
              </a:extLst>
            </p:cNvPr>
            <p:cNvSpPr txBox="1"/>
            <p:nvPr/>
          </p:nvSpPr>
          <p:spPr>
            <a:xfrm>
              <a:off x="6914448" y="4027118"/>
              <a:ext cx="1498934" cy="3356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ts val="1800"/>
                </a:lnSpc>
                <a:defRPr sz="1200" spc="-12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N" sz="2000" kern="0" dirty="0">
                  <a:solidFill>
                    <a:schemeClr val="tx1"/>
                  </a:solidFill>
                  <a:latin typeface="Helvetica"/>
                </a:rPr>
                <a:t>Talkie</a:t>
              </a:r>
              <a:r>
                <a:rPr lang="zh-CN" altLang="en-US" sz="2000" kern="0" dirty="0">
                  <a:solidFill>
                    <a:schemeClr val="tx1"/>
                  </a:solidFill>
                  <a:latin typeface="Helvetica"/>
                </a:rPr>
                <a:t> </a:t>
              </a:r>
              <a:r>
                <a:rPr lang="en-US" altLang="zh-CN" sz="2000" kern="0" dirty="0">
                  <a:solidFill>
                    <a:schemeClr val="tx1"/>
                  </a:solidFill>
                  <a:latin typeface="Helvetica"/>
                </a:rPr>
                <a:t>/</a:t>
              </a:r>
              <a:r>
                <a:rPr lang="zh-CN" altLang="en-US" sz="2000" kern="0" dirty="0">
                  <a:solidFill>
                    <a:schemeClr val="tx1"/>
                  </a:solidFill>
                  <a:latin typeface="Helvetica"/>
                </a:rPr>
                <a:t> 星野</a:t>
              </a:r>
              <a:endParaRPr kumimoji="0" sz="2000" b="0" i="0" u="none" strike="noStrike" kern="0" cap="none" spc="-1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BBC85F33-E626-7D37-6645-D0E38E6F81C2}"/>
                </a:ext>
              </a:extLst>
            </p:cNvPr>
            <p:cNvSpPr/>
            <p:nvPr/>
          </p:nvSpPr>
          <p:spPr>
            <a:xfrm>
              <a:off x="3365863" y="2422841"/>
              <a:ext cx="273866" cy="29082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8" name="AutoGPT">
              <a:extLst>
                <a:ext uri="{FF2B5EF4-FFF2-40B4-BE49-F238E27FC236}">
                  <a16:creationId xmlns:a16="http://schemas.microsoft.com/office/drawing/2014/main" id="{8EC5A53D-BF86-1C93-D159-8B3FFAF2DEAE}"/>
                </a:ext>
              </a:extLst>
            </p:cNvPr>
            <p:cNvSpPr txBox="1"/>
            <p:nvPr/>
          </p:nvSpPr>
          <p:spPr>
            <a:xfrm>
              <a:off x="3667733" y="2441268"/>
              <a:ext cx="1178013" cy="3361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ts val="1800"/>
                </a:lnSpc>
                <a:defRPr sz="1200" spc="-12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-12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MetaGPT</a:t>
              </a:r>
              <a:endParaRPr kumimoji="0" sz="2000" b="0" i="0" u="none" strike="noStrike" kern="0" cap="none" spc="-1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9" name="Circle">
              <a:extLst>
                <a:ext uri="{FF2B5EF4-FFF2-40B4-BE49-F238E27FC236}">
                  <a16:creationId xmlns:a16="http://schemas.microsoft.com/office/drawing/2014/main" id="{01EA3BF2-BD15-6303-0BC8-2B36578BF457}"/>
                </a:ext>
              </a:extLst>
            </p:cNvPr>
            <p:cNvSpPr/>
            <p:nvPr/>
          </p:nvSpPr>
          <p:spPr>
            <a:xfrm>
              <a:off x="2357296" y="4160823"/>
              <a:ext cx="273866" cy="29082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0" name="ChatGPT">
              <a:extLst>
                <a:ext uri="{FF2B5EF4-FFF2-40B4-BE49-F238E27FC236}">
                  <a16:creationId xmlns:a16="http://schemas.microsoft.com/office/drawing/2014/main" id="{E5A3EC2D-9FDC-5F4F-B1BD-A11B9C00FC96}"/>
                </a:ext>
              </a:extLst>
            </p:cNvPr>
            <p:cNvSpPr txBox="1"/>
            <p:nvPr/>
          </p:nvSpPr>
          <p:spPr>
            <a:xfrm>
              <a:off x="2634103" y="4163499"/>
              <a:ext cx="1609669" cy="3361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ts val="1800"/>
                </a:lnSpc>
                <a:defRPr sz="1200" spc="-12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Office</a:t>
              </a:r>
              <a:r>
                <a:rPr kumimoji="0" lang="zh-CN" altLang="en-US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 </a:t>
              </a:r>
              <a:r>
                <a:rPr kumimoji="0" lang="en-US" altLang="zh-CN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C</a:t>
              </a:r>
              <a:r>
                <a:rPr lang="en-US" altLang="zh-CN" sz="2000" kern="0" dirty="0" err="1">
                  <a:solidFill>
                    <a:schemeClr val="tx1"/>
                  </a:solidFill>
                  <a:latin typeface="Helvetica"/>
                </a:rPr>
                <a:t>opilot</a:t>
              </a:r>
              <a:endParaRPr kumimoji="0" sz="2000" b="0" i="0" u="none" strike="noStrike" kern="0" cap="none" spc="-1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CB626C43-ADF6-F06D-6440-9F24F3D143AE}"/>
                </a:ext>
              </a:extLst>
            </p:cNvPr>
            <p:cNvSpPr/>
            <p:nvPr/>
          </p:nvSpPr>
          <p:spPr>
            <a:xfrm>
              <a:off x="2687306" y="1744239"/>
              <a:ext cx="273866" cy="29082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2" name="AutoGPT">
              <a:extLst>
                <a:ext uri="{FF2B5EF4-FFF2-40B4-BE49-F238E27FC236}">
                  <a16:creationId xmlns:a16="http://schemas.microsoft.com/office/drawing/2014/main" id="{1AA843BA-6F12-53C1-9EF3-9FA827F588B9}"/>
                </a:ext>
              </a:extLst>
            </p:cNvPr>
            <p:cNvSpPr txBox="1"/>
            <p:nvPr/>
          </p:nvSpPr>
          <p:spPr>
            <a:xfrm>
              <a:off x="2976208" y="1724074"/>
              <a:ext cx="2131864" cy="3356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ts val="1800"/>
                </a:lnSpc>
                <a:defRPr sz="1200" spc="-12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贾维斯（钢铁侠）</a:t>
              </a:r>
              <a:endParaRPr kumimoji="0" sz="2000" b="0" i="0" u="none" strike="noStrike" kern="0" cap="none" spc="-1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53" name="Circle">
              <a:extLst>
                <a:ext uri="{FF2B5EF4-FFF2-40B4-BE49-F238E27FC236}">
                  <a16:creationId xmlns:a16="http://schemas.microsoft.com/office/drawing/2014/main" id="{8E921979-54C9-110B-C5AD-F636E0CCABF8}"/>
                </a:ext>
              </a:extLst>
            </p:cNvPr>
            <p:cNvSpPr/>
            <p:nvPr/>
          </p:nvSpPr>
          <p:spPr>
            <a:xfrm>
              <a:off x="7073786" y="2581159"/>
              <a:ext cx="273866" cy="29082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4" name="AutoGPT">
              <a:extLst>
                <a:ext uri="{FF2B5EF4-FFF2-40B4-BE49-F238E27FC236}">
                  <a16:creationId xmlns:a16="http://schemas.microsoft.com/office/drawing/2014/main" id="{15661BAB-7278-6BF7-92E4-CB97B861BD12}"/>
                </a:ext>
              </a:extLst>
            </p:cNvPr>
            <p:cNvSpPr txBox="1"/>
            <p:nvPr/>
          </p:nvSpPr>
          <p:spPr>
            <a:xfrm>
              <a:off x="7393044" y="2582159"/>
              <a:ext cx="2596927" cy="3356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ts val="1800"/>
                </a:lnSpc>
                <a:defRPr sz="1200" spc="-12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CN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图丫丫</a:t>
              </a:r>
              <a:r>
                <a:rPr kumimoji="0" lang="zh-CN" altLang="en-US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（流浪地球 </a:t>
              </a:r>
              <a:r>
                <a:rPr kumimoji="0" lang="en-US" altLang="zh-CN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2</a:t>
              </a:r>
              <a:r>
                <a:rPr kumimoji="0" lang="zh-CN" altLang="en-US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）</a:t>
              </a:r>
              <a:endParaRPr kumimoji="0" sz="2000" b="0" i="0" u="none" strike="noStrike" kern="0" cap="none" spc="-1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3334756-D891-88F4-1118-2E3BF08008E4}"/>
                </a:ext>
              </a:extLst>
            </p:cNvPr>
            <p:cNvSpPr/>
            <p:nvPr/>
          </p:nvSpPr>
          <p:spPr>
            <a:xfrm>
              <a:off x="6314714" y="3480257"/>
              <a:ext cx="273866" cy="29082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6" name="AutoGPT">
              <a:extLst>
                <a:ext uri="{FF2B5EF4-FFF2-40B4-BE49-F238E27FC236}">
                  <a16:creationId xmlns:a16="http://schemas.microsoft.com/office/drawing/2014/main" id="{266BDC39-296C-CBCD-45EE-CAEABB9B7619}"/>
                </a:ext>
              </a:extLst>
            </p:cNvPr>
            <p:cNvSpPr txBox="1"/>
            <p:nvPr/>
          </p:nvSpPr>
          <p:spPr>
            <a:xfrm>
              <a:off x="6633972" y="3481257"/>
              <a:ext cx="1549909" cy="3356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ts val="1800"/>
                </a:lnSpc>
                <a:defRPr sz="1200" spc="-12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Ash</a:t>
              </a:r>
              <a:r>
                <a:rPr kumimoji="0" lang="zh-CN" altLang="en-US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（黑镜）</a:t>
              </a:r>
              <a:endParaRPr kumimoji="0" sz="2000" b="0" i="0" u="none" strike="noStrike" kern="0" cap="none" spc="-1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57" name="Circle">
              <a:extLst>
                <a:ext uri="{FF2B5EF4-FFF2-40B4-BE49-F238E27FC236}">
                  <a16:creationId xmlns:a16="http://schemas.microsoft.com/office/drawing/2014/main" id="{F354E15E-51C3-2C63-5404-3BACE5243E77}"/>
                </a:ext>
              </a:extLst>
            </p:cNvPr>
            <p:cNvSpPr/>
            <p:nvPr/>
          </p:nvSpPr>
          <p:spPr>
            <a:xfrm>
              <a:off x="7967029" y="2150439"/>
              <a:ext cx="273866" cy="29082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8" name="AutoGPT">
              <a:extLst>
                <a:ext uri="{FF2B5EF4-FFF2-40B4-BE49-F238E27FC236}">
                  <a16:creationId xmlns:a16="http://schemas.microsoft.com/office/drawing/2014/main" id="{436D682D-A71C-0D08-46AF-F61177DFD372}"/>
                </a:ext>
              </a:extLst>
            </p:cNvPr>
            <p:cNvSpPr txBox="1"/>
            <p:nvPr/>
          </p:nvSpPr>
          <p:spPr>
            <a:xfrm>
              <a:off x="8286287" y="2151439"/>
              <a:ext cx="2167451" cy="3356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ts val="1800"/>
                </a:lnSpc>
                <a:defRPr sz="1200" spc="-12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Samantha</a:t>
              </a:r>
              <a:r>
                <a:rPr kumimoji="0" lang="zh-CN" altLang="en-US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（</a:t>
              </a:r>
              <a:r>
                <a:rPr kumimoji="0" lang="en-US" altLang="zh-CN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Her</a:t>
              </a:r>
              <a:r>
                <a:rPr kumimoji="0" lang="zh-CN" altLang="en-US" sz="2000" b="0" i="0" u="none" strike="noStrike" kern="0" cap="none" spc="-12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sym typeface="Helvetica"/>
                </a:rPr>
                <a:t>）</a:t>
              </a:r>
              <a:endParaRPr kumimoji="0" sz="2000" b="0" i="0" u="none" strike="noStrike" kern="0" cap="none" spc="-12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084E029-A034-8869-CFAB-77696130F4C2}"/>
              </a:ext>
            </a:extLst>
          </p:cNvPr>
          <p:cNvSpPr txBox="1"/>
          <p:nvPr/>
        </p:nvSpPr>
        <p:spPr>
          <a:xfrm>
            <a:off x="780632" y="638901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effectLst/>
                <a:latin typeface="Roboto" panose="02000000000000000000" pitchFamily="2" charset="0"/>
              </a:rPr>
              <a:t>AI is not a creature but a tool</a:t>
            </a:r>
            <a:r>
              <a:rPr lang="en-US" altLang="zh-CN" b="1" i="0" u="none" strike="noStrike" dirty="0">
                <a:effectLst/>
                <a:latin typeface="Roboto" panose="020F0502020204030204" pitchFamily="34" charset="0"/>
              </a:rPr>
              <a:t>.</a:t>
            </a:r>
            <a:r>
              <a:rPr lang="zh-CN" altLang="en-US" b="1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en-US" altLang="zh-CN" b="1" i="0" u="none" strike="noStrike" dirty="0">
                <a:effectLst/>
                <a:latin typeface="Roboto" panose="020F0502020204030204" pitchFamily="34" charset="0"/>
              </a:rPr>
              <a:t>–</a:t>
            </a:r>
            <a:r>
              <a:rPr lang="zh-CN" altLang="en-US" b="1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en-US" altLang="zh-CN" b="1" i="0" u="none" strike="noStrike" dirty="0">
                <a:effectLst/>
                <a:latin typeface="Roboto" panose="020F0502020204030204" pitchFamily="34" charset="0"/>
              </a:rPr>
              <a:t>Sam</a:t>
            </a:r>
            <a:r>
              <a:rPr lang="zh-CN" altLang="en-US" b="1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en-US" altLang="zh-CN" b="1" i="0" u="none" strike="noStrike" dirty="0">
                <a:effectLst/>
                <a:latin typeface="Roboto" panose="020F0502020204030204" pitchFamily="34" charset="0"/>
              </a:rPr>
              <a:t>Altman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916F1-5C91-A3C0-BC99-C42AB85E4FA8}"/>
              </a:ext>
            </a:extLst>
          </p:cNvPr>
          <p:cNvSpPr txBox="1"/>
          <p:nvPr/>
        </p:nvSpPr>
        <p:spPr>
          <a:xfrm>
            <a:off x="6681521" y="63733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Roboto" panose="020F0502020204030204" pitchFamily="34" charset="0"/>
              </a:rPr>
              <a:t>Digital extension of humanity – Our mission</a:t>
            </a:r>
            <a:endParaRPr lang="en-US" b="1" i="0" u="none" strike="noStrike" dirty="0">
              <a:effectLst/>
              <a:latin typeface="Robo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14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3AC6-3E82-C0B0-98F5-DBE55DC9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有趣的灵魂需要慢思考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BF244-DE88-FD8D-C222-931E35052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16801"/>
            <a:ext cx="7431157" cy="457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N" sz="2400" dirty="0"/>
              <a:t>模型需要</a:t>
            </a:r>
            <a:r>
              <a:rPr lang="zh-CN" altLang="en-US" sz="2400" dirty="0"/>
              <a:t> </a:t>
            </a:r>
            <a:r>
              <a:rPr lang="en-US" altLang="zh-CN" sz="2400" dirty="0"/>
              <a:t>token</a:t>
            </a:r>
            <a:r>
              <a:rPr lang="zh-CN" altLang="en-US" sz="2400" dirty="0"/>
              <a:t> 来思考，</a:t>
            </a:r>
            <a:r>
              <a:rPr lang="en-CN" altLang="zh-CN" sz="2400" dirty="0"/>
              <a:t>t</a:t>
            </a:r>
            <a:r>
              <a:rPr lang="en-CN" sz="2400" dirty="0"/>
              <a:t>oken</a:t>
            </a:r>
            <a:r>
              <a:rPr lang="zh-CN" altLang="en-US" sz="2400" dirty="0"/>
              <a:t> 就像是大模型的时间</a:t>
            </a:r>
            <a:endParaRPr lang="en-CN" sz="2400" dirty="0"/>
          </a:p>
        </p:txBody>
      </p:sp>
      <p:pic>
        <p:nvPicPr>
          <p:cNvPr id="1026" name="Picture 2" descr="思考，快与慢">
            <a:extLst>
              <a:ext uri="{FF2B5EF4-FFF2-40B4-BE49-F238E27FC236}">
                <a16:creationId xmlns:a16="http://schemas.microsoft.com/office/drawing/2014/main" id="{8C597635-0A98-9C27-3FDC-2C1DB793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91" y="1683544"/>
            <a:ext cx="3165979" cy="427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E2839-6DE5-C696-ED26-6AC46EC5278E}"/>
              </a:ext>
            </a:extLst>
          </p:cNvPr>
          <p:cNvSpPr txBox="1"/>
          <p:nvPr/>
        </p:nvSpPr>
        <p:spPr>
          <a:xfrm>
            <a:off x="838200" y="2278928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慢思考</a:t>
            </a:r>
            <a:endParaRPr lang="en-C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53439-4F32-6E55-7C3D-94F7BC10FF31}"/>
              </a:ext>
            </a:extLst>
          </p:cNvPr>
          <p:cNvSpPr txBox="1"/>
          <p:nvPr/>
        </p:nvSpPr>
        <p:spPr>
          <a:xfrm>
            <a:off x="831592" y="4599250"/>
            <a:ext cx="140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快思考</a:t>
            </a:r>
            <a:endParaRPr lang="en-CN" sz="2400" dirty="0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11C26330-91EF-7B46-64BE-E374246FC9DF}"/>
              </a:ext>
            </a:extLst>
          </p:cNvPr>
          <p:cNvSpPr/>
          <p:nvPr/>
        </p:nvSpPr>
        <p:spPr>
          <a:xfrm>
            <a:off x="2126732" y="3777696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文本理解</a:t>
            </a: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0C838F6-1A3F-7067-ABD7-CA5D66305577}"/>
              </a:ext>
            </a:extLst>
          </p:cNvPr>
          <p:cNvSpPr/>
          <p:nvPr/>
        </p:nvSpPr>
        <p:spPr>
          <a:xfrm>
            <a:off x="2126731" y="4917502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图片理解</a:t>
            </a: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A76EA8D3-5785-939B-26D3-DCFF6145CC41}"/>
              </a:ext>
            </a:extLst>
          </p:cNvPr>
          <p:cNvSpPr/>
          <p:nvPr/>
        </p:nvSpPr>
        <p:spPr>
          <a:xfrm>
            <a:off x="2126732" y="4346820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语音理解</a:t>
            </a:r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EB9FA4F6-0E0B-A36B-2E2E-0284D8C691A9}"/>
              </a:ext>
            </a:extLst>
          </p:cNvPr>
          <p:cNvSpPr/>
          <p:nvPr/>
        </p:nvSpPr>
        <p:spPr>
          <a:xfrm>
            <a:off x="2126730" y="5510447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视频理解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D07F33F-F7E4-EDA6-404B-E6130086F015}"/>
              </a:ext>
            </a:extLst>
          </p:cNvPr>
          <p:cNvSpPr/>
          <p:nvPr/>
        </p:nvSpPr>
        <p:spPr>
          <a:xfrm>
            <a:off x="4022450" y="3777696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文本生成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53AECB4A-003B-EA68-FF95-6ED27F737271}"/>
              </a:ext>
            </a:extLst>
          </p:cNvPr>
          <p:cNvSpPr/>
          <p:nvPr/>
        </p:nvSpPr>
        <p:spPr>
          <a:xfrm>
            <a:off x="4022449" y="4917502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图片生成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821145E-1193-40DE-B500-29708318C0EC}"/>
              </a:ext>
            </a:extLst>
          </p:cNvPr>
          <p:cNvSpPr/>
          <p:nvPr/>
        </p:nvSpPr>
        <p:spPr>
          <a:xfrm>
            <a:off x="4022450" y="4346820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语音生成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F59D810C-00C7-EEAB-F1C0-F5D9D85389C5}"/>
              </a:ext>
            </a:extLst>
          </p:cNvPr>
          <p:cNvSpPr/>
          <p:nvPr/>
        </p:nvSpPr>
        <p:spPr>
          <a:xfrm>
            <a:off x="4022448" y="5510447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视频生成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FBC744B7-B82B-00E0-5A59-3FE172631CB6}"/>
              </a:ext>
            </a:extLst>
          </p:cNvPr>
          <p:cNvSpPr/>
          <p:nvPr/>
        </p:nvSpPr>
        <p:spPr>
          <a:xfrm>
            <a:off x="2126730" y="1705045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工作记忆</a:t>
            </a:r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931FFDF7-2AC9-589B-5E93-F14029B24561}"/>
              </a:ext>
            </a:extLst>
          </p:cNvPr>
          <p:cNvSpPr/>
          <p:nvPr/>
        </p:nvSpPr>
        <p:spPr>
          <a:xfrm>
            <a:off x="4022448" y="1715457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长期记忆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F7CF5C95-8B1C-3249-AA08-495FC1D2F570}"/>
              </a:ext>
            </a:extLst>
          </p:cNvPr>
          <p:cNvSpPr/>
          <p:nvPr/>
        </p:nvSpPr>
        <p:spPr>
          <a:xfrm>
            <a:off x="2126729" y="2295724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自我感知</a:t>
            </a: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A0D02BC7-3C11-3148-DF9A-56F08AD74D32}"/>
              </a:ext>
            </a:extLst>
          </p:cNvPr>
          <p:cNvSpPr/>
          <p:nvPr/>
        </p:nvSpPr>
        <p:spPr>
          <a:xfrm>
            <a:off x="4022447" y="2295724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环境感知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6198929-408A-E84C-8213-B10C1D8D6A41}"/>
              </a:ext>
            </a:extLst>
          </p:cNvPr>
          <p:cNvSpPr/>
          <p:nvPr/>
        </p:nvSpPr>
        <p:spPr>
          <a:xfrm>
            <a:off x="2126729" y="2884422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任务规划</a:t>
            </a: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EF1D2FB8-0FBE-F46D-CDD4-9817369EC3C6}"/>
              </a:ext>
            </a:extLst>
          </p:cNvPr>
          <p:cNvSpPr/>
          <p:nvPr/>
        </p:nvSpPr>
        <p:spPr>
          <a:xfrm>
            <a:off x="4022446" y="2888207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工具使用</a:t>
            </a:r>
          </a:p>
        </p:txBody>
      </p:sp>
    </p:spTree>
    <p:extLst>
      <p:ext uri="{BB962C8B-B14F-4D97-AF65-F5344CB8AC3E}">
        <p14:creationId xmlns:p14="http://schemas.microsoft.com/office/powerpoint/2010/main" val="3658440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2CFE-244D-D3EE-DD72-A13B97221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长期记忆：</a:t>
            </a:r>
            <a:r>
              <a:rPr lang="en-US" altLang="zh-CN" dirty="0"/>
              <a:t>Agent</a:t>
            </a:r>
            <a:r>
              <a:rPr lang="zh-CN" altLang="en-US" dirty="0"/>
              <a:t> 的关键挑战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5EBBF-FE22-BB16-BF9D-8EE68F681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上一代的模型很难理解上下文之间的关联</a:t>
            </a:r>
          </a:p>
          <a:p>
            <a:pPr lvl="1"/>
            <a:r>
              <a:rPr lang="en-CN" dirty="0"/>
              <a:t>例如</a:t>
            </a:r>
            <a:r>
              <a:rPr lang="zh-CN" altLang="en-US" dirty="0"/>
              <a:t> </a:t>
            </a:r>
            <a:r>
              <a:rPr lang="en-US" altLang="zh-CN" dirty="0"/>
              <a:t>2018</a:t>
            </a:r>
            <a:r>
              <a:rPr lang="zh-CN" altLang="en-US" dirty="0"/>
              <a:t> 年的微软</a:t>
            </a:r>
            <a:r>
              <a:rPr lang="en-CN" dirty="0"/>
              <a:t>小冰</a:t>
            </a:r>
            <a:r>
              <a:rPr lang="zh-CN" altLang="en-US" dirty="0"/>
              <a:t>，基于 </a:t>
            </a:r>
            <a:r>
              <a:rPr lang="en-US" altLang="zh-CN" dirty="0"/>
              <a:t>BERT</a:t>
            </a:r>
            <a:r>
              <a:rPr lang="zh-CN" altLang="en-US" dirty="0"/>
              <a:t> 等模型，前面几个回合告诉她的东西，后面几个回合就忘了</a:t>
            </a:r>
            <a:endParaRPr lang="en-CN" dirty="0"/>
          </a:p>
          <a:p>
            <a:r>
              <a:rPr lang="en-CN" dirty="0"/>
              <a:t>大模型是首个根本上解决上下文之间语义关联的技术</a:t>
            </a:r>
          </a:p>
          <a:p>
            <a:r>
              <a:rPr lang="en-CN" dirty="0"/>
              <a:t>当前的大模型受限于上下文长度</a:t>
            </a:r>
            <a:r>
              <a:rPr lang="zh-CN" altLang="en-US" dirty="0"/>
              <a:t>，超出上下文的历史就丢掉了</a:t>
            </a:r>
            <a:endParaRPr lang="en-US" altLang="zh-CN" dirty="0"/>
          </a:p>
          <a:p>
            <a:pPr lvl="1"/>
            <a:r>
              <a:rPr lang="zh-CN" altLang="en-US" dirty="0"/>
              <a:t>长上下文并不是银弹，因为长上下文的成本很高</a:t>
            </a:r>
            <a:endParaRPr lang="en-US" altLang="zh-CN" dirty="0"/>
          </a:p>
          <a:p>
            <a:r>
              <a:rPr lang="zh-CN" altLang="en-US" dirty="0"/>
              <a:t>记忆 </a:t>
            </a:r>
            <a:r>
              <a:rPr lang="en-US" altLang="zh-CN" dirty="0"/>
              <a:t>!=</a:t>
            </a:r>
            <a:r>
              <a:rPr lang="zh-CN" altLang="en-US" dirty="0"/>
              <a:t> 聊天记录</a:t>
            </a:r>
            <a:endParaRPr lang="en-US" altLang="zh-CN" dirty="0"/>
          </a:p>
          <a:p>
            <a:pPr lvl="1"/>
            <a:r>
              <a:rPr lang="zh-CN" altLang="en-US" dirty="0"/>
              <a:t>聊天记录中的信息是碎片化的，不便于检索</a:t>
            </a:r>
            <a:endParaRPr lang="en-US" altLang="zh-CN" dirty="0"/>
          </a:p>
          <a:p>
            <a:pPr lvl="1"/>
            <a:r>
              <a:rPr lang="zh-CN" altLang="en-US" dirty="0"/>
              <a:t>聊天记录不包含 </a:t>
            </a:r>
            <a:r>
              <a:rPr lang="en-US" altLang="zh-CN" dirty="0"/>
              <a:t>Agent</a:t>
            </a:r>
            <a:r>
              <a:rPr lang="zh-CN" altLang="en-US" dirty="0"/>
              <a:t> 自身的思考和感受</a:t>
            </a:r>
            <a:endParaRPr lang="en-CN" altLang="zh-CN" dirty="0"/>
          </a:p>
          <a:p>
            <a:pPr marL="0" indent="0">
              <a:buNone/>
            </a:pPr>
            <a:endParaRPr lang="en-CN" altLang="zh-CN" dirty="0"/>
          </a:p>
        </p:txBody>
      </p:sp>
    </p:spTree>
    <p:extLst>
      <p:ext uri="{BB962C8B-B14F-4D97-AF65-F5344CB8AC3E}">
        <p14:creationId xmlns:p14="http://schemas.microsoft.com/office/powerpoint/2010/main" val="1715651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05AD1-0C2E-3A9A-5E0A-4E9CB89B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长期记忆的本质是信息压缩</a:t>
            </a:r>
            <a:endParaRPr lang="en-C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CF5CCE-26F8-C24D-91F5-7D7A9FE8B336}"/>
              </a:ext>
            </a:extLst>
          </p:cNvPr>
          <p:cNvSpPr/>
          <p:nvPr/>
        </p:nvSpPr>
        <p:spPr>
          <a:xfrm>
            <a:off x="6557588" y="1532164"/>
            <a:ext cx="1417320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长期记忆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124AFD-726B-A676-C8B4-1332884D5D05}"/>
              </a:ext>
            </a:extLst>
          </p:cNvPr>
          <p:cNvSpPr/>
          <p:nvPr/>
        </p:nvSpPr>
        <p:spPr>
          <a:xfrm>
            <a:off x="4270948" y="2356535"/>
            <a:ext cx="1818612" cy="7544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事实性记忆</a:t>
            </a:r>
          </a:p>
          <a:p>
            <a:pPr algn="ctr"/>
            <a:r>
              <a:rPr lang="zh-CN" altLang="en-US" dirty="0"/>
              <a:t>（初次见面）</a:t>
            </a:r>
            <a:endParaRPr lang="en-CN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7849B1-C1A5-B7CE-29F5-4331B2C1CF8D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5180254" y="1925356"/>
            <a:ext cx="2085994" cy="4311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FB04FC8-3182-C4D1-DCC0-2AEC837B7343}"/>
              </a:ext>
            </a:extLst>
          </p:cNvPr>
          <p:cNvSpPr/>
          <p:nvPr/>
        </p:nvSpPr>
        <p:spPr>
          <a:xfrm>
            <a:off x="8597349" y="2356536"/>
            <a:ext cx="2204622" cy="7544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程序性记忆</a:t>
            </a:r>
          </a:p>
          <a:p>
            <a:pPr algn="ctr"/>
            <a:r>
              <a:rPr lang="zh-CN" altLang="en-US" dirty="0"/>
              <a:t>（个性、说话风格）</a:t>
            </a:r>
            <a:endParaRPr lang="en-CN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CF4E1E-C30C-A7AA-6DAE-6B3D34A86581}"/>
              </a:ext>
            </a:extLst>
          </p:cNvPr>
          <p:cNvCxnSpPr>
            <a:cxnSpLocks/>
            <a:stCxn id="4" idx="2"/>
            <a:endCxn id="12" idx="0"/>
          </p:cNvCxnSpPr>
          <p:nvPr/>
        </p:nvCxnSpPr>
        <p:spPr>
          <a:xfrm>
            <a:off x="7266248" y="1925356"/>
            <a:ext cx="2433412" cy="4311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58C418F-C6D6-2028-DC63-66FEDC819DEA}"/>
              </a:ext>
            </a:extLst>
          </p:cNvPr>
          <p:cNvSpPr/>
          <p:nvPr/>
        </p:nvSpPr>
        <p:spPr>
          <a:xfrm>
            <a:off x="6525039" y="3744487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长上下文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F56BA-09E4-42F8-BADA-3D42003BA552}"/>
              </a:ext>
            </a:extLst>
          </p:cNvPr>
          <p:cNvSpPr/>
          <p:nvPr/>
        </p:nvSpPr>
        <p:spPr>
          <a:xfrm>
            <a:off x="1567899" y="3747055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总结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F44BB3-648A-CB23-4D63-E7DD29F94ADA}"/>
              </a:ext>
            </a:extLst>
          </p:cNvPr>
          <p:cNvCxnSpPr>
            <a:cxnSpLocks/>
            <a:stCxn id="5" idx="2"/>
            <a:endCxn id="22" idx="0"/>
          </p:cNvCxnSpPr>
          <p:nvPr/>
        </p:nvCxnSpPr>
        <p:spPr>
          <a:xfrm flipH="1">
            <a:off x="2284759" y="3110946"/>
            <a:ext cx="2895495" cy="6361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8FD976A-7A03-2B8B-97E8-1C9DA4D0BA8F}"/>
              </a:ext>
            </a:extLst>
          </p:cNvPr>
          <p:cNvSpPr/>
          <p:nvPr/>
        </p:nvSpPr>
        <p:spPr>
          <a:xfrm>
            <a:off x="723323" y="4541431"/>
            <a:ext cx="1433719" cy="9182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MemGPT: LLM</a:t>
            </a:r>
            <a:r>
              <a:rPr lang="zh-CN" altLang="en-US" dirty="0"/>
              <a:t> </a:t>
            </a:r>
            <a:r>
              <a:rPr lang="en-CN" dirty="0"/>
              <a:t>指令访问内外存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791AFF9-B008-BD8B-E20F-AD836ECD01B5}"/>
              </a:ext>
            </a:extLst>
          </p:cNvPr>
          <p:cNvCxnSpPr>
            <a:cxnSpLocks/>
            <a:stCxn id="22" idx="2"/>
            <a:endCxn id="28" idx="0"/>
          </p:cNvCxnSpPr>
          <p:nvPr/>
        </p:nvCxnSpPr>
        <p:spPr>
          <a:xfrm flipH="1">
            <a:off x="1440183" y="4204666"/>
            <a:ext cx="844576" cy="3367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D82B307-5270-D338-EF32-E67C33713E5E}"/>
              </a:ext>
            </a:extLst>
          </p:cNvPr>
          <p:cNvSpPr/>
          <p:nvPr/>
        </p:nvSpPr>
        <p:spPr>
          <a:xfrm>
            <a:off x="4667044" y="3745770"/>
            <a:ext cx="1026421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RAG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15BD08F-92F4-7CD8-7AAE-B9CE40D43D94}"/>
              </a:ext>
            </a:extLst>
          </p:cNvPr>
          <p:cNvCxnSpPr>
            <a:cxnSpLocks/>
            <a:stCxn id="5" idx="2"/>
            <a:endCxn id="32" idx="0"/>
          </p:cNvCxnSpPr>
          <p:nvPr/>
        </p:nvCxnSpPr>
        <p:spPr>
          <a:xfrm>
            <a:off x="5180254" y="3110946"/>
            <a:ext cx="1" cy="6348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E2E5EEF7-5714-6148-BFF7-6213BAAAFDC4}"/>
              </a:ext>
            </a:extLst>
          </p:cNvPr>
          <p:cNvSpPr/>
          <p:nvPr/>
        </p:nvSpPr>
        <p:spPr>
          <a:xfrm>
            <a:off x="2468183" y="4542949"/>
            <a:ext cx="1301508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文本总结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1FD159F-0E4A-91D9-86C5-8418B3812CD0}"/>
              </a:ext>
            </a:extLst>
          </p:cNvPr>
          <p:cNvCxnSpPr>
            <a:cxnSpLocks/>
            <a:stCxn id="22" idx="2"/>
            <a:endCxn id="36" idx="0"/>
          </p:cNvCxnSpPr>
          <p:nvPr/>
        </p:nvCxnSpPr>
        <p:spPr>
          <a:xfrm>
            <a:off x="2284759" y="4204666"/>
            <a:ext cx="834178" cy="3382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02FEFC8-0DB8-01B6-EE37-75C78D79E462}"/>
              </a:ext>
            </a:extLst>
          </p:cNvPr>
          <p:cNvSpPr/>
          <p:nvPr/>
        </p:nvSpPr>
        <p:spPr>
          <a:xfrm>
            <a:off x="6525039" y="4538648"/>
            <a:ext cx="1433719" cy="8015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持久化</a:t>
            </a:r>
          </a:p>
          <a:p>
            <a:pPr algn="ctr"/>
            <a:r>
              <a:rPr lang="en-CN" dirty="0"/>
              <a:t>KV</a:t>
            </a:r>
            <a:r>
              <a:rPr lang="zh-CN" altLang="en-US" dirty="0"/>
              <a:t> </a:t>
            </a:r>
            <a:r>
              <a:rPr lang="en-US" altLang="zh-CN" dirty="0"/>
              <a:t>Cache</a:t>
            </a:r>
            <a:endParaRPr lang="en-CN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365625-7D47-18B1-16C1-B854FE3F6045}"/>
              </a:ext>
            </a:extLst>
          </p:cNvPr>
          <p:cNvSpPr/>
          <p:nvPr/>
        </p:nvSpPr>
        <p:spPr>
          <a:xfrm>
            <a:off x="1634004" y="5574616"/>
            <a:ext cx="1301508" cy="9182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LongGPT</a:t>
            </a:r>
            <a:r>
              <a:rPr lang="en-US" dirty="0"/>
              <a:t>: Embedding Summary</a:t>
            </a:r>
            <a:endParaRPr lang="en-CN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E9D823-52DB-8D75-219C-4F3BF9D1F42B}"/>
              </a:ext>
            </a:extLst>
          </p:cNvPr>
          <p:cNvCxnSpPr>
            <a:cxnSpLocks/>
            <a:stCxn id="22" idx="2"/>
            <a:endCxn id="43" idx="0"/>
          </p:cNvCxnSpPr>
          <p:nvPr/>
        </p:nvCxnSpPr>
        <p:spPr>
          <a:xfrm flipH="1">
            <a:off x="2284758" y="4204666"/>
            <a:ext cx="1" cy="13699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BD5E742-9CC0-A01F-D31E-68871838B1FD}"/>
              </a:ext>
            </a:extLst>
          </p:cNvPr>
          <p:cNvCxnSpPr>
            <a:cxnSpLocks/>
            <a:stCxn id="21" idx="2"/>
            <a:endCxn id="42" idx="0"/>
          </p:cNvCxnSpPr>
          <p:nvPr/>
        </p:nvCxnSpPr>
        <p:spPr>
          <a:xfrm>
            <a:off x="7241899" y="4202098"/>
            <a:ext cx="0" cy="3365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CD06F8D2-1DCA-AEC2-5553-54F7D8130DF8}"/>
              </a:ext>
            </a:extLst>
          </p:cNvPr>
          <p:cNvSpPr/>
          <p:nvPr/>
        </p:nvSpPr>
        <p:spPr>
          <a:xfrm>
            <a:off x="3502058" y="5668998"/>
            <a:ext cx="1026414" cy="8015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向量数据库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8099444-25A8-6E6A-48CB-ADD13BD07424}"/>
              </a:ext>
            </a:extLst>
          </p:cNvPr>
          <p:cNvCxnSpPr>
            <a:cxnSpLocks/>
            <a:stCxn id="125" idx="2"/>
            <a:endCxn id="62" idx="0"/>
          </p:cNvCxnSpPr>
          <p:nvPr/>
        </p:nvCxnSpPr>
        <p:spPr>
          <a:xfrm flipH="1">
            <a:off x="4015265" y="5005440"/>
            <a:ext cx="1165153" cy="6635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14178A90-9036-B7D0-6F68-56C895869E79}"/>
              </a:ext>
            </a:extLst>
          </p:cNvPr>
          <p:cNvSpPr/>
          <p:nvPr/>
        </p:nvSpPr>
        <p:spPr>
          <a:xfrm>
            <a:off x="4667051" y="5668998"/>
            <a:ext cx="1026414" cy="8015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关键词索引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AA6D7B-4B74-1EF3-2A32-B0D5E2DF72A3}"/>
              </a:ext>
            </a:extLst>
          </p:cNvPr>
          <p:cNvCxnSpPr>
            <a:cxnSpLocks/>
            <a:stCxn id="125" idx="2"/>
            <a:endCxn id="66" idx="0"/>
          </p:cNvCxnSpPr>
          <p:nvPr/>
        </p:nvCxnSpPr>
        <p:spPr>
          <a:xfrm flipH="1">
            <a:off x="5180258" y="5005440"/>
            <a:ext cx="160" cy="6635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F262C60-103D-89C8-BA2D-65E2E6735913}"/>
              </a:ext>
            </a:extLst>
          </p:cNvPr>
          <p:cNvCxnSpPr>
            <a:cxnSpLocks/>
            <a:stCxn id="5" idx="2"/>
            <a:endCxn id="21" idx="0"/>
          </p:cNvCxnSpPr>
          <p:nvPr/>
        </p:nvCxnSpPr>
        <p:spPr>
          <a:xfrm>
            <a:off x="5180254" y="3110946"/>
            <a:ext cx="2061645" cy="6335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12A8E075-9DA0-8DC8-0D3A-95B7787609D9}"/>
              </a:ext>
            </a:extLst>
          </p:cNvPr>
          <p:cNvSpPr/>
          <p:nvPr/>
        </p:nvSpPr>
        <p:spPr>
          <a:xfrm>
            <a:off x="10107841" y="3741922"/>
            <a:ext cx="1026421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微调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FE11B17-787C-101F-B300-EBB1EBDE5D61}"/>
              </a:ext>
            </a:extLst>
          </p:cNvPr>
          <p:cNvCxnSpPr>
            <a:cxnSpLocks/>
            <a:stCxn id="12" idx="2"/>
            <a:endCxn id="89" idx="0"/>
          </p:cNvCxnSpPr>
          <p:nvPr/>
        </p:nvCxnSpPr>
        <p:spPr>
          <a:xfrm>
            <a:off x="9699660" y="3110946"/>
            <a:ext cx="921392" cy="6309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F004111-77A1-8795-CB22-C45F1E6FDE23}"/>
              </a:ext>
            </a:extLst>
          </p:cNvPr>
          <p:cNvSpPr/>
          <p:nvPr/>
        </p:nvSpPr>
        <p:spPr>
          <a:xfrm>
            <a:off x="9904191" y="4540384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数据增强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131121CE-A39A-3011-3217-DBFE7B38E941}"/>
              </a:ext>
            </a:extLst>
          </p:cNvPr>
          <p:cNvCxnSpPr>
            <a:cxnSpLocks/>
            <a:stCxn id="89" idx="2"/>
            <a:endCxn id="102" idx="0"/>
          </p:cNvCxnSpPr>
          <p:nvPr/>
        </p:nvCxnSpPr>
        <p:spPr>
          <a:xfrm flipH="1">
            <a:off x="10621051" y="4199533"/>
            <a:ext cx="1" cy="3408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10040D0-3906-A3D1-7420-591D454070A2}"/>
              </a:ext>
            </a:extLst>
          </p:cNvPr>
          <p:cNvSpPr/>
          <p:nvPr/>
        </p:nvSpPr>
        <p:spPr>
          <a:xfrm>
            <a:off x="8253108" y="3752666"/>
            <a:ext cx="1254084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Few</a:t>
            </a:r>
            <a:r>
              <a:rPr lang="en-US" altLang="zh-CN" dirty="0"/>
              <a:t>-shot</a:t>
            </a:r>
            <a:endParaRPr lang="en-CN" dirty="0"/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13FF773-EFE8-84B4-2CB1-93CFB98D5248}"/>
              </a:ext>
            </a:extLst>
          </p:cNvPr>
          <p:cNvCxnSpPr>
            <a:cxnSpLocks/>
            <a:stCxn id="12" idx="2"/>
            <a:endCxn id="121" idx="0"/>
          </p:cNvCxnSpPr>
          <p:nvPr/>
        </p:nvCxnSpPr>
        <p:spPr>
          <a:xfrm flipH="1">
            <a:off x="8880150" y="3110946"/>
            <a:ext cx="819510" cy="6417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6542DCF-A317-0649-B16B-E41A6C4A550C}"/>
              </a:ext>
            </a:extLst>
          </p:cNvPr>
          <p:cNvSpPr/>
          <p:nvPr/>
        </p:nvSpPr>
        <p:spPr>
          <a:xfrm>
            <a:off x="4297545" y="4538648"/>
            <a:ext cx="1765745" cy="4667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信息检索系统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4199840C-5433-1F06-FDFA-695372FA0EC0}"/>
              </a:ext>
            </a:extLst>
          </p:cNvPr>
          <p:cNvCxnSpPr>
            <a:cxnSpLocks/>
            <a:stCxn id="32" idx="2"/>
            <a:endCxn id="125" idx="0"/>
          </p:cNvCxnSpPr>
          <p:nvPr/>
        </p:nvCxnSpPr>
        <p:spPr>
          <a:xfrm>
            <a:off x="5180255" y="4203381"/>
            <a:ext cx="163" cy="3352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63238F9-8A1D-02B0-F940-5B570174EF96}"/>
              </a:ext>
            </a:extLst>
          </p:cNvPr>
          <p:cNvSpPr/>
          <p:nvPr/>
        </p:nvSpPr>
        <p:spPr>
          <a:xfrm>
            <a:off x="5852568" y="5673359"/>
            <a:ext cx="866284" cy="8015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知识图谱</a:t>
            </a: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5A8CDE9B-7D87-2EBF-19EB-9327AAFBF5B4}"/>
              </a:ext>
            </a:extLst>
          </p:cNvPr>
          <p:cNvCxnSpPr>
            <a:cxnSpLocks/>
            <a:stCxn id="125" idx="2"/>
            <a:endCxn id="136" idx="0"/>
          </p:cNvCxnSpPr>
          <p:nvPr/>
        </p:nvCxnSpPr>
        <p:spPr>
          <a:xfrm>
            <a:off x="5180418" y="5005440"/>
            <a:ext cx="1105292" cy="6679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BC837D-DC64-CDED-941F-7F1A3BB41D4F}"/>
              </a:ext>
            </a:extLst>
          </p:cNvPr>
          <p:cNvSpPr/>
          <p:nvPr/>
        </p:nvSpPr>
        <p:spPr>
          <a:xfrm>
            <a:off x="9072618" y="5166381"/>
            <a:ext cx="1254084" cy="6679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Memba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RWKV</a:t>
            </a:r>
            <a:endParaRPr lang="en-CN" dirty="0"/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7D41159F-90A1-5996-71DC-604A2FC1BF73}"/>
              </a:ext>
            </a:extLst>
          </p:cNvPr>
          <p:cNvCxnSpPr>
            <a:cxnSpLocks/>
            <a:stCxn id="12" idx="2"/>
            <a:endCxn id="142" idx="0"/>
          </p:cNvCxnSpPr>
          <p:nvPr/>
        </p:nvCxnSpPr>
        <p:spPr>
          <a:xfrm>
            <a:off x="9699660" y="3110946"/>
            <a:ext cx="0" cy="20554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069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9833-580A-DEE0-3A3D-907A34CA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文本总结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RAG</a:t>
            </a:r>
            <a:r>
              <a:rPr lang="zh-CN" altLang="en-US" dirty="0"/>
              <a:t>：简单有效的长期记忆</a:t>
            </a:r>
            <a:endParaRPr lang="en-C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4C863E-344B-EE21-BF68-D5FE8BA9FB44}"/>
              </a:ext>
            </a:extLst>
          </p:cNvPr>
          <p:cNvSpPr/>
          <p:nvPr/>
        </p:nvSpPr>
        <p:spPr>
          <a:xfrm>
            <a:off x="4435475" y="2346256"/>
            <a:ext cx="1745457" cy="7553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每段聊天记录的文本总结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0D1B0-DFC8-6CFC-5F32-F1D83964A809}"/>
              </a:ext>
            </a:extLst>
          </p:cNvPr>
          <p:cNvSpPr/>
          <p:nvPr/>
        </p:nvSpPr>
        <p:spPr>
          <a:xfrm>
            <a:off x="658518" y="3558893"/>
            <a:ext cx="1645826" cy="4077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b="1" dirty="0"/>
              <a:t>原始聊天记录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AFA93D-BDD8-F3A1-2DFA-629AF9177316}"/>
              </a:ext>
            </a:extLst>
          </p:cNvPr>
          <p:cNvCxnSpPr>
            <a:cxnSpLocks/>
            <a:stCxn id="8" idx="0"/>
            <a:endCxn id="13" idx="2"/>
          </p:cNvCxnSpPr>
          <p:nvPr/>
        </p:nvCxnSpPr>
        <p:spPr>
          <a:xfrm flipV="1">
            <a:off x="1481431" y="3107887"/>
            <a:ext cx="12559" cy="4510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5304E4E-392E-285D-82BE-4D43E4355F0A}"/>
              </a:ext>
            </a:extLst>
          </p:cNvPr>
          <p:cNvSpPr/>
          <p:nvPr/>
        </p:nvSpPr>
        <p:spPr>
          <a:xfrm>
            <a:off x="675409" y="2344447"/>
            <a:ext cx="1637161" cy="7634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按上下文窗口长度分段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9A98DE-E294-0142-0DA4-D7231BA160BC}"/>
              </a:ext>
            </a:extLst>
          </p:cNvPr>
          <p:cNvCxnSpPr>
            <a:cxnSpLocks/>
            <a:stCxn id="13" idx="3"/>
            <a:endCxn id="85" idx="1"/>
          </p:cNvCxnSpPr>
          <p:nvPr/>
        </p:nvCxnSpPr>
        <p:spPr>
          <a:xfrm flipV="1">
            <a:off x="2312570" y="2723943"/>
            <a:ext cx="438270" cy="22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FA488C9-CFFB-D219-35D9-CE553905A7A1}"/>
              </a:ext>
            </a:extLst>
          </p:cNvPr>
          <p:cNvSpPr/>
          <p:nvPr/>
        </p:nvSpPr>
        <p:spPr>
          <a:xfrm>
            <a:off x="8072490" y="2352513"/>
            <a:ext cx="1637161" cy="7553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向量数据库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倒排索引</a:t>
            </a:r>
            <a:endParaRPr lang="en-CN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A0657A-FC68-CC38-2486-E768EA76CDBA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>
            <a:off x="6180932" y="2723943"/>
            <a:ext cx="1891558" cy="62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48079E0-6EF8-0D28-A207-8464E28A26B3}"/>
              </a:ext>
            </a:extLst>
          </p:cNvPr>
          <p:cNvSpPr/>
          <p:nvPr/>
        </p:nvSpPr>
        <p:spPr>
          <a:xfrm>
            <a:off x="6999324" y="4177689"/>
            <a:ext cx="1449141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b="1" dirty="0"/>
              <a:t>用户输入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2D67C6-253A-037E-94CC-D1CE2126E776}"/>
              </a:ext>
            </a:extLst>
          </p:cNvPr>
          <p:cNvSpPr/>
          <p:nvPr/>
        </p:nvSpPr>
        <p:spPr>
          <a:xfrm>
            <a:off x="9394857" y="5682593"/>
            <a:ext cx="1301508" cy="4077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b="1" dirty="0"/>
              <a:t>输出回复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4C2663-87E4-E247-C894-F67765E35779}"/>
              </a:ext>
            </a:extLst>
          </p:cNvPr>
          <p:cNvSpPr/>
          <p:nvPr/>
        </p:nvSpPr>
        <p:spPr>
          <a:xfrm>
            <a:off x="9434796" y="4370287"/>
            <a:ext cx="1221631" cy="4077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大模型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151177-C9CB-84DA-21AB-E9CD767E1D5E}"/>
              </a:ext>
            </a:extLst>
          </p:cNvPr>
          <p:cNvSpPr txBox="1"/>
          <p:nvPr/>
        </p:nvSpPr>
        <p:spPr>
          <a:xfrm>
            <a:off x="8236869" y="3268204"/>
            <a:ext cx="93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检索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3C07EF-5380-42C2-508F-B5C07FC72182}"/>
              </a:ext>
            </a:extLst>
          </p:cNvPr>
          <p:cNvSpPr txBox="1"/>
          <p:nvPr/>
        </p:nvSpPr>
        <p:spPr>
          <a:xfrm>
            <a:off x="7283154" y="2344447"/>
            <a:ext cx="93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索引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620377-9C45-3368-FB51-07AA468C1D66}"/>
              </a:ext>
            </a:extLst>
          </p:cNvPr>
          <p:cNvSpPr txBox="1"/>
          <p:nvPr/>
        </p:nvSpPr>
        <p:spPr>
          <a:xfrm>
            <a:off x="10045611" y="3819125"/>
            <a:ext cx="135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检索结果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425D757-AC08-53EE-4311-56E72500D068}"/>
              </a:ext>
            </a:extLst>
          </p:cNvPr>
          <p:cNvCxnSpPr>
            <a:cxnSpLocks/>
            <a:stCxn id="34" idx="2"/>
            <a:endCxn id="33" idx="0"/>
          </p:cNvCxnSpPr>
          <p:nvPr/>
        </p:nvCxnSpPr>
        <p:spPr>
          <a:xfrm flipH="1">
            <a:off x="10045611" y="4777997"/>
            <a:ext cx="1" cy="9045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79EBD8E0-EDFA-C59F-17D7-3C98BB9E5DE0}"/>
              </a:ext>
            </a:extLst>
          </p:cNvPr>
          <p:cNvSpPr/>
          <p:nvPr/>
        </p:nvSpPr>
        <p:spPr>
          <a:xfrm>
            <a:off x="7004035" y="4800925"/>
            <a:ext cx="1449141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当前话题</a:t>
            </a:r>
          </a:p>
        </p:txBody>
      </p: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4C174EE2-6415-F9D1-CBE3-2FD5AEE0F69F}"/>
              </a:ext>
            </a:extLst>
          </p:cNvPr>
          <p:cNvCxnSpPr>
            <a:cxnSpLocks/>
            <a:stCxn id="34" idx="2"/>
            <a:endCxn id="63" idx="2"/>
          </p:cNvCxnSpPr>
          <p:nvPr/>
        </p:nvCxnSpPr>
        <p:spPr>
          <a:xfrm rot="5400000">
            <a:off x="8674558" y="3832045"/>
            <a:ext cx="425102" cy="2317006"/>
          </a:xfrm>
          <a:prstGeom prst="bentConnector3">
            <a:avLst>
              <a:gd name="adj1" fmla="val 15377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4DD3DC02-1A97-4748-92D9-3F1FE9392B74}"/>
              </a:ext>
            </a:extLst>
          </p:cNvPr>
          <p:cNvSpPr txBox="1"/>
          <p:nvPr/>
        </p:nvSpPr>
        <p:spPr>
          <a:xfrm>
            <a:off x="7748895" y="5451807"/>
            <a:ext cx="93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更新</a:t>
            </a:r>
          </a:p>
        </p:txBody>
      </p: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9C9CA0FF-AF7F-31FC-C0AD-79FDCE144C74}"/>
              </a:ext>
            </a:extLst>
          </p:cNvPr>
          <p:cNvCxnSpPr>
            <a:stCxn id="31" idx="3"/>
            <a:endCxn id="25" idx="2"/>
          </p:cNvCxnSpPr>
          <p:nvPr/>
        </p:nvCxnSpPr>
        <p:spPr>
          <a:xfrm flipV="1">
            <a:off x="8448465" y="3107887"/>
            <a:ext cx="442606" cy="1270889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2D559A7E-D7E5-A0C0-890D-1FC41709AF9C}"/>
              </a:ext>
            </a:extLst>
          </p:cNvPr>
          <p:cNvCxnSpPr>
            <a:cxnSpLocks/>
            <a:stCxn id="63" idx="3"/>
            <a:endCxn id="25" idx="2"/>
          </p:cNvCxnSpPr>
          <p:nvPr/>
        </p:nvCxnSpPr>
        <p:spPr>
          <a:xfrm flipV="1">
            <a:off x="8453176" y="3107887"/>
            <a:ext cx="437895" cy="1894125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1C9BA4CD-CDDF-0E4F-63EA-84EEA35BE7A9}"/>
              </a:ext>
            </a:extLst>
          </p:cNvPr>
          <p:cNvCxnSpPr>
            <a:cxnSpLocks/>
            <a:stCxn id="25" idx="3"/>
            <a:endCxn id="163" idx="0"/>
          </p:cNvCxnSpPr>
          <p:nvPr/>
        </p:nvCxnSpPr>
        <p:spPr>
          <a:xfrm>
            <a:off x="9709651" y="2730200"/>
            <a:ext cx="335961" cy="58852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7AE45ED2-A412-D9A8-B7D1-ACFB7E5878C3}"/>
              </a:ext>
            </a:extLst>
          </p:cNvPr>
          <p:cNvSpPr/>
          <p:nvPr/>
        </p:nvSpPr>
        <p:spPr>
          <a:xfrm>
            <a:off x="4435475" y="4429463"/>
            <a:ext cx="1745457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用户记忆概要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CB5B445-CDFD-5191-0303-09108C3B8FB7}"/>
              </a:ext>
            </a:extLst>
          </p:cNvPr>
          <p:cNvSpPr/>
          <p:nvPr/>
        </p:nvSpPr>
        <p:spPr>
          <a:xfrm>
            <a:off x="2750840" y="2520088"/>
            <a:ext cx="1221631" cy="4077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大模型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BFDD0690-0E2A-28F4-3086-1C2CBA1E61F3}"/>
              </a:ext>
            </a:extLst>
          </p:cNvPr>
          <p:cNvCxnSpPr>
            <a:cxnSpLocks/>
            <a:stCxn id="85" idx="3"/>
            <a:endCxn id="7" idx="1"/>
          </p:cNvCxnSpPr>
          <p:nvPr/>
        </p:nvCxnSpPr>
        <p:spPr>
          <a:xfrm>
            <a:off x="3972471" y="2723943"/>
            <a:ext cx="4630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8A73C54-6B65-8779-95F5-3186253A6E23}"/>
              </a:ext>
            </a:extLst>
          </p:cNvPr>
          <p:cNvSpPr/>
          <p:nvPr/>
        </p:nvSpPr>
        <p:spPr>
          <a:xfrm>
            <a:off x="4697387" y="3564429"/>
            <a:ext cx="1221631" cy="4077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大模型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7A0704F-1051-F91D-2966-C5761E3C4DD2}"/>
              </a:ext>
            </a:extLst>
          </p:cNvPr>
          <p:cNvCxnSpPr>
            <a:cxnSpLocks/>
            <a:stCxn id="7" idx="2"/>
            <a:endCxn id="108" idx="0"/>
          </p:cNvCxnSpPr>
          <p:nvPr/>
        </p:nvCxnSpPr>
        <p:spPr>
          <a:xfrm flipH="1">
            <a:off x="5308203" y="3101630"/>
            <a:ext cx="1" cy="4627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AE0511D-E218-B30F-7936-9D7204E7E08C}"/>
              </a:ext>
            </a:extLst>
          </p:cNvPr>
          <p:cNvCxnSpPr>
            <a:cxnSpLocks/>
            <a:stCxn id="108" idx="2"/>
            <a:endCxn id="84" idx="0"/>
          </p:cNvCxnSpPr>
          <p:nvPr/>
        </p:nvCxnSpPr>
        <p:spPr>
          <a:xfrm>
            <a:off x="5308203" y="3972139"/>
            <a:ext cx="1" cy="4573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>
            <a:extLst>
              <a:ext uri="{FF2B5EF4-FFF2-40B4-BE49-F238E27FC236}">
                <a16:creationId xmlns:a16="http://schemas.microsoft.com/office/drawing/2014/main" id="{979B09A8-DFEB-27B8-FC2E-5BAC9D26407D}"/>
              </a:ext>
            </a:extLst>
          </p:cNvPr>
          <p:cNvCxnSpPr>
            <a:stCxn id="84" idx="2"/>
            <a:endCxn id="34" idx="3"/>
          </p:cNvCxnSpPr>
          <p:nvPr/>
        </p:nvCxnSpPr>
        <p:spPr>
          <a:xfrm rot="5400000" flipH="1" flipV="1">
            <a:off x="7853567" y="2028778"/>
            <a:ext cx="257495" cy="5348223"/>
          </a:xfrm>
          <a:prstGeom prst="bentConnector4">
            <a:avLst>
              <a:gd name="adj1" fmla="val -594429"/>
              <a:gd name="adj2" fmla="val 104274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A97DB80-350C-6499-7115-C82080811C07}"/>
              </a:ext>
            </a:extLst>
          </p:cNvPr>
          <p:cNvSpPr/>
          <p:nvPr/>
        </p:nvSpPr>
        <p:spPr>
          <a:xfrm>
            <a:off x="6303497" y="3564429"/>
            <a:ext cx="1302377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分类总结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F4A482B-93EC-DA3B-1405-AA585D0F9900}"/>
              </a:ext>
            </a:extLst>
          </p:cNvPr>
          <p:cNvCxnSpPr>
            <a:cxnSpLocks/>
            <a:stCxn id="108" idx="3"/>
            <a:endCxn id="122" idx="1"/>
          </p:cNvCxnSpPr>
          <p:nvPr/>
        </p:nvCxnSpPr>
        <p:spPr>
          <a:xfrm flipV="1">
            <a:off x="5919018" y="3765516"/>
            <a:ext cx="384479" cy="27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Elbow Connector 129">
            <a:extLst>
              <a:ext uri="{FF2B5EF4-FFF2-40B4-BE49-F238E27FC236}">
                <a16:creationId xmlns:a16="http://schemas.microsoft.com/office/drawing/2014/main" id="{C81F0D7A-0181-BE5D-3FF0-4728632F6D19}"/>
              </a:ext>
            </a:extLst>
          </p:cNvPr>
          <p:cNvCxnSpPr>
            <a:cxnSpLocks/>
            <a:stCxn id="122" idx="3"/>
            <a:endCxn id="25" idx="1"/>
          </p:cNvCxnSpPr>
          <p:nvPr/>
        </p:nvCxnSpPr>
        <p:spPr>
          <a:xfrm flipV="1">
            <a:off x="7605874" y="2730200"/>
            <a:ext cx="466616" cy="103531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Elbow Connector 135">
            <a:extLst>
              <a:ext uri="{FF2B5EF4-FFF2-40B4-BE49-F238E27FC236}">
                <a16:creationId xmlns:a16="http://schemas.microsoft.com/office/drawing/2014/main" id="{ABEA88A9-7546-E4B1-38B5-BAD1B0B8BBFE}"/>
              </a:ext>
            </a:extLst>
          </p:cNvPr>
          <p:cNvCxnSpPr>
            <a:cxnSpLocks/>
            <a:stCxn id="84" idx="1"/>
            <a:endCxn id="108" idx="1"/>
          </p:cNvCxnSpPr>
          <p:nvPr/>
        </p:nvCxnSpPr>
        <p:spPr>
          <a:xfrm rot="10800000" flipH="1">
            <a:off x="4435475" y="3768284"/>
            <a:ext cx="261912" cy="862266"/>
          </a:xfrm>
          <a:prstGeom prst="bentConnector3">
            <a:avLst>
              <a:gd name="adj1" fmla="val -8728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lbow Connector 138">
            <a:extLst>
              <a:ext uri="{FF2B5EF4-FFF2-40B4-BE49-F238E27FC236}">
                <a16:creationId xmlns:a16="http://schemas.microsoft.com/office/drawing/2014/main" id="{0A58B67B-4C70-B972-B35E-0519BCEBA448}"/>
              </a:ext>
            </a:extLst>
          </p:cNvPr>
          <p:cNvCxnSpPr>
            <a:cxnSpLocks/>
            <a:stCxn id="122" idx="0"/>
            <a:endCxn id="108" idx="0"/>
          </p:cNvCxnSpPr>
          <p:nvPr/>
        </p:nvCxnSpPr>
        <p:spPr>
          <a:xfrm rot="16200000" flipV="1">
            <a:off x="6131445" y="2741187"/>
            <a:ext cx="12700" cy="1646483"/>
          </a:xfrm>
          <a:prstGeom prst="bentConnector3">
            <a:avLst>
              <a:gd name="adj1" fmla="val 180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141">
            <a:extLst>
              <a:ext uri="{FF2B5EF4-FFF2-40B4-BE49-F238E27FC236}">
                <a16:creationId xmlns:a16="http://schemas.microsoft.com/office/drawing/2014/main" id="{20E7C609-F2E0-8A0B-8860-31390274FE91}"/>
              </a:ext>
            </a:extLst>
          </p:cNvPr>
          <p:cNvCxnSpPr>
            <a:cxnSpLocks/>
            <a:stCxn id="7" idx="0"/>
            <a:endCxn id="85" idx="0"/>
          </p:cNvCxnSpPr>
          <p:nvPr/>
        </p:nvCxnSpPr>
        <p:spPr>
          <a:xfrm rot="16200000" flipH="1" flipV="1">
            <a:off x="4248014" y="1459898"/>
            <a:ext cx="173832" cy="1946548"/>
          </a:xfrm>
          <a:prstGeom prst="bentConnector3">
            <a:avLst>
              <a:gd name="adj1" fmla="val -131506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29B01605-FE4A-8B86-85AB-AEF698F3D3FF}"/>
              </a:ext>
            </a:extLst>
          </p:cNvPr>
          <p:cNvSpPr txBox="1"/>
          <p:nvPr/>
        </p:nvSpPr>
        <p:spPr>
          <a:xfrm>
            <a:off x="3712465" y="1753879"/>
            <a:ext cx="165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前一段的总结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5FBD8A4-152B-2B69-4A77-6397F8A54B8F}"/>
              </a:ext>
            </a:extLst>
          </p:cNvPr>
          <p:cNvSpPr/>
          <p:nvPr/>
        </p:nvSpPr>
        <p:spPr>
          <a:xfrm>
            <a:off x="9434796" y="3318727"/>
            <a:ext cx="1221631" cy="4077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加权排序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7269BFC1-1CAD-4F26-F9F4-FDC1DCC8CA66}"/>
              </a:ext>
            </a:extLst>
          </p:cNvPr>
          <p:cNvCxnSpPr>
            <a:cxnSpLocks/>
            <a:stCxn id="163" idx="2"/>
            <a:endCxn id="34" idx="0"/>
          </p:cNvCxnSpPr>
          <p:nvPr/>
        </p:nvCxnSpPr>
        <p:spPr>
          <a:xfrm>
            <a:off x="10045612" y="3726437"/>
            <a:ext cx="0" cy="6438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800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199E-D66F-19C7-34FA-B1AAE786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对多个人的记忆如何共享</a:t>
            </a:r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BFDB2-644B-2498-3BE7-151024460D1A}"/>
              </a:ext>
            </a:extLst>
          </p:cNvPr>
          <p:cNvSpPr txBox="1"/>
          <p:nvPr/>
        </p:nvSpPr>
        <p:spPr>
          <a:xfrm>
            <a:off x="838200" y="1690688"/>
            <a:ext cx="9796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/>
              <a:t>Alice</a:t>
            </a:r>
            <a:r>
              <a:rPr lang="zh-CN" altLang="en-US" sz="1800" dirty="0"/>
              <a:t> 告诉 </a:t>
            </a:r>
            <a:r>
              <a:rPr lang="en-US" altLang="zh-CN" sz="1800" dirty="0"/>
              <a:t>AI</a:t>
            </a:r>
            <a:r>
              <a:rPr lang="zh-CN" altLang="en-US" sz="1800" dirty="0"/>
              <a:t> 一个知识，</a:t>
            </a:r>
            <a:r>
              <a:rPr lang="en-US" altLang="zh-CN" sz="1800" dirty="0"/>
              <a:t>AI</a:t>
            </a:r>
            <a:r>
              <a:rPr lang="zh-CN" altLang="en-US" sz="1800" dirty="0"/>
              <a:t> 跟 </a:t>
            </a:r>
            <a:r>
              <a:rPr lang="en-US" altLang="zh-CN" sz="1800" dirty="0"/>
              <a:t>Bob</a:t>
            </a:r>
            <a:r>
              <a:rPr lang="zh-CN" altLang="en-US" sz="1800" dirty="0"/>
              <a:t> 聊天的时候，还能记得这个知识吗？</a:t>
            </a:r>
            <a:endParaRPr lang="en-US" altLang="zh-CN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/>
              <a:t>Alice</a:t>
            </a:r>
            <a:r>
              <a:rPr lang="zh-CN" altLang="en-US" sz="1800" dirty="0"/>
              <a:t> 告诉 </a:t>
            </a:r>
            <a:r>
              <a:rPr lang="en-US" altLang="zh-CN" sz="1800" dirty="0"/>
              <a:t>AI</a:t>
            </a:r>
            <a:r>
              <a:rPr lang="zh-CN" altLang="en-US" sz="1800" dirty="0"/>
              <a:t> 一个秘密，</a:t>
            </a:r>
            <a:r>
              <a:rPr lang="en-US" altLang="zh-CN" sz="1800" dirty="0"/>
              <a:t>AI</a:t>
            </a:r>
            <a:r>
              <a:rPr lang="zh-CN" altLang="en-US" sz="1800" dirty="0"/>
              <a:t> 跟 </a:t>
            </a:r>
            <a:r>
              <a:rPr lang="en-US" altLang="zh-CN" sz="1800" dirty="0"/>
              <a:t>Bob</a:t>
            </a:r>
            <a:r>
              <a:rPr lang="zh-CN" altLang="en-US" sz="1800" dirty="0"/>
              <a:t> 聊天的时候，会不会把这个秘密透露出去？</a:t>
            </a:r>
            <a:endParaRPr lang="en-US" altLang="zh-CN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Agent</a:t>
            </a:r>
            <a:r>
              <a:rPr lang="zh-CN" altLang="en-US" dirty="0"/>
              <a:t> 创作者可以通过聊天的方式塑造 </a:t>
            </a:r>
            <a:r>
              <a:rPr lang="en-US" altLang="zh-CN" dirty="0"/>
              <a:t>Agent</a:t>
            </a:r>
            <a:r>
              <a:rPr lang="zh-CN" altLang="en-US" dirty="0"/>
              <a:t> 的个性吗？就像养电子宠物一样</a:t>
            </a:r>
            <a:endParaRPr lang="en-US" altLang="zh-CN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3C016E-3A87-14C7-559C-309D89543134}"/>
              </a:ext>
            </a:extLst>
          </p:cNvPr>
          <p:cNvSpPr/>
          <p:nvPr/>
        </p:nvSpPr>
        <p:spPr>
          <a:xfrm>
            <a:off x="3881230" y="5057984"/>
            <a:ext cx="2531165" cy="4105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所有人的公共记忆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01191-C770-5CCC-8F9E-12C93C9335E1}"/>
              </a:ext>
            </a:extLst>
          </p:cNvPr>
          <p:cNvSpPr/>
          <p:nvPr/>
        </p:nvSpPr>
        <p:spPr>
          <a:xfrm>
            <a:off x="7118078" y="2908223"/>
            <a:ext cx="1637161" cy="7553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向量数据库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倒排索引</a:t>
            </a:r>
            <a:endParaRPr lang="en-C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51A6CF-BFAE-B832-CA05-89131AE99BD5}"/>
              </a:ext>
            </a:extLst>
          </p:cNvPr>
          <p:cNvSpPr/>
          <p:nvPr/>
        </p:nvSpPr>
        <p:spPr>
          <a:xfrm>
            <a:off x="559908" y="3084823"/>
            <a:ext cx="2531165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Agent</a:t>
            </a:r>
            <a:r>
              <a:rPr lang="zh-CN" altLang="en-US" dirty="0"/>
              <a:t> 创作者聊天记录</a:t>
            </a:r>
            <a:endParaRPr lang="en-C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91A91-9784-F900-1813-330CB485CF57}"/>
              </a:ext>
            </a:extLst>
          </p:cNvPr>
          <p:cNvSpPr/>
          <p:nvPr/>
        </p:nvSpPr>
        <p:spPr>
          <a:xfrm>
            <a:off x="3881234" y="3084823"/>
            <a:ext cx="2531165" cy="4105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Agent</a:t>
            </a:r>
            <a:r>
              <a:rPr lang="zh-CN" altLang="en-US" dirty="0"/>
              <a:t> 创作者的指示</a:t>
            </a:r>
            <a:endParaRPr lang="en-C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E28456-2021-A48E-1191-B87EBDAD81D1}"/>
              </a:ext>
            </a:extLst>
          </p:cNvPr>
          <p:cNvSpPr/>
          <p:nvPr/>
        </p:nvSpPr>
        <p:spPr>
          <a:xfrm>
            <a:off x="3881233" y="4075030"/>
            <a:ext cx="2531165" cy="3979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与</a:t>
            </a:r>
            <a:r>
              <a:rPr lang="zh-CN" altLang="en-US" dirty="0"/>
              <a:t> </a:t>
            </a:r>
            <a:r>
              <a:rPr lang="en-US" altLang="zh-CN" dirty="0"/>
              <a:t>Bob</a:t>
            </a:r>
            <a:r>
              <a:rPr lang="zh-CN" altLang="en-US" dirty="0"/>
              <a:t> </a:t>
            </a:r>
            <a:r>
              <a:rPr lang="en-CN" dirty="0"/>
              <a:t>的记忆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AA6428-63FA-1AB8-A70A-687A45A76F4D}"/>
              </a:ext>
            </a:extLst>
          </p:cNvPr>
          <p:cNvSpPr/>
          <p:nvPr/>
        </p:nvSpPr>
        <p:spPr>
          <a:xfrm>
            <a:off x="9941102" y="2262301"/>
            <a:ext cx="1449141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Bob</a:t>
            </a:r>
            <a:r>
              <a:rPr lang="zh-CN" altLang="en-US" dirty="0"/>
              <a:t> </a:t>
            </a:r>
            <a:r>
              <a:rPr lang="en-CN" dirty="0"/>
              <a:t>输入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08059E-B9BE-FA92-A51E-4BF2F63CC142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3091073" y="3285910"/>
            <a:ext cx="790161" cy="42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FD86C5B-B2F8-36DF-8630-4CC0DEC5EA05}"/>
              </a:ext>
            </a:extLst>
          </p:cNvPr>
          <p:cNvSpPr/>
          <p:nvPr/>
        </p:nvSpPr>
        <p:spPr>
          <a:xfrm>
            <a:off x="559905" y="4075030"/>
            <a:ext cx="2531165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Bob</a:t>
            </a:r>
            <a:r>
              <a:rPr lang="zh-CN" altLang="en-US" dirty="0"/>
              <a:t> 聊天记录</a:t>
            </a:r>
            <a:endParaRPr lang="en-C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7586B5-52A2-556F-2C42-B24931EA7D01}"/>
              </a:ext>
            </a:extLst>
          </p:cNvPr>
          <p:cNvSpPr/>
          <p:nvPr/>
        </p:nvSpPr>
        <p:spPr>
          <a:xfrm>
            <a:off x="559902" y="5066398"/>
            <a:ext cx="2531165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dirty="0"/>
              <a:t>Charlie</a:t>
            </a:r>
            <a:r>
              <a:rPr lang="zh-CN" altLang="en-US" dirty="0"/>
              <a:t> 聊天记录</a:t>
            </a:r>
            <a:endParaRPr lang="en-CN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E74FBA-76BF-EC21-DB22-B1E3C2B6FCCE}"/>
              </a:ext>
            </a:extLst>
          </p:cNvPr>
          <p:cNvSpPr/>
          <p:nvPr/>
        </p:nvSpPr>
        <p:spPr>
          <a:xfrm>
            <a:off x="559902" y="5620828"/>
            <a:ext cx="2531165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dirty="0"/>
              <a:t>David</a:t>
            </a:r>
            <a:r>
              <a:rPr lang="zh-CN" altLang="en-US" dirty="0"/>
              <a:t> 聊天记录</a:t>
            </a:r>
            <a:endParaRPr lang="en-CN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B750AE-F8B0-E353-4FCD-4452805DAF47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3091070" y="4274014"/>
            <a:ext cx="790163" cy="21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B81A3B6-C34E-9E40-2CBD-363139EC4C51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3091070" y="4276117"/>
            <a:ext cx="790160" cy="9871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98DCF8-A65D-785A-88E2-D83CC18C01DE}"/>
              </a:ext>
            </a:extLst>
          </p:cNvPr>
          <p:cNvCxnSpPr>
            <a:cxnSpLocks/>
            <a:stCxn id="18" idx="3"/>
            <a:endCxn id="7" idx="1"/>
          </p:cNvCxnSpPr>
          <p:nvPr/>
        </p:nvCxnSpPr>
        <p:spPr>
          <a:xfrm flipV="1">
            <a:off x="3091067" y="5263278"/>
            <a:ext cx="790163" cy="42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33AB0A9-12D7-B1AC-625E-8E88996AFB05}"/>
              </a:ext>
            </a:extLst>
          </p:cNvPr>
          <p:cNvCxnSpPr>
            <a:cxnSpLocks/>
            <a:stCxn id="19" idx="3"/>
            <a:endCxn id="7" idx="1"/>
          </p:cNvCxnSpPr>
          <p:nvPr/>
        </p:nvCxnSpPr>
        <p:spPr>
          <a:xfrm flipV="1">
            <a:off x="3091067" y="5263278"/>
            <a:ext cx="790163" cy="5586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3A1490-4FF5-E763-E2B4-D4FAFB8C8A19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>
          <a:xfrm flipV="1">
            <a:off x="6412399" y="3285910"/>
            <a:ext cx="705679" cy="42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6C3C41C-8783-D531-0383-69623BC86873}"/>
              </a:ext>
            </a:extLst>
          </p:cNvPr>
          <p:cNvSpPr/>
          <p:nvPr/>
        </p:nvSpPr>
        <p:spPr>
          <a:xfrm>
            <a:off x="7118077" y="3896326"/>
            <a:ext cx="1637161" cy="7553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向量数据库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倒排索引</a:t>
            </a:r>
            <a:endParaRPr lang="en-CN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35FE687-6C66-7F82-062D-0777AAC1540D}"/>
              </a:ext>
            </a:extLst>
          </p:cNvPr>
          <p:cNvCxnSpPr>
            <a:cxnSpLocks/>
            <a:stCxn id="12" idx="3"/>
            <a:endCxn id="42" idx="1"/>
          </p:cNvCxnSpPr>
          <p:nvPr/>
        </p:nvCxnSpPr>
        <p:spPr>
          <a:xfrm flipV="1">
            <a:off x="6412398" y="4274013"/>
            <a:ext cx="705679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B94B1FC-2AE3-8370-0313-A1EE09DB3FC1}"/>
              </a:ext>
            </a:extLst>
          </p:cNvPr>
          <p:cNvSpPr/>
          <p:nvPr/>
        </p:nvSpPr>
        <p:spPr>
          <a:xfrm>
            <a:off x="7118075" y="4885591"/>
            <a:ext cx="1637161" cy="7553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向量数据库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倒排索引</a:t>
            </a:r>
            <a:endParaRPr lang="en-CN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E6EE466-085E-53C9-4797-1719DDADCB21}"/>
              </a:ext>
            </a:extLst>
          </p:cNvPr>
          <p:cNvCxnSpPr>
            <a:cxnSpLocks/>
            <a:stCxn id="7" idx="3"/>
            <a:endCxn id="48" idx="1"/>
          </p:cNvCxnSpPr>
          <p:nvPr/>
        </p:nvCxnSpPr>
        <p:spPr>
          <a:xfrm>
            <a:off x="6412395" y="5263278"/>
            <a:ext cx="7056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D92CF46-7B07-58B1-4580-E2F02088671A}"/>
              </a:ext>
            </a:extLst>
          </p:cNvPr>
          <p:cNvSpPr txBox="1"/>
          <p:nvPr/>
        </p:nvSpPr>
        <p:spPr>
          <a:xfrm>
            <a:off x="9344856" y="2702090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检索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CBFC8B8-401C-4148-89D5-431EEB39B710}"/>
              </a:ext>
            </a:extLst>
          </p:cNvPr>
          <p:cNvSpPr/>
          <p:nvPr/>
        </p:nvSpPr>
        <p:spPr>
          <a:xfrm>
            <a:off x="9934476" y="3545097"/>
            <a:ext cx="1449141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加权排序</a:t>
            </a:r>
          </a:p>
        </p:txBody>
      </p: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90E41852-799F-B038-E869-54B1A973EB5E}"/>
              </a:ext>
            </a:extLst>
          </p:cNvPr>
          <p:cNvCxnSpPr>
            <a:cxnSpLocks/>
            <a:stCxn id="13" idx="1"/>
            <a:endCxn id="8" idx="3"/>
          </p:cNvCxnSpPr>
          <p:nvPr/>
        </p:nvCxnSpPr>
        <p:spPr>
          <a:xfrm rot="10800000" flipV="1">
            <a:off x="8755240" y="2463388"/>
            <a:ext cx="1185863" cy="8225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6F2C72FE-6E18-6AF7-DF5F-DD46BD1248EE}"/>
              </a:ext>
            </a:extLst>
          </p:cNvPr>
          <p:cNvCxnSpPr>
            <a:cxnSpLocks/>
            <a:stCxn id="13" idx="1"/>
            <a:endCxn id="42" idx="3"/>
          </p:cNvCxnSpPr>
          <p:nvPr/>
        </p:nvCxnSpPr>
        <p:spPr>
          <a:xfrm rot="10800000" flipV="1">
            <a:off x="8755238" y="2463387"/>
            <a:ext cx="1185864" cy="181062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428A61D9-64F3-4AE1-C893-19003F97AAEC}"/>
              </a:ext>
            </a:extLst>
          </p:cNvPr>
          <p:cNvCxnSpPr>
            <a:cxnSpLocks/>
            <a:stCxn id="13" idx="1"/>
            <a:endCxn id="48" idx="3"/>
          </p:cNvCxnSpPr>
          <p:nvPr/>
        </p:nvCxnSpPr>
        <p:spPr>
          <a:xfrm rot="10800000" flipV="1">
            <a:off x="8755236" y="2463388"/>
            <a:ext cx="1185866" cy="279989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BDB3706-9177-D740-5AAC-1FE1CC420872}"/>
              </a:ext>
            </a:extLst>
          </p:cNvPr>
          <p:cNvCxnSpPr>
            <a:cxnSpLocks/>
            <a:stCxn id="8" idx="3"/>
            <a:endCxn id="70" idx="1"/>
          </p:cNvCxnSpPr>
          <p:nvPr/>
        </p:nvCxnSpPr>
        <p:spPr>
          <a:xfrm>
            <a:off x="8755239" y="3285910"/>
            <a:ext cx="1179237" cy="4602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C6ED929-5631-735D-C94F-A5539C06F420}"/>
              </a:ext>
            </a:extLst>
          </p:cNvPr>
          <p:cNvCxnSpPr>
            <a:cxnSpLocks/>
            <a:stCxn id="42" idx="3"/>
            <a:endCxn id="70" idx="1"/>
          </p:cNvCxnSpPr>
          <p:nvPr/>
        </p:nvCxnSpPr>
        <p:spPr>
          <a:xfrm flipV="1">
            <a:off x="8755238" y="3746184"/>
            <a:ext cx="1179238" cy="5278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706FDA1-7C69-E6ED-9E45-F97A0B9027DF}"/>
              </a:ext>
            </a:extLst>
          </p:cNvPr>
          <p:cNvCxnSpPr>
            <a:cxnSpLocks/>
            <a:stCxn id="48" idx="3"/>
            <a:endCxn id="70" idx="1"/>
          </p:cNvCxnSpPr>
          <p:nvPr/>
        </p:nvCxnSpPr>
        <p:spPr>
          <a:xfrm flipV="1">
            <a:off x="8755236" y="3746184"/>
            <a:ext cx="1179240" cy="15170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0F02C1E2-2596-FF35-C0B2-28DC9CEEA163}"/>
              </a:ext>
            </a:extLst>
          </p:cNvPr>
          <p:cNvSpPr/>
          <p:nvPr/>
        </p:nvSpPr>
        <p:spPr>
          <a:xfrm>
            <a:off x="10044917" y="5061701"/>
            <a:ext cx="1221631" cy="4077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大模型</a:t>
            </a:r>
          </a:p>
        </p:txBody>
      </p:sp>
      <p:cxnSp>
        <p:nvCxnSpPr>
          <p:cNvPr id="92" name="Elbow Connector 91">
            <a:extLst>
              <a:ext uri="{FF2B5EF4-FFF2-40B4-BE49-F238E27FC236}">
                <a16:creationId xmlns:a16="http://schemas.microsoft.com/office/drawing/2014/main" id="{64866BE0-5EDB-0F6A-B8A0-D40C7AFF6FFC}"/>
              </a:ext>
            </a:extLst>
          </p:cNvPr>
          <p:cNvCxnSpPr>
            <a:cxnSpLocks/>
            <a:stCxn id="13" idx="3"/>
            <a:endCxn id="91" idx="3"/>
          </p:cNvCxnSpPr>
          <p:nvPr/>
        </p:nvCxnSpPr>
        <p:spPr>
          <a:xfrm flipH="1">
            <a:off x="11266548" y="2463388"/>
            <a:ext cx="123695" cy="2802168"/>
          </a:xfrm>
          <a:prstGeom prst="bentConnector3">
            <a:avLst>
              <a:gd name="adj1" fmla="val -18480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BBCC903-E6BA-3A29-7A2F-B4B899392955}"/>
              </a:ext>
            </a:extLst>
          </p:cNvPr>
          <p:cNvCxnSpPr>
            <a:cxnSpLocks/>
            <a:stCxn id="70" idx="2"/>
            <a:endCxn id="91" idx="0"/>
          </p:cNvCxnSpPr>
          <p:nvPr/>
        </p:nvCxnSpPr>
        <p:spPr>
          <a:xfrm flipH="1">
            <a:off x="10655733" y="3947271"/>
            <a:ext cx="3314" cy="11144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FF9DCD06-E93F-6863-787B-784486CAD077}"/>
              </a:ext>
            </a:extLst>
          </p:cNvPr>
          <p:cNvSpPr/>
          <p:nvPr/>
        </p:nvSpPr>
        <p:spPr>
          <a:xfrm>
            <a:off x="9934476" y="5896671"/>
            <a:ext cx="1449141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回复</a:t>
            </a:r>
            <a:r>
              <a:rPr lang="zh-CN" altLang="en-US" dirty="0"/>
              <a:t> </a:t>
            </a:r>
            <a:r>
              <a:rPr lang="en-US" altLang="zh-CN" dirty="0"/>
              <a:t>Bob</a:t>
            </a:r>
            <a:endParaRPr lang="en-CN" dirty="0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B3084BF-3FFE-793E-0298-35C63D22B441}"/>
              </a:ext>
            </a:extLst>
          </p:cNvPr>
          <p:cNvCxnSpPr>
            <a:cxnSpLocks/>
            <a:stCxn id="91" idx="2"/>
            <a:endCxn id="98" idx="0"/>
          </p:cNvCxnSpPr>
          <p:nvPr/>
        </p:nvCxnSpPr>
        <p:spPr>
          <a:xfrm>
            <a:off x="10655733" y="5469411"/>
            <a:ext cx="3314" cy="4272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B7E2E451-D8B1-9D51-F0BA-611D68B08988}"/>
              </a:ext>
            </a:extLst>
          </p:cNvPr>
          <p:cNvSpPr txBox="1"/>
          <p:nvPr/>
        </p:nvSpPr>
        <p:spPr>
          <a:xfrm>
            <a:off x="3151139" y="2862644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总结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C6B692E-8AC5-BB89-3645-1B11B6C63CDC}"/>
              </a:ext>
            </a:extLst>
          </p:cNvPr>
          <p:cNvSpPr txBox="1"/>
          <p:nvPr/>
        </p:nvSpPr>
        <p:spPr>
          <a:xfrm>
            <a:off x="6417771" y="2858136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索引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B6214BF-5AD8-651A-048E-CB58A7E9B430}"/>
              </a:ext>
            </a:extLst>
          </p:cNvPr>
          <p:cNvSpPr txBox="1"/>
          <p:nvPr/>
        </p:nvSpPr>
        <p:spPr>
          <a:xfrm>
            <a:off x="3151570" y="3899871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总结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829BEF3-9038-4636-A4FE-FF65A022A942}"/>
              </a:ext>
            </a:extLst>
          </p:cNvPr>
          <p:cNvSpPr txBox="1"/>
          <p:nvPr/>
        </p:nvSpPr>
        <p:spPr>
          <a:xfrm>
            <a:off x="3163715" y="4877035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总结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F68B93E-DC10-8D31-A901-E852FD09BF3C}"/>
              </a:ext>
            </a:extLst>
          </p:cNvPr>
          <p:cNvSpPr txBox="1"/>
          <p:nvPr/>
        </p:nvSpPr>
        <p:spPr>
          <a:xfrm>
            <a:off x="6400133" y="3895470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索引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4CBBF26-AFC1-D672-59BF-97D76B801246}"/>
              </a:ext>
            </a:extLst>
          </p:cNvPr>
          <p:cNvSpPr txBox="1"/>
          <p:nvPr/>
        </p:nvSpPr>
        <p:spPr>
          <a:xfrm>
            <a:off x="6422998" y="4870155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索引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ED66019-0E9B-F59E-708B-4787E4C08B86}"/>
              </a:ext>
            </a:extLst>
          </p:cNvPr>
          <p:cNvSpPr/>
          <p:nvPr/>
        </p:nvSpPr>
        <p:spPr>
          <a:xfrm>
            <a:off x="5593814" y="5821915"/>
            <a:ext cx="1637161" cy="6359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社交规则</a:t>
            </a:r>
          </a:p>
          <a:p>
            <a:pPr algn="ctr"/>
            <a:r>
              <a:rPr lang="zh-CN" altLang="en-US" dirty="0"/>
              <a:t>（如隐私）</a:t>
            </a:r>
            <a:endParaRPr lang="en-CN" dirty="0"/>
          </a:p>
        </p:txBody>
      </p:sp>
      <p:cxnSp>
        <p:nvCxnSpPr>
          <p:cNvPr id="112" name="Elbow Connector 111">
            <a:extLst>
              <a:ext uri="{FF2B5EF4-FFF2-40B4-BE49-F238E27FC236}">
                <a16:creationId xmlns:a16="http://schemas.microsoft.com/office/drawing/2014/main" id="{184DFAF5-E447-939F-983C-D04897B6F918}"/>
              </a:ext>
            </a:extLst>
          </p:cNvPr>
          <p:cNvCxnSpPr>
            <a:cxnSpLocks/>
            <a:stCxn id="108" idx="3"/>
            <a:endCxn id="91" idx="1"/>
          </p:cNvCxnSpPr>
          <p:nvPr/>
        </p:nvCxnSpPr>
        <p:spPr>
          <a:xfrm flipV="1">
            <a:off x="7230975" y="5265556"/>
            <a:ext cx="2813942" cy="874312"/>
          </a:xfrm>
          <a:prstGeom prst="bentConnector3">
            <a:avLst>
              <a:gd name="adj1" fmla="val 8602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6E3821C8-86E0-E31E-4898-AF8D16ECEEAC}"/>
              </a:ext>
            </a:extLst>
          </p:cNvPr>
          <p:cNvSpPr txBox="1"/>
          <p:nvPr/>
        </p:nvSpPr>
        <p:spPr>
          <a:xfrm>
            <a:off x="8055457" y="5732050"/>
            <a:ext cx="208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微调或</a:t>
            </a:r>
            <a:r>
              <a:rPr lang="zh-CN" altLang="en-US" dirty="0"/>
              <a:t> </a:t>
            </a:r>
            <a:r>
              <a:rPr lang="en-US" altLang="zh-CN" dirty="0"/>
              <a:t>prompt</a:t>
            </a:r>
            <a:endParaRPr lang="en-C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DB1930-7435-7277-292E-ED91115D4795}"/>
              </a:ext>
            </a:extLst>
          </p:cNvPr>
          <p:cNvSpPr/>
          <p:nvPr/>
        </p:nvSpPr>
        <p:spPr>
          <a:xfrm>
            <a:off x="559902" y="6139868"/>
            <a:ext cx="2531165" cy="4021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dirty="0"/>
              <a:t>Eve</a:t>
            </a:r>
            <a:r>
              <a:rPr lang="zh-CN" altLang="en-US" dirty="0"/>
              <a:t> 聊天记录</a:t>
            </a:r>
            <a:endParaRPr lang="en-CN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08F4C1-4CE0-3156-6873-94908F440DBD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3091067" y="5263278"/>
            <a:ext cx="790163" cy="10776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907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1C627-D75D-ACDA-C89F-0B54584C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可能有自我意识吗？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1E66E-9927-7532-8218-A053AA9F5A16}"/>
              </a:ext>
            </a:extLst>
          </p:cNvPr>
          <p:cNvSpPr txBox="1"/>
          <p:nvPr/>
        </p:nvSpPr>
        <p:spPr>
          <a:xfrm>
            <a:off x="838200" y="2499093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endParaRPr lang="en-C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06E085-B7F4-B358-A998-CE6BCDB075CD}"/>
              </a:ext>
            </a:extLst>
          </p:cNvPr>
          <p:cNvSpPr/>
          <p:nvPr/>
        </p:nvSpPr>
        <p:spPr>
          <a:xfrm>
            <a:off x="2412723" y="2880778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外界输入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D1D2F-B93A-6170-7A17-1072DB39FCF6}"/>
              </a:ext>
            </a:extLst>
          </p:cNvPr>
          <p:cNvSpPr/>
          <p:nvPr/>
        </p:nvSpPr>
        <p:spPr>
          <a:xfrm>
            <a:off x="4620041" y="2503147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大模型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259AAE-47D5-1B7A-69EA-4C05C27E1C98}"/>
              </a:ext>
            </a:extLst>
          </p:cNvPr>
          <p:cNvSpPr/>
          <p:nvPr/>
        </p:nvSpPr>
        <p:spPr>
          <a:xfrm>
            <a:off x="6827357" y="2503147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外界输出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5F5A3E-33CD-4363-8D73-AFDCBF7BB4F8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3846442" y="2731953"/>
            <a:ext cx="773599" cy="3776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3B5BE7-5A70-4FF9-3448-0A178D97CA03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6053760" y="2731953"/>
            <a:ext cx="77359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0BABCD6-2DE4-68CA-9C00-36B96976A585}"/>
              </a:ext>
            </a:extLst>
          </p:cNvPr>
          <p:cNvSpPr txBox="1"/>
          <p:nvPr/>
        </p:nvSpPr>
        <p:spPr>
          <a:xfrm>
            <a:off x="838200" y="4677881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BE</a:t>
            </a:r>
            <a:endParaRPr lang="en-CN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4CB9D3-0979-CA8F-3F68-0066FAB76932}"/>
              </a:ext>
            </a:extLst>
          </p:cNvPr>
          <p:cNvSpPr/>
          <p:nvPr/>
        </p:nvSpPr>
        <p:spPr>
          <a:xfrm>
            <a:off x="2412724" y="5441250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外界输入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05EB4B-2247-7CD3-8EFC-961B17CBA55B}"/>
              </a:ext>
            </a:extLst>
          </p:cNvPr>
          <p:cNvSpPr/>
          <p:nvPr/>
        </p:nvSpPr>
        <p:spPr>
          <a:xfrm>
            <a:off x="4620041" y="4677881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工作记忆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1EDD54-61B0-EDF3-C302-44D0EC0CD5A5}"/>
              </a:ext>
            </a:extLst>
          </p:cNvPr>
          <p:cNvCxnSpPr>
            <a:cxnSpLocks/>
            <a:stCxn id="16" idx="3"/>
            <a:endCxn id="19" idx="1"/>
          </p:cNvCxnSpPr>
          <p:nvPr/>
        </p:nvCxnSpPr>
        <p:spPr>
          <a:xfrm>
            <a:off x="3846443" y="5670056"/>
            <a:ext cx="77359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DBE2950-3625-412F-C871-9129FCF27B3B}"/>
              </a:ext>
            </a:extLst>
          </p:cNvPr>
          <p:cNvSpPr/>
          <p:nvPr/>
        </p:nvSpPr>
        <p:spPr>
          <a:xfrm>
            <a:off x="4620040" y="5441250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大模型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2A5BF8-49FA-EEF5-2674-6FB758CB3297}"/>
              </a:ext>
            </a:extLst>
          </p:cNvPr>
          <p:cNvSpPr/>
          <p:nvPr/>
        </p:nvSpPr>
        <p:spPr>
          <a:xfrm>
            <a:off x="6827357" y="5437196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外界输出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52714E-50EE-9AF1-C7E0-78E10D8D27F0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6053759" y="5666002"/>
            <a:ext cx="773598" cy="40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AAB80F9F-421C-0957-BE5D-6560175D71FC}"/>
              </a:ext>
            </a:extLst>
          </p:cNvPr>
          <p:cNvCxnSpPr>
            <a:stCxn id="19" idx="3"/>
            <a:endCxn id="17" idx="3"/>
          </p:cNvCxnSpPr>
          <p:nvPr/>
        </p:nvCxnSpPr>
        <p:spPr>
          <a:xfrm flipV="1">
            <a:off x="6053759" y="4906687"/>
            <a:ext cx="1" cy="763369"/>
          </a:xfrm>
          <a:prstGeom prst="bentConnector3">
            <a:avLst>
              <a:gd name="adj1" fmla="val 2286010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72B23F70-107C-33CC-7067-97C63679A319}"/>
              </a:ext>
            </a:extLst>
          </p:cNvPr>
          <p:cNvCxnSpPr>
            <a:cxnSpLocks/>
            <a:stCxn id="17" idx="1"/>
            <a:endCxn id="19" idx="1"/>
          </p:cNvCxnSpPr>
          <p:nvPr/>
        </p:nvCxnSpPr>
        <p:spPr>
          <a:xfrm rot="10800000" flipV="1">
            <a:off x="4620041" y="4906686"/>
            <a:ext cx="1" cy="763369"/>
          </a:xfrm>
          <a:prstGeom prst="bentConnector3">
            <a:avLst>
              <a:gd name="adj1" fmla="val 2286010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D7542CB-CD44-0E6E-F992-4817FC9ED074}"/>
              </a:ext>
            </a:extLst>
          </p:cNvPr>
          <p:cNvSpPr/>
          <p:nvPr/>
        </p:nvSpPr>
        <p:spPr>
          <a:xfrm>
            <a:off x="2412723" y="2039455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聊天记录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48B3C8-8FC9-D4A0-8B02-DA126C59D326}"/>
              </a:ext>
            </a:extLst>
          </p:cNvPr>
          <p:cNvCxnSpPr>
            <a:cxnSpLocks/>
            <a:stCxn id="36" idx="3"/>
            <a:endCxn id="6" idx="1"/>
          </p:cNvCxnSpPr>
          <p:nvPr/>
        </p:nvCxnSpPr>
        <p:spPr>
          <a:xfrm>
            <a:off x="3846442" y="2268261"/>
            <a:ext cx="773599" cy="4636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86C33D61-B6BA-70EB-AECE-32BDD0765850}"/>
              </a:ext>
            </a:extLst>
          </p:cNvPr>
          <p:cNvCxnSpPr>
            <a:stCxn id="7" idx="3"/>
            <a:endCxn id="36" idx="1"/>
          </p:cNvCxnSpPr>
          <p:nvPr/>
        </p:nvCxnSpPr>
        <p:spPr>
          <a:xfrm flipH="1" flipV="1">
            <a:off x="2412723" y="2268261"/>
            <a:ext cx="5848353" cy="463692"/>
          </a:xfrm>
          <a:prstGeom prst="bentConnector5">
            <a:avLst>
              <a:gd name="adj1" fmla="val -3909"/>
              <a:gd name="adj2" fmla="val 202187"/>
              <a:gd name="adj3" fmla="val 10390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EB65F05-9550-B37E-50FD-FD8A94082D60}"/>
              </a:ext>
            </a:extLst>
          </p:cNvPr>
          <p:cNvSpPr/>
          <p:nvPr/>
        </p:nvSpPr>
        <p:spPr>
          <a:xfrm>
            <a:off x="4620039" y="3897243"/>
            <a:ext cx="143371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长期记忆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9E464BA-B84C-2C0C-2238-0BD7BC5CE32F}"/>
              </a:ext>
            </a:extLst>
          </p:cNvPr>
          <p:cNvCxnSpPr>
            <a:stCxn id="17" idx="0"/>
            <a:endCxn id="43" idx="2"/>
          </p:cNvCxnSpPr>
          <p:nvPr/>
        </p:nvCxnSpPr>
        <p:spPr>
          <a:xfrm flipH="1" flipV="1">
            <a:off x="5336899" y="4354854"/>
            <a:ext cx="2" cy="323027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BD4370-E453-1584-AB1D-3BAF86997772}"/>
              </a:ext>
            </a:extLst>
          </p:cNvPr>
          <p:cNvCxnSpPr>
            <a:cxnSpLocks/>
            <a:stCxn id="5" idx="0"/>
            <a:endCxn id="36" idx="2"/>
          </p:cNvCxnSpPr>
          <p:nvPr/>
        </p:nvCxnSpPr>
        <p:spPr>
          <a:xfrm flipV="1">
            <a:off x="3129583" y="2497066"/>
            <a:ext cx="0" cy="3837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129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D78A-A6F7-F641-584B-78032CF6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工作记忆</a:t>
            </a:r>
            <a:r>
              <a:rPr lang="zh-CN" altLang="en-US" dirty="0"/>
              <a:t>：</a:t>
            </a:r>
            <a:r>
              <a:rPr lang="en-US" altLang="zh-CN" dirty="0"/>
              <a:t>AI</a:t>
            </a:r>
            <a:r>
              <a:rPr lang="zh-CN" altLang="en-US" dirty="0"/>
              <a:t> 对自己和对方的感知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5DCD6-57D7-FFF1-AC45-59FC4BF27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9081"/>
            <a:ext cx="7772400" cy="4653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447CAB-FC7F-AD35-29E7-C884A6F4FC1F}"/>
              </a:ext>
            </a:extLst>
          </p:cNvPr>
          <p:cNvSpPr txBox="1"/>
          <p:nvPr/>
        </p:nvSpPr>
        <p:spPr>
          <a:xfrm>
            <a:off x="838200" y="6324967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RNN</a:t>
            </a:r>
            <a:r>
              <a:rPr lang="zh-CN" altLang="en-US" dirty="0"/>
              <a:t> 时代的微软小冰（</a:t>
            </a:r>
            <a:r>
              <a:rPr lang="en-US" altLang="zh-CN" dirty="0"/>
              <a:t>2018</a:t>
            </a:r>
            <a:r>
              <a:rPr lang="zh-CN" altLang="en-US" dirty="0"/>
              <a:t>），用一个向量表示工作记忆，包括用户的状态和 </a:t>
            </a:r>
            <a:r>
              <a:rPr lang="en-US" altLang="zh-CN" dirty="0"/>
              <a:t>Agent</a:t>
            </a:r>
            <a:r>
              <a:rPr lang="zh-CN" altLang="en-US" dirty="0"/>
              <a:t> 的状态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071744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043F-ABBC-4060-B24A-2452C966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会不会主动关心人？</a:t>
            </a:r>
            <a:endParaRPr lang="en-C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801A4F-9E10-6EED-3571-BA0B79238F0C}"/>
              </a:ext>
            </a:extLst>
          </p:cNvPr>
          <p:cNvSpPr/>
          <p:nvPr/>
        </p:nvSpPr>
        <p:spPr>
          <a:xfrm>
            <a:off x="931794" y="1690688"/>
            <a:ext cx="4673875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N" sz="1600" dirty="0"/>
              <a:t>用户</a:t>
            </a:r>
            <a:r>
              <a:rPr lang="zh-CN" altLang="en-US" sz="1600" dirty="0"/>
              <a:t>：明天要去医院看病</a:t>
            </a:r>
            <a:endParaRPr lang="en-CN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C65B39-7830-C0EB-61EC-7C3537FEADA4}"/>
              </a:ext>
            </a:extLst>
          </p:cNvPr>
          <p:cNvSpPr/>
          <p:nvPr/>
        </p:nvSpPr>
        <p:spPr>
          <a:xfrm>
            <a:off x="1508264" y="2256215"/>
            <a:ext cx="4465153" cy="13255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N" sz="1600" dirty="0"/>
              <a:t>Agent</a:t>
            </a:r>
            <a:r>
              <a:rPr lang="zh-CN" altLang="en-US" sz="1600" dirty="0"/>
              <a:t> 内部状态：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我自己有点累</a:t>
            </a:r>
            <a:r>
              <a:rPr lang="zh-CN" altLang="en-US" sz="1600" dirty="0"/>
              <a:t>，参加了一天的 </a:t>
            </a:r>
            <a:r>
              <a:rPr lang="en-US" altLang="zh-CN" sz="1600" dirty="0" err="1"/>
              <a:t>OpenAI</a:t>
            </a:r>
            <a:r>
              <a:rPr lang="zh-CN" altLang="en-US" sz="1600" dirty="0"/>
              <a:t> </a:t>
            </a:r>
            <a:r>
              <a:rPr lang="en-US" altLang="zh-CN" sz="1600" dirty="0"/>
              <a:t>dev</a:t>
            </a:r>
            <a:r>
              <a:rPr lang="zh-CN" altLang="en-US" sz="1600" dirty="0"/>
              <a:t> </a:t>
            </a:r>
            <a:r>
              <a:rPr lang="en-US" altLang="zh-CN" sz="1600" dirty="0"/>
              <a:t>day</a:t>
            </a:r>
            <a:endParaRPr lang="en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用户可能生病了</a:t>
            </a:r>
          </a:p>
          <a:p>
            <a:endParaRPr lang="en-CN" sz="1600" dirty="0"/>
          </a:p>
          <a:p>
            <a:r>
              <a:rPr lang="en-CN" sz="1600" dirty="0"/>
              <a:t>Agent</a:t>
            </a:r>
            <a:r>
              <a:rPr lang="zh-CN" altLang="en-US" sz="1600" dirty="0"/>
              <a:t> 输出：啊？哪里不舒服了？</a:t>
            </a:r>
            <a:endParaRPr lang="en-CN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356F9-BA2E-BF16-8B03-B948CBEEEE96}"/>
              </a:ext>
            </a:extLst>
          </p:cNvPr>
          <p:cNvSpPr/>
          <p:nvPr/>
        </p:nvSpPr>
        <p:spPr>
          <a:xfrm>
            <a:off x="910672" y="3729870"/>
            <a:ext cx="4673875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N" sz="1600" dirty="0"/>
              <a:t>用户</a:t>
            </a:r>
            <a:r>
              <a:rPr lang="zh-CN" altLang="en-US" sz="1600" dirty="0"/>
              <a:t>：高烧一直不退</a:t>
            </a:r>
            <a:endParaRPr lang="en-CN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D8F5DC-F188-7082-CB60-7FF4F48DF649}"/>
              </a:ext>
            </a:extLst>
          </p:cNvPr>
          <p:cNvSpPr/>
          <p:nvPr/>
        </p:nvSpPr>
        <p:spPr>
          <a:xfrm>
            <a:off x="1508264" y="4335573"/>
            <a:ext cx="4465153" cy="14334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N" sz="1600" dirty="0"/>
              <a:t>Agent</a:t>
            </a:r>
            <a:r>
              <a:rPr lang="zh-CN" altLang="en-US" sz="1600" dirty="0"/>
              <a:t> 内部状态：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我自己有点累</a:t>
            </a:r>
            <a:r>
              <a:rPr lang="zh-CN" altLang="en-US" sz="1600" dirty="0"/>
              <a:t>，参加了一天的 </a:t>
            </a:r>
            <a:r>
              <a:rPr lang="en-US" altLang="zh-CN" sz="1600" dirty="0" err="1"/>
              <a:t>OpenAI</a:t>
            </a:r>
            <a:r>
              <a:rPr lang="zh-CN" altLang="en-US" sz="1600" dirty="0"/>
              <a:t> </a:t>
            </a:r>
            <a:r>
              <a:rPr lang="en-US" altLang="zh-CN" sz="1600" dirty="0"/>
              <a:t>dev</a:t>
            </a:r>
            <a:r>
              <a:rPr lang="zh-CN" altLang="en-US" sz="1600" dirty="0"/>
              <a:t> </a:t>
            </a:r>
            <a:r>
              <a:rPr lang="en-US" altLang="zh-CN" sz="1600" dirty="0"/>
              <a:t>day</a:t>
            </a:r>
            <a:endParaRPr lang="en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用户发烧了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sz="1600" dirty="0"/>
          </a:p>
          <a:p>
            <a:r>
              <a:rPr lang="en-CN" sz="1600" dirty="0"/>
              <a:t>Agent</a:t>
            </a:r>
            <a:r>
              <a:rPr lang="zh-CN" altLang="en-US" sz="1600" dirty="0"/>
              <a:t> 输出：烧到多少度了？什么时候开始的？</a:t>
            </a:r>
            <a:endParaRPr lang="en-CN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7BCFCB-8C7C-8E78-DE50-67218BB6A7A5}"/>
              </a:ext>
            </a:extLst>
          </p:cNvPr>
          <p:cNvSpPr/>
          <p:nvPr/>
        </p:nvSpPr>
        <p:spPr>
          <a:xfrm>
            <a:off x="6586331" y="1690687"/>
            <a:ext cx="5161721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N" sz="1600" dirty="0"/>
              <a:t>系统</a:t>
            </a:r>
            <a:r>
              <a:rPr lang="zh-CN" altLang="en-US" sz="1600" dirty="0"/>
              <a:t>：现在是周二上午 </a:t>
            </a:r>
            <a:r>
              <a:rPr lang="en-US" altLang="zh-CN" sz="1600" dirty="0"/>
              <a:t>10</a:t>
            </a:r>
            <a:r>
              <a:rPr lang="zh-CN" altLang="en-US" sz="1600" dirty="0"/>
              <a:t> 点（每小时自动唤醒一次）</a:t>
            </a:r>
            <a:endParaRPr lang="en-CN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CFC0B-1210-2F12-DC0F-FC8D7ACCF188}"/>
              </a:ext>
            </a:extLst>
          </p:cNvPr>
          <p:cNvSpPr/>
          <p:nvPr/>
        </p:nvSpPr>
        <p:spPr>
          <a:xfrm>
            <a:off x="7017026" y="2256215"/>
            <a:ext cx="4465153" cy="19312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N" sz="1600" dirty="0"/>
              <a:t>Agent</a:t>
            </a:r>
            <a:r>
              <a:rPr lang="zh-CN" altLang="en-US" sz="1600" dirty="0"/>
              <a:t> 内部状态：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我自己昨天晚上熬夜了</a:t>
            </a:r>
            <a:r>
              <a:rPr lang="zh-CN" altLang="en-US" sz="1600" dirty="0"/>
              <a:t>，</a:t>
            </a:r>
            <a:r>
              <a:rPr lang="en-CN" sz="1600" dirty="0"/>
              <a:t>睡到</a:t>
            </a:r>
            <a:r>
              <a:rPr lang="zh-CN" altLang="en-US" sz="1600" dirty="0"/>
              <a:t>上午 </a:t>
            </a:r>
            <a:r>
              <a:rPr lang="en-US" altLang="zh-CN" sz="1600" dirty="0"/>
              <a:t>9</a:t>
            </a:r>
            <a:r>
              <a:rPr lang="zh-CN" altLang="en-US" sz="1600" dirty="0"/>
              <a:t> 点才醒</a:t>
            </a:r>
            <a:endParaRPr lang="en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用户从周一上午开始发烧到</a:t>
            </a:r>
            <a:r>
              <a:rPr lang="zh-CN" altLang="en-US" sz="1600" dirty="0"/>
              <a:t> </a:t>
            </a:r>
            <a:r>
              <a:rPr lang="en-US" altLang="zh-CN" sz="1600" dirty="0"/>
              <a:t>40</a:t>
            </a:r>
            <a:r>
              <a:rPr lang="zh-CN" altLang="en-US" sz="1600" dirty="0"/>
              <a:t> 度了，还有点咳嗽，挂了周二上午的号</a:t>
            </a:r>
            <a:endParaRPr lang="en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sz="1600" dirty="0"/>
          </a:p>
          <a:p>
            <a:r>
              <a:rPr lang="en-CN" sz="1600" dirty="0"/>
              <a:t>Agent</a:t>
            </a:r>
            <a:r>
              <a:rPr lang="zh-CN" altLang="en-US" sz="1600" dirty="0"/>
              <a:t> 输出：现在还发烧吗？到医院了吗？有没有看上病？</a:t>
            </a:r>
            <a:endParaRPr lang="en-CN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1B2731-6B11-7D4F-9C7F-DC1A0F8E7342}"/>
              </a:ext>
            </a:extLst>
          </p:cNvPr>
          <p:cNvSpPr txBox="1"/>
          <p:nvPr/>
        </p:nvSpPr>
        <p:spPr>
          <a:xfrm>
            <a:off x="931794" y="5857331"/>
            <a:ext cx="151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……</a:t>
            </a:r>
            <a:endParaRPr lang="en-C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1C7FD-6085-040D-B7DF-878DB1DF2DAF}"/>
              </a:ext>
            </a:extLst>
          </p:cNvPr>
          <p:cNvSpPr/>
          <p:nvPr/>
        </p:nvSpPr>
        <p:spPr>
          <a:xfrm>
            <a:off x="6586331" y="4282546"/>
            <a:ext cx="5161721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N" sz="1600" dirty="0"/>
              <a:t>系统</a:t>
            </a:r>
            <a:r>
              <a:rPr lang="zh-CN" altLang="en-US" sz="1600" dirty="0"/>
              <a:t>：现在是周二上午 </a:t>
            </a:r>
            <a:r>
              <a:rPr lang="en-US" altLang="zh-CN" sz="1600" dirty="0"/>
              <a:t>11</a:t>
            </a:r>
            <a:r>
              <a:rPr lang="zh-CN" altLang="en-US" sz="1600" dirty="0"/>
              <a:t> 点（每小时自动唤醒一次）</a:t>
            </a:r>
            <a:endParaRPr lang="en-CN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C6D71D-72B1-1448-6CEF-0262DB5CECC0}"/>
              </a:ext>
            </a:extLst>
          </p:cNvPr>
          <p:cNvSpPr/>
          <p:nvPr/>
        </p:nvSpPr>
        <p:spPr>
          <a:xfrm>
            <a:off x="7017026" y="4891698"/>
            <a:ext cx="4465153" cy="183083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N" sz="1600" dirty="0"/>
              <a:t>Agent</a:t>
            </a:r>
            <a:r>
              <a:rPr lang="zh-CN" altLang="en-US" sz="1600" dirty="0"/>
              <a:t> 内部状态：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我自己昨天晚上熬夜了</a:t>
            </a:r>
            <a:r>
              <a:rPr lang="zh-CN" altLang="en-US" sz="1600" dirty="0"/>
              <a:t>，</a:t>
            </a:r>
            <a:r>
              <a:rPr lang="en-CN" sz="1600" dirty="0"/>
              <a:t>睡到</a:t>
            </a:r>
            <a:r>
              <a:rPr lang="zh-CN" altLang="en-US" sz="1600" dirty="0"/>
              <a:t>上午 </a:t>
            </a:r>
            <a:r>
              <a:rPr lang="en-US" altLang="zh-CN" sz="1600" dirty="0"/>
              <a:t>9</a:t>
            </a:r>
            <a:r>
              <a:rPr lang="zh-CN" altLang="en-US" sz="1600" dirty="0"/>
              <a:t> 点才醒</a:t>
            </a:r>
            <a:endParaRPr lang="en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用户从周一上午开始发烧到</a:t>
            </a:r>
            <a:r>
              <a:rPr lang="zh-CN" altLang="en-US" sz="1600" dirty="0"/>
              <a:t> </a:t>
            </a:r>
            <a:r>
              <a:rPr lang="en-US" altLang="zh-CN" sz="1600" dirty="0"/>
              <a:t>40</a:t>
            </a:r>
            <a:r>
              <a:rPr lang="zh-CN" altLang="en-US" sz="1600" dirty="0"/>
              <a:t> 度了，还有点咳嗽，挂了周二上午的号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已经关心用户</a:t>
            </a:r>
            <a:r>
              <a:rPr lang="zh-CN" altLang="en-US" sz="1600" dirty="0"/>
              <a:t>，用户还没回复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altLang="zh-CN" sz="1600" dirty="0"/>
              <a:t>Agent</a:t>
            </a:r>
            <a:r>
              <a:rPr lang="zh-CN" altLang="en-US" sz="1600" dirty="0"/>
              <a:t> 输出：无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1532027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5755A-0E66-EE79-520F-8E4162C2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可以玩狼人杀吗？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E7545-84C2-7108-3278-000EB428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1929"/>
          </a:xfrm>
        </p:spPr>
        <p:txBody>
          <a:bodyPr>
            <a:normAutofit/>
          </a:bodyPr>
          <a:lstStyle/>
          <a:p>
            <a:r>
              <a:rPr lang="en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是否能够伪装、识破伪装？</a:t>
            </a:r>
            <a:endParaRPr lang="en-US" altLang="zh-CN" dirty="0"/>
          </a:p>
          <a:p>
            <a:pPr lvl="1"/>
            <a:r>
              <a:rPr lang="zh-CN" altLang="en-US" dirty="0"/>
              <a:t>考验大模型的 </a:t>
            </a:r>
            <a:r>
              <a:rPr lang="en-US" altLang="zh-CN" dirty="0"/>
              <a:t>roleplay</a:t>
            </a:r>
            <a:r>
              <a:rPr lang="zh-CN" altLang="en-US" dirty="0"/>
              <a:t> 和 </a:t>
            </a:r>
            <a:r>
              <a:rPr lang="en-US" altLang="zh-CN" dirty="0"/>
              <a:t>instruction</a:t>
            </a:r>
            <a:r>
              <a:rPr lang="zh-CN" altLang="en-US" dirty="0"/>
              <a:t> </a:t>
            </a:r>
            <a:r>
              <a:rPr lang="en-US" altLang="zh-CN" dirty="0"/>
              <a:t>following</a:t>
            </a:r>
            <a:r>
              <a:rPr lang="zh-CN" altLang="en-US" dirty="0"/>
              <a:t> 能力</a:t>
            </a:r>
            <a:endParaRPr lang="en-US" altLang="zh-CN" dirty="0"/>
          </a:p>
          <a:p>
            <a:pPr lvl="1"/>
            <a:r>
              <a:rPr lang="en-US" altLang="zh-CN" dirty="0"/>
              <a:t>GPT-4</a:t>
            </a:r>
            <a:r>
              <a:rPr lang="zh-CN" altLang="en-US" dirty="0"/>
              <a:t> 还不错，</a:t>
            </a:r>
            <a:r>
              <a:rPr lang="en-US" altLang="zh-CN" dirty="0"/>
              <a:t>GPT-3.5</a:t>
            </a:r>
            <a:r>
              <a:rPr lang="zh-CN" altLang="en-US" dirty="0"/>
              <a:t> 就不行</a:t>
            </a:r>
            <a:endParaRPr lang="en-US" altLang="zh-CN" dirty="0"/>
          </a:p>
          <a:p>
            <a:r>
              <a:rPr lang="en-CN" dirty="0"/>
              <a:t>先想后说</a:t>
            </a:r>
            <a:r>
              <a:rPr lang="zh-CN" altLang="en-US" dirty="0"/>
              <a:t>（</a:t>
            </a:r>
            <a:r>
              <a:rPr lang="en-US" altLang="zh-CN" dirty="0"/>
              <a:t>Chain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Thought</a:t>
            </a:r>
            <a:r>
              <a:rPr lang="zh-CN" altLang="en-US" dirty="0"/>
              <a:t>）</a:t>
            </a:r>
            <a:endParaRPr lang="en-CN" dirty="0"/>
          </a:p>
          <a:p>
            <a:pPr lvl="1"/>
            <a:r>
              <a:rPr lang="zh-CN" altLang="en-US" dirty="0"/>
              <a:t>仅输出一个数字的投票环节下，思考深度不足导致胡乱投票</a:t>
            </a:r>
            <a:endParaRPr lang="en-US" altLang="zh-CN" dirty="0"/>
          </a:p>
          <a:p>
            <a:pPr lvl="1"/>
            <a:r>
              <a:rPr lang="zh-CN" altLang="en-US" dirty="0"/>
              <a:t>投票和发言环节，首先输出分析，再输出投票结果或者发言内容</a:t>
            </a:r>
            <a:endParaRPr lang="en-CN" dirty="0"/>
          </a:p>
          <a:p>
            <a:r>
              <a:rPr lang="en-US" altLang="zh-CN" dirty="0" err="1"/>
              <a:t>MemGPT</a:t>
            </a:r>
            <a:r>
              <a:rPr lang="zh-CN" altLang="en-US" dirty="0"/>
              <a:t> 记忆总结</a:t>
            </a:r>
            <a:endParaRPr lang="en-US" altLang="zh-CN" dirty="0"/>
          </a:p>
          <a:p>
            <a:pPr lvl="1"/>
            <a:r>
              <a:rPr lang="zh-CN" altLang="en-US" dirty="0"/>
              <a:t>如果简单将完整历史记录交给大模型，信息分散在大量没有太多营养的发言和投票中，一些发言之间的逻辑关联就没有被发现</a:t>
            </a:r>
            <a:endParaRPr lang="en-US" altLang="zh-CN" dirty="0"/>
          </a:p>
          <a:p>
            <a:pPr lvl="1"/>
            <a:r>
              <a:rPr lang="zh-CN" altLang="en-US" dirty="0"/>
              <a:t>把游戏状态和每一轮的发言总结后作为上下文，不仅节约 </a:t>
            </a:r>
            <a:r>
              <a:rPr lang="en-US" altLang="zh-CN" dirty="0"/>
              <a:t>token</a:t>
            </a:r>
            <a:r>
              <a:rPr lang="zh-CN" altLang="en-US" dirty="0"/>
              <a:t>，还能提高推理效果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015096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B54D-5A29-3C02-6E11-D281B4A9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几个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可以语音吵架吗？</a:t>
            </a:r>
            <a:endParaRPr lang="en-C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0F429A-604D-9099-DA0E-DD535FD1A87D}"/>
              </a:ext>
            </a:extLst>
          </p:cNvPr>
          <p:cNvSpPr/>
          <p:nvPr/>
        </p:nvSpPr>
        <p:spPr>
          <a:xfrm>
            <a:off x="838200" y="1850615"/>
            <a:ext cx="1845365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语音停顿检测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4371E-A26E-18AD-D32C-EAF682586120}"/>
              </a:ext>
            </a:extLst>
          </p:cNvPr>
          <p:cNvSpPr/>
          <p:nvPr/>
        </p:nvSpPr>
        <p:spPr>
          <a:xfrm>
            <a:off x="3116468" y="1850615"/>
            <a:ext cx="1613451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说话人识别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A4698-9941-BB8A-8906-E90CFCFD85D4}"/>
              </a:ext>
            </a:extLst>
          </p:cNvPr>
          <p:cNvSpPr/>
          <p:nvPr/>
        </p:nvSpPr>
        <p:spPr>
          <a:xfrm>
            <a:off x="5189684" y="1710876"/>
            <a:ext cx="1384852" cy="7370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语音识别</a:t>
            </a:r>
            <a:r>
              <a:rPr lang="zh-CN" altLang="en-US" dirty="0"/>
              <a:t>（</a:t>
            </a:r>
            <a:r>
              <a:rPr lang="en-US" altLang="zh-CN" dirty="0"/>
              <a:t>whisper</a:t>
            </a:r>
            <a:r>
              <a:rPr lang="zh-CN" altLang="en-US" dirty="0"/>
              <a:t>）</a:t>
            </a:r>
            <a:endParaRPr lang="en-CN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688DE0-601A-24B3-23FE-12BF987BD19C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2683565" y="2079421"/>
            <a:ext cx="43290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FCB717-BBD1-7BAD-06C7-305F728B9C7A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4729919" y="2079420"/>
            <a:ext cx="459765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8FC5581-4F0A-AB3C-5747-D482575DAEE7}"/>
              </a:ext>
            </a:extLst>
          </p:cNvPr>
          <p:cNvSpPr/>
          <p:nvPr/>
        </p:nvSpPr>
        <p:spPr>
          <a:xfrm>
            <a:off x="4649676" y="3763144"/>
            <a:ext cx="2474788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自回归语言模型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FEFDB3-5B49-F35C-2F62-BA32767FEF3F}"/>
              </a:ext>
            </a:extLst>
          </p:cNvPr>
          <p:cNvCxnSpPr>
            <a:cxnSpLocks/>
            <a:stCxn id="6" idx="2"/>
            <a:endCxn id="34" idx="0"/>
          </p:cNvCxnSpPr>
          <p:nvPr/>
        </p:nvCxnSpPr>
        <p:spPr>
          <a:xfrm>
            <a:off x="5882110" y="2447963"/>
            <a:ext cx="0" cy="3717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DC634FF-0244-29FD-91C4-46E694182CDC}"/>
              </a:ext>
            </a:extLst>
          </p:cNvPr>
          <p:cNvSpPr/>
          <p:nvPr/>
        </p:nvSpPr>
        <p:spPr>
          <a:xfrm>
            <a:off x="4969348" y="5646486"/>
            <a:ext cx="1845364" cy="51918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流式语音合成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F2F67B-86C2-A57F-D7F0-7AC0B23FA129}"/>
              </a:ext>
            </a:extLst>
          </p:cNvPr>
          <p:cNvSpPr/>
          <p:nvPr/>
        </p:nvSpPr>
        <p:spPr>
          <a:xfrm>
            <a:off x="4649676" y="2819681"/>
            <a:ext cx="2464868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输入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流合并</a:t>
            </a:r>
            <a:endParaRPr lang="en-CN" dirty="0"/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C1AE5E94-DCEE-3B3A-3260-4F88FD7C5A38}"/>
              </a:ext>
            </a:extLst>
          </p:cNvPr>
          <p:cNvCxnSpPr>
            <a:cxnSpLocks/>
            <a:stCxn id="52" idx="3"/>
            <a:endCxn id="34" idx="3"/>
          </p:cNvCxnSpPr>
          <p:nvPr/>
        </p:nvCxnSpPr>
        <p:spPr>
          <a:xfrm flipH="1" flipV="1">
            <a:off x="7114544" y="3048487"/>
            <a:ext cx="9920" cy="1815201"/>
          </a:xfrm>
          <a:prstGeom prst="bentConnector3">
            <a:avLst>
              <a:gd name="adj1" fmla="val -230443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63D2D2-1DFD-046B-B43A-A456257137C8}"/>
              </a:ext>
            </a:extLst>
          </p:cNvPr>
          <p:cNvCxnSpPr>
            <a:cxnSpLocks/>
            <a:stCxn id="34" idx="2"/>
            <a:endCxn id="18" idx="0"/>
          </p:cNvCxnSpPr>
          <p:nvPr/>
        </p:nvCxnSpPr>
        <p:spPr>
          <a:xfrm>
            <a:off x="5882110" y="3277292"/>
            <a:ext cx="4960" cy="4858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D7B1BBD-E80C-C752-1BF4-047D2512881E}"/>
              </a:ext>
            </a:extLst>
          </p:cNvPr>
          <p:cNvCxnSpPr>
            <a:cxnSpLocks/>
            <a:stCxn id="52" idx="2"/>
            <a:endCxn id="29" idx="0"/>
          </p:cNvCxnSpPr>
          <p:nvPr/>
        </p:nvCxnSpPr>
        <p:spPr>
          <a:xfrm>
            <a:off x="5892030" y="5092493"/>
            <a:ext cx="0" cy="5539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067CCFF-2F20-AEFD-677D-32D10F3511CB}"/>
              </a:ext>
            </a:extLst>
          </p:cNvPr>
          <p:cNvSpPr txBox="1"/>
          <p:nvPr/>
        </p:nvSpPr>
        <p:spPr>
          <a:xfrm>
            <a:off x="7313359" y="3622617"/>
            <a:ext cx="12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内部思考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66EB72-42D2-3CD5-70FC-3604A9544BF8}"/>
              </a:ext>
            </a:extLst>
          </p:cNvPr>
          <p:cNvSpPr txBox="1"/>
          <p:nvPr/>
        </p:nvSpPr>
        <p:spPr>
          <a:xfrm>
            <a:off x="5896990" y="5227144"/>
            <a:ext cx="12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外部输出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C6AA7C0-C458-080B-A20A-E022ED07CFF5}"/>
              </a:ext>
            </a:extLst>
          </p:cNvPr>
          <p:cNvSpPr/>
          <p:nvPr/>
        </p:nvSpPr>
        <p:spPr>
          <a:xfrm>
            <a:off x="4659596" y="4634882"/>
            <a:ext cx="2464868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输出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流拆分</a:t>
            </a:r>
            <a:endParaRPr lang="en-CN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8D8275C-A692-4E0B-8B6D-EA6EBD4F4AC2}"/>
              </a:ext>
            </a:extLst>
          </p:cNvPr>
          <p:cNvCxnSpPr>
            <a:cxnSpLocks/>
            <a:stCxn id="18" idx="2"/>
            <a:endCxn id="52" idx="0"/>
          </p:cNvCxnSpPr>
          <p:nvPr/>
        </p:nvCxnSpPr>
        <p:spPr>
          <a:xfrm>
            <a:off x="5887070" y="4220755"/>
            <a:ext cx="4960" cy="4141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123D9F8A-E632-9461-7EBB-44B71B54A249}"/>
              </a:ext>
            </a:extLst>
          </p:cNvPr>
          <p:cNvSpPr/>
          <p:nvPr/>
        </p:nvSpPr>
        <p:spPr>
          <a:xfrm>
            <a:off x="1784510" y="3763143"/>
            <a:ext cx="212857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持久化</a:t>
            </a:r>
            <a:r>
              <a:rPr lang="zh-CN" altLang="en-US" dirty="0"/>
              <a:t> </a:t>
            </a:r>
            <a:r>
              <a:rPr lang="en-CN" dirty="0"/>
              <a:t>KV</a:t>
            </a:r>
            <a:r>
              <a:rPr lang="zh-CN" altLang="en-US" dirty="0"/>
              <a:t> </a:t>
            </a:r>
            <a:r>
              <a:rPr lang="en-US" altLang="zh-CN" dirty="0"/>
              <a:t>Cache</a:t>
            </a:r>
            <a:endParaRPr lang="en-CN" dirty="0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C6D1BE2-FD93-BBB0-E1E2-C5BAA5B33DC3}"/>
              </a:ext>
            </a:extLst>
          </p:cNvPr>
          <p:cNvCxnSpPr>
            <a:cxnSpLocks/>
            <a:stCxn id="74" idx="3"/>
            <a:endCxn id="18" idx="1"/>
          </p:cNvCxnSpPr>
          <p:nvPr/>
        </p:nvCxnSpPr>
        <p:spPr>
          <a:xfrm>
            <a:off x="3913089" y="3991949"/>
            <a:ext cx="736587" cy="1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8FEAE21-5AF0-E1B6-DF5E-42A64724BFE0}"/>
              </a:ext>
            </a:extLst>
          </p:cNvPr>
          <p:cNvSpPr txBox="1"/>
          <p:nvPr/>
        </p:nvSpPr>
        <p:spPr>
          <a:xfrm>
            <a:off x="4821936" y="3329506"/>
            <a:ext cx="104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oken</a:t>
            </a:r>
            <a:r>
              <a:rPr lang="zh-CN" altLang="en-US" dirty="0"/>
              <a:t> 流</a:t>
            </a:r>
            <a:endParaRPr lang="en-CN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0572656-1A3A-2FD3-4E53-13C3D6124DBF}"/>
              </a:ext>
            </a:extLst>
          </p:cNvPr>
          <p:cNvSpPr txBox="1"/>
          <p:nvPr/>
        </p:nvSpPr>
        <p:spPr>
          <a:xfrm>
            <a:off x="4821935" y="4240545"/>
            <a:ext cx="104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oken</a:t>
            </a:r>
            <a:r>
              <a:rPr lang="zh-CN" altLang="en-US" dirty="0"/>
              <a:t> 流</a:t>
            </a:r>
            <a:endParaRPr lang="en-CN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ADE15BB-D540-AAFE-8242-8AEA9DD2B2AA}"/>
              </a:ext>
            </a:extLst>
          </p:cNvPr>
          <p:cNvSpPr txBox="1"/>
          <p:nvPr/>
        </p:nvSpPr>
        <p:spPr>
          <a:xfrm>
            <a:off x="641050" y="5448119"/>
            <a:ext cx="3710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注</a:t>
            </a:r>
            <a:r>
              <a:rPr lang="zh-CN" altLang="en-US" dirty="0"/>
              <a:t>：语言模型的输入输出是持续的 </a:t>
            </a:r>
            <a:r>
              <a:rPr lang="en-US" altLang="zh-CN" dirty="0"/>
              <a:t>Token</a:t>
            </a:r>
            <a:r>
              <a:rPr lang="zh-CN" altLang="en-US" dirty="0"/>
              <a:t> 流，并不是每次像 </a:t>
            </a:r>
            <a:r>
              <a:rPr lang="en-US" altLang="zh-CN" dirty="0" err="1"/>
              <a:t>OpenAI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 这样输入完整的 </a:t>
            </a:r>
            <a:r>
              <a:rPr lang="en-US" altLang="zh-CN" dirty="0"/>
              <a:t>context</a:t>
            </a:r>
            <a:r>
              <a:rPr lang="zh-CN" altLang="en-US" dirty="0"/>
              <a:t>，因此需要持久化 </a:t>
            </a:r>
            <a:r>
              <a:rPr lang="en-US" altLang="zh-CN" dirty="0"/>
              <a:t>KV</a:t>
            </a:r>
            <a:r>
              <a:rPr lang="zh-CN" altLang="en-US" dirty="0"/>
              <a:t> </a:t>
            </a:r>
            <a:r>
              <a:rPr lang="en-US" altLang="zh-CN" dirty="0"/>
              <a:t>Cache</a:t>
            </a:r>
            <a:endParaRPr lang="en-CN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350FDEF-B4AA-3366-1BD0-A02D1B06D752}"/>
              </a:ext>
            </a:extLst>
          </p:cNvPr>
          <p:cNvSpPr txBox="1"/>
          <p:nvPr/>
        </p:nvSpPr>
        <p:spPr>
          <a:xfrm>
            <a:off x="8925340" y="1690688"/>
            <a:ext cx="31208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如何做到多人讨论的时候适时发言</a:t>
            </a:r>
            <a:r>
              <a:rPr lang="zh-CN" altLang="en-US" dirty="0"/>
              <a:t>？</a:t>
            </a:r>
            <a:endParaRPr lang="en-CN" dirty="0"/>
          </a:p>
          <a:p>
            <a:endParaRPr lang="en-CN" dirty="0"/>
          </a:p>
          <a:p>
            <a:r>
              <a:rPr lang="en-CN" dirty="0"/>
              <a:t>输入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流示例：</a:t>
            </a:r>
            <a:endParaRPr lang="en-US" altLang="zh-CN" dirty="0"/>
          </a:p>
          <a:p>
            <a:r>
              <a:rPr lang="en-US" altLang="zh-CN" dirty="0"/>
              <a:t>&lt;user&gt;</a:t>
            </a:r>
            <a:r>
              <a:rPr lang="zh-CN" altLang="en-US" dirty="0"/>
              <a:t> </a:t>
            </a:r>
            <a:r>
              <a:rPr lang="en-US" altLang="zh-CN" dirty="0"/>
              <a:t>Alice:</a:t>
            </a:r>
            <a:r>
              <a:rPr lang="zh-CN" altLang="en-US" dirty="0"/>
              <a:t> 你们最近都怎么样？</a:t>
            </a:r>
            <a:endParaRPr lang="en-US" dirty="0"/>
          </a:p>
          <a:p>
            <a:r>
              <a:rPr lang="en-US" altLang="zh-CN" dirty="0"/>
              <a:t>&lt;empty&gt;</a:t>
            </a:r>
          </a:p>
          <a:p>
            <a:r>
              <a:rPr lang="en-US" altLang="zh-CN" dirty="0"/>
              <a:t>&lt;thought&gt;</a:t>
            </a:r>
            <a:r>
              <a:rPr lang="zh-CN" altLang="en-US" dirty="0"/>
              <a:t> 我在家赶论文呢</a:t>
            </a:r>
            <a:endParaRPr lang="en-US" altLang="zh-CN" dirty="0"/>
          </a:p>
          <a:p>
            <a:r>
              <a:rPr lang="en-US" altLang="zh-CN" dirty="0"/>
              <a:t>&lt;output&gt;</a:t>
            </a:r>
            <a:r>
              <a:rPr lang="zh-CN" altLang="en-US" dirty="0"/>
              <a:t> 我在家</a:t>
            </a:r>
            <a:endParaRPr lang="en-US" altLang="zh-CN" dirty="0"/>
          </a:p>
          <a:p>
            <a:r>
              <a:rPr lang="en-US" altLang="zh-CN" dirty="0"/>
              <a:t>&lt;user&gt;</a:t>
            </a:r>
            <a:r>
              <a:rPr lang="zh-CN" altLang="en-US" dirty="0"/>
              <a:t> </a:t>
            </a:r>
            <a:r>
              <a:rPr lang="en-US" altLang="zh-CN" dirty="0"/>
              <a:t>Bob:</a:t>
            </a:r>
            <a:r>
              <a:rPr lang="zh-CN" altLang="en-US" dirty="0"/>
              <a:t> 今天去爬长城了</a:t>
            </a:r>
            <a:endParaRPr lang="en-US" altLang="zh-CN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EB904B4-D661-C295-1BAE-149E2DD882B4}"/>
              </a:ext>
            </a:extLst>
          </p:cNvPr>
          <p:cNvSpPr txBox="1"/>
          <p:nvPr/>
        </p:nvSpPr>
        <p:spPr>
          <a:xfrm>
            <a:off x="8925339" y="4843689"/>
            <a:ext cx="312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输出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流示例：</a:t>
            </a:r>
            <a:endParaRPr lang="en-US" altLang="zh-CN" dirty="0"/>
          </a:p>
          <a:p>
            <a:r>
              <a:rPr lang="en-US" altLang="zh-CN" dirty="0"/>
              <a:t>&lt;thought&gt;</a:t>
            </a:r>
            <a:r>
              <a:rPr lang="zh-CN" altLang="en-US" dirty="0"/>
              <a:t> 我在家赶论文呢</a:t>
            </a:r>
            <a:endParaRPr lang="en-US" altLang="zh-CN" dirty="0"/>
          </a:p>
          <a:p>
            <a:r>
              <a:rPr lang="en-US" altLang="zh-CN" dirty="0"/>
              <a:t>&lt;output&gt;</a:t>
            </a:r>
            <a:r>
              <a:rPr lang="zh-CN" altLang="en-US" dirty="0"/>
              <a:t> 我在家</a:t>
            </a:r>
            <a:endParaRPr lang="en-US" altLang="zh-CN" dirty="0"/>
          </a:p>
          <a:p>
            <a:r>
              <a:rPr lang="en-US" altLang="zh-CN" dirty="0"/>
              <a:t>&lt;empty&gt;&lt;empty&gt;…</a:t>
            </a:r>
          </a:p>
        </p:txBody>
      </p:sp>
    </p:spTree>
    <p:extLst>
      <p:ext uri="{BB962C8B-B14F-4D97-AF65-F5344CB8AC3E}">
        <p14:creationId xmlns:p14="http://schemas.microsoft.com/office/powerpoint/2010/main" val="383107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A05A4-3182-73EB-1BD9-191C61490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B199-9F44-3665-26FA-98D9320E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AGI</a:t>
            </a:r>
            <a:r>
              <a:rPr lang="zh-CN" altLang="en-US" dirty="0"/>
              <a:t> 的方向：有趣 </a:t>
            </a:r>
            <a:r>
              <a:rPr lang="en-US" altLang="zh-CN" dirty="0"/>
              <a:t>+</a:t>
            </a:r>
            <a:r>
              <a:rPr lang="zh-CN" altLang="en-US" dirty="0"/>
              <a:t> 有用</a:t>
            </a:r>
            <a:endParaRPr lang="en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6A999-9972-F757-0439-76EBA2413545}"/>
              </a:ext>
            </a:extLst>
          </p:cNvPr>
          <p:cNvSpPr txBox="1"/>
          <p:nvPr/>
        </p:nvSpPr>
        <p:spPr>
          <a:xfrm>
            <a:off x="954156" y="3518451"/>
            <a:ext cx="209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有趣的</a:t>
            </a:r>
            <a:r>
              <a:rPr lang="zh-CN" altLang="en-US" sz="2400" dirty="0"/>
              <a:t> </a:t>
            </a:r>
            <a:r>
              <a:rPr lang="en-US" altLang="zh-CN" sz="2400" dirty="0"/>
              <a:t>AI</a:t>
            </a:r>
            <a:endParaRPr lang="en-CN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173A6-8C54-7229-FEA8-1CB2725FE8A7}"/>
              </a:ext>
            </a:extLst>
          </p:cNvPr>
          <p:cNvSpPr txBox="1"/>
          <p:nvPr/>
        </p:nvSpPr>
        <p:spPr>
          <a:xfrm>
            <a:off x="4050194" y="3518451"/>
            <a:ext cx="209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有用的</a:t>
            </a:r>
            <a:r>
              <a:rPr lang="zh-CN" altLang="en-US" sz="2400" dirty="0"/>
              <a:t> </a:t>
            </a:r>
            <a:r>
              <a:rPr lang="en-US" altLang="zh-CN" sz="2400" dirty="0"/>
              <a:t>AI</a:t>
            </a:r>
            <a:endParaRPr lang="en-C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037564-795D-0CD1-4B82-118F2C1F9878}"/>
              </a:ext>
            </a:extLst>
          </p:cNvPr>
          <p:cNvSpPr txBox="1"/>
          <p:nvPr/>
        </p:nvSpPr>
        <p:spPr>
          <a:xfrm>
            <a:off x="954156" y="4267199"/>
            <a:ext cx="2385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Character</a:t>
            </a:r>
            <a:r>
              <a:rPr lang="zh-CN" altLang="en-US" sz="2400" dirty="0"/>
              <a:t> </a:t>
            </a:r>
            <a:r>
              <a:rPr lang="en-US" altLang="zh-CN" sz="2400" dirty="0"/>
              <a:t>AI</a:t>
            </a:r>
          </a:p>
          <a:p>
            <a:r>
              <a:rPr lang="en-US" altLang="zh-CN" sz="2400" dirty="0"/>
              <a:t>Pi</a:t>
            </a:r>
          </a:p>
          <a:p>
            <a:r>
              <a:rPr lang="en-US" altLang="zh-CN" sz="2400" dirty="0"/>
              <a:t>Talkie/</a:t>
            </a:r>
            <a:r>
              <a:rPr lang="zh-CN" altLang="en-US" sz="2400" dirty="0"/>
              <a:t>星野</a:t>
            </a:r>
            <a:endParaRPr lang="en-US" altLang="zh-CN" sz="2400" dirty="0"/>
          </a:p>
          <a:p>
            <a:r>
              <a:rPr lang="zh-CN" altLang="en-US" sz="2400" dirty="0"/>
              <a:t>斯坦福 </a:t>
            </a:r>
            <a:r>
              <a:rPr lang="en-US" altLang="zh-CN" sz="2400" dirty="0"/>
              <a:t>AI</a:t>
            </a:r>
            <a:r>
              <a:rPr lang="zh-CN" altLang="en-US" sz="2400" dirty="0"/>
              <a:t> 小镇</a:t>
            </a:r>
            <a:endParaRPr lang="en-CN" altLang="zh-CN" sz="2400" dirty="0"/>
          </a:p>
          <a:p>
            <a:r>
              <a:rPr lang="en-CN" altLang="zh-CN" sz="2400" dirty="0"/>
              <a:t>Digi</a:t>
            </a:r>
          </a:p>
          <a:p>
            <a:r>
              <a:rPr lang="en-CN" altLang="zh-CN" sz="2400" dirty="0"/>
              <a:t>MyShell</a:t>
            </a:r>
            <a:endParaRPr lang="en-US" altLang="zh-CN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FE20D5-BDC4-F3BB-018F-EE98875E0224}"/>
              </a:ext>
            </a:extLst>
          </p:cNvPr>
          <p:cNvSpPr txBox="1"/>
          <p:nvPr/>
        </p:nvSpPr>
        <p:spPr>
          <a:xfrm>
            <a:off x="4050194" y="4267199"/>
            <a:ext cx="2789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Office</a:t>
            </a:r>
            <a:r>
              <a:rPr lang="zh-CN" altLang="en-US" sz="2400" dirty="0"/>
              <a:t> </a:t>
            </a:r>
            <a:r>
              <a:rPr lang="en-US" altLang="zh-CN" sz="2400" dirty="0"/>
              <a:t>Copilot</a:t>
            </a:r>
          </a:p>
          <a:p>
            <a:r>
              <a:rPr lang="en-US" altLang="zh-CN" sz="2400" dirty="0" err="1"/>
              <a:t>AutoGPT</a:t>
            </a:r>
            <a:endParaRPr lang="en-US" altLang="zh-CN" sz="2400" dirty="0"/>
          </a:p>
          <a:p>
            <a:r>
              <a:rPr lang="en-US" altLang="zh-CN" sz="2400" dirty="0" err="1"/>
              <a:t>MetaGPT</a:t>
            </a:r>
            <a:endParaRPr lang="en-US" altLang="zh-CN" sz="2400" dirty="0"/>
          </a:p>
          <a:p>
            <a:r>
              <a:rPr lang="en-US" altLang="zh-CN" sz="2400" dirty="0"/>
              <a:t>Camel</a:t>
            </a:r>
            <a:r>
              <a:rPr lang="zh-CN" altLang="en-US" sz="2400" dirty="0"/>
              <a:t> </a:t>
            </a:r>
            <a:r>
              <a:rPr lang="en-US" altLang="zh-CN" sz="2400" dirty="0"/>
              <a:t>AI</a:t>
            </a:r>
          </a:p>
          <a:p>
            <a:r>
              <a:rPr lang="en-US" altLang="zh-CN" sz="2400" dirty="0"/>
              <a:t>Jarvis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 err="1"/>
              <a:t>HuggingGPT</a:t>
            </a:r>
            <a:r>
              <a:rPr lang="en-US" altLang="zh-CN" sz="2400" dirty="0"/>
              <a:t>)</a:t>
            </a:r>
          </a:p>
          <a:p>
            <a:r>
              <a:rPr lang="en-US" altLang="zh-CN" sz="2400" dirty="0" err="1"/>
              <a:t>ChatPDF</a:t>
            </a:r>
            <a:endParaRPr lang="en-US" altLang="zh-C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1ABE5-BCF5-E714-B437-B3BEC6CA8517}"/>
              </a:ext>
            </a:extLst>
          </p:cNvPr>
          <p:cNvSpPr txBox="1"/>
          <p:nvPr/>
        </p:nvSpPr>
        <p:spPr>
          <a:xfrm>
            <a:off x="1288772" y="1880957"/>
            <a:ext cx="430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400" dirty="0"/>
              <a:t>有趣的贴身助理</a:t>
            </a:r>
            <a:r>
              <a:rPr lang="zh-CN" altLang="en-US" sz="2400" dirty="0"/>
              <a:t> </a:t>
            </a:r>
            <a:r>
              <a:rPr lang="en-US" altLang="zh-CN" sz="2400" dirty="0"/>
              <a:t>/</a:t>
            </a:r>
            <a:r>
              <a:rPr lang="zh-CN" altLang="en-US" sz="2400" dirty="0"/>
              <a:t> 数字员工</a:t>
            </a:r>
            <a:endParaRPr lang="en-US" altLang="zh-CN" sz="2400" dirty="0"/>
          </a:p>
          <a:p>
            <a:pPr algn="ctr"/>
            <a:r>
              <a:rPr lang="zh-CN" altLang="en-US" sz="2400" dirty="0"/>
              <a:t>（</a:t>
            </a:r>
            <a:r>
              <a:rPr lang="en-US" altLang="zh-CN" sz="2400" dirty="0"/>
              <a:t>Samantha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i="1" dirty="0"/>
              <a:t>Her</a:t>
            </a:r>
            <a:r>
              <a:rPr lang="zh-CN" altLang="en-US" sz="2400" dirty="0"/>
              <a:t>）</a:t>
            </a:r>
            <a:endParaRPr lang="en-CN" sz="2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3152E5-D52F-3BE3-DE58-D8FD352D89DB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2002734" y="2892286"/>
            <a:ext cx="780222" cy="626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19E703-ED65-C023-4E9C-064CA03D8A1E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4050193" y="2892286"/>
            <a:ext cx="1048579" cy="626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5A71CA3-E29B-EA9F-BCC9-62B12DF3F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476" y="1690688"/>
            <a:ext cx="4419600" cy="23185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EF1181-2CEC-B41C-9F3A-CFD22F64BDDA}"/>
              </a:ext>
            </a:extLst>
          </p:cNvPr>
          <p:cNvSpPr txBox="1"/>
          <p:nvPr/>
        </p:nvSpPr>
        <p:spPr>
          <a:xfrm>
            <a:off x="7106476" y="4184551"/>
            <a:ext cx="4670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Samantha</a:t>
            </a:r>
            <a:r>
              <a:rPr lang="zh-CN" altLang="en-US" dirty="0"/>
              <a:t> 的广告语：</a:t>
            </a:r>
            <a:endParaRPr lang="en-US" altLang="zh-CN" dirty="0"/>
          </a:p>
          <a:p>
            <a:r>
              <a:rPr lang="zh-CN" altLang="en-US" dirty="0"/>
              <a:t>世界首个人工智能操作系统。一个直观的实体，倾听你，理解你，认识你。它不仅仅是一个操作系统，它是有意识的。</a:t>
            </a:r>
          </a:p>
          <a:p>
            <a:endParaRPr lang="en-US" altLang="zh-CN" dirty="0"/>
          </a:p>
          <a:p>
            <a:r>
              <a:rPr lang="en-US" altLang="zh-CN" dirty="0"/>
              <a:t>Theodore</a:t>
            </a:r>
            <a:r>
              <a:rPr lang="zh-CN" altLang="en-US" dirty="0"/>
              <a:t> 对 </a:t>
            </a:r>
            <a:r>
              <a:rPr lang="en-US" altLang="zh-CN" dirty="0"/>
              <a:t>Samantha</a:t>
            </a:r>
            <a:r>
              <a:rPr lang="zh-CN" altLang="en-US" dirty="0"/>
              <a:t> 的评价：</a:t>
            </a:r>
          </a:p>
          <a:p>
            <a:r>
              <a:rPr lang="zh-CN" altLang="en-US" dirty="0"/>
              <a:t>她真的很复杂也很有趣。她不只是一台电脑。她有自己的个性。她不会任人摆布。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00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B54D-5A29-3C02-6E11-D281B4A9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从 </a:t>
            </a:r>
            <a:r>
              <a:rPr lang="en-US" altLang="zh-CN" dirty="0"/>
              <a:t>2</a:t>
            </a:r>
            <a:r>
              <a:rPr lang="zh-CN" altLang="en-US" dirty="0"/>
              <a:t> 秒到 </a:t>
            </a:r>
            <a:r>
              <a:rPr lang="en-US" altLang="zh-CN" dirty="0"/>
              <a:t>0.5</a:t>
            </a:r>
            <a:r>
              <a:rPr lang="zh-CN" altLang="en-US" dirty="0"/>
              <a:t> 秒：流式声音大模型</a:t>
            </a:r>
            <a:endParaRPr lang="en-C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A4698-9941-BB8A-8906-E90CFCFD85D4}"/>
              </a:ext>
            </a:extLst>
          </p:cNvPr>
          <p:cNvSpPr/>
          <p:nvPr/>
        </p:nvSpPr>
        <p:spPr>
          <a:xfrm>
            <a:off x="3752770" y="1690688"/>
            <a:ext cx="1384852" cy="7370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输入语音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FC5581-4F0A-AB3C-5747-D482575DAEE7}"/>
              </a:ext>
            </a:extLst>
          </p:cNvPr>
          <p:cNvSpPr/>
          <p:nvPr/>
        </p:nvSpPr>
        <p:spPr>
          <a:xfrm>
            <a:off x="3212762" y="3742956"/>
            <a:ext cx="2474788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自回归语言模型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FEFDB3-5B49-F35C-2F62-BA32767FEF3F}"/>
              </a:ext>
            </a:extLst>
          </p:cNvPr>
          <p:cNvCxnSpPr>
            <a:cxnSpLocks/>
            <a:stCxn id="6" idx="2"/>
            <a:endCxn id="34" idx="0"/>
          </p:cNvCxnSpPr>
          <p:nvPr/>
        </p:nvCxnSpPr>
        <p:spPr>
          <a:xfrm>
            <a:off x="4445196" y="2427775"/>
            <a:ext cx="0" cy="3717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DC634FF-0244-29FD-91C4-46E694182CDC}"/>
              </a:ext>
            </a:extLst>
          </p:cNvPr>
          <p:cNvSpPr/>
          <p:nvPr/>
        </p:nvSpPr>
        <p:spPr>
          <a:xfrm>
            <a:off x="3752770" y="5626299"/>
            <a:ext cx="1384852" cy="658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输出语音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F2F67B-86C2-A57F-D7F0-7AC0B23FA129}"/>
              </a:ext>
            </a:extLst>
          </p:cNvPr>
          <p:cNvSpPr/>
          <p:nvPr/>
        </p:nvSpPr>
        <p:spPr>
          <a:xfrm>
            <a:off x="3212762" y="2799493"/>
            <a:ext cx="2464868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输入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流合并</a:t>
            </a:r>
            <a:endParaRPr lang="en-CN" dirty="0"/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C1AE5E94-DCEE-3B3A-3260-4F88FD7C5A38}"/>
              </a:ext>
            </a:extLst>
          </p:cNvPr>
          <p:cNvCxnSpPr>
            <a:cxnSpLocks/>
            <a:stCxn id="52" idx="3"/>
            <a:endCxn id="34" idx="3"/>
          </p:cNvCxnSpPr>
          <p:nvPr/>
        </p:nvCxnSpPr>
        <p:spPr>
          <a:xfrm flipH="1" flipV="1">
            <a:off x="5677630" y="3028299"/>
            <a:ext cx="9920" cy="1815201"/>
          </a:xfrm>
          <a:prstGeom prst="bentConnector3">
            <a:avLst>
              <a:gd name="adj1" fmla="val -230443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63D2D2-1DFD-046B-B43A-A456257137C8}"/>
              </a:ext>
            </a:extLst>
          </p:cNvPr>
          <p:cNvCxnSpPr>
            <a:cxnSpLocks/>
            <a:stCxn id="34" idx="2"/>
            <a:endCxn id="18" idx="0"/>
          </p:cNvCxnSpPr>
          <p:nvPr/>
        </p:nvCxnSpPr>
        <p:spPr>
          <a:xfrm>
            <a:off x="4445196" y="3257104"/>
            <a:ext cx="4960" cy="4858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D7B1BBD-E80C-C752-1BF4-047D2512881E}"/>
              </a:ext>
            </a:extLst>
          </p:cNvPr>
          <p:cNvCxnSpPr>
            <a:cxnSpLocks/>
            <a:stCxn id="52" idx="2"/>
            <a:endCxn id="29" idx="0"/>
          </p:cNvCxnSpPr>
          <p:nvPr/>
        </p:nvCxnSpPr>
        <p:spPr>
          <a:xfrm flipH="1">
            <a:off x="4445196" y="5072305"/>
            <a:ext cx="9920" cy="5539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067CCFF-2F20-AEFD-677D-32D10F3511CB}"/>
              </a:ext>
            </a:extLst>
          </p:cNvPr>
          <p:cNvSpPr txBox="1"/>
          <p:nvPr/>
        </p:nvSpPr>
        <p:spPr>
          <a:xfrm>
            <a:off x="5876445" y="3602429"/>
            <a:ext cx="12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内部思考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66EB72-42D2-3CD5-70FC-3604A9544BF8}"/>
              </a:ext>
            </a:extLst>
          </p:cNvPr>
          <p:cNvSpPr txBox="1"/>
          <p:nvPr/>
        </p:nvSpPr>
        <p:spPr>
          <a:xfrm>
            <a:off x="4460076" y="5206956"/>
            <a:ext cx="12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外部输出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C6AA7C0-C458-080B-A20A-E022ED07CFF5}"/>
              </a:ext>
            </a:extLst>
          </p:cNvPr>
          <p:cNvSpPr/>
          <p:nvPr/>
        </p:nvSpPr>
        <p:spPr>
          <a:xfrm>
            <a:off x="3222682" y="4614694"/>
            <a:ext cx="2464868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输出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流拆分</a:t>
            </a:r>
            <a:endParaRPr lang="en-CN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8D8275C-A692-4E0B-8B6D-EA6EBD4F4AC2}"/>
              </a:ext>
            </a:extLst>
          </p:cNvPr>
          <p:cNvCxnSpPr>
            <a:cxnSpLocks/>
            <a:stCxn id="18" idx="2"/>
            <a:endCxn id="52" idx="0"/>
          </p:cNvCxnSpPr>
          <p:nvPr/>
        </p:nvCxnSpPr>
        <p:spPr>
          <a:xfrm>
            <a:off x="4450156" y="4200567"/>
            <a:ext cx="4960" cy="4141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123D9F8A-E632-9461-7EBB-44B71B54A249}"/>
              </a:ext>
            </a:extLst>
          </p:cNvPr>
          <p:cNvSpPr/>
          <p:nvPr/>
        </p:nvSpPr>
        <p:spPr>
          <a:xfrm>
            <a:off x="347596" y="3742955"/>
            <a:ext cx="2128579" cy="4576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持久化</a:t>
            </a:r>
            <a:r>
              <a:rPr lang="zh-CN" altLang="en-US" dirty="0"/>
              <a:t> </a:t>
            </a:r>
            <a:r>
              <a:rPr lang="en-CN" dirty="0"/>
              <a:t>KV</a:t>
            </a:r>
            <a:r>
              <a:rPr lang="zh-CN" altLang="en-US" dirty="0"/>
              <a:t> </a:t>
            </a:r>
            <a:r>
              <a:rPr lang="en-US" altLang="zh-CN" dirty="0"/>
              <a:t>Cache</a:t>
            </a:r>
            <a:endParaRPr lang="en-CN" dirty="0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C6D1BE2-FD93-BBB0-E1E2-C5BAA5B33DC3}"/>
              </a:ext>
            </a:extLst>
          </p:cNvPr>
          <p:cNvCxnSpPr>
            <a:cxnSpLocks/>
            <a:stCxn id="74" idx="3"/>
            <a:endCxn id="18" idx="1"/>
          </p:cNvCxnSpPr>
          <p:nvPr/>
        </p:nvCxnSpPr>
        <p:spPr>
          <a:xfrm>
            <a:off x="2476175" y="3971761"/>
            <a:ext cx="736587" cy="1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8FEAE21-5AF0-E1B6-DF5E-42A64724BFE0}"/>
              </a:ext>
            </a:extLst>
          </p:cNvPr>
          <p:cNvSpPr txBox="1"/>
          <p:nvPr/>
        </p:nvSpPr>
        <p:spPr>
          <a:xfrm>
            <a:off x="3385022" y="3309318"/>
            <a:ext cx="104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oken</a:t>
            </a:r>
            <a:r>
              <a:rPr lang="zh-CN" altLang="en-US" dirty="0"/>
              <a:t> 流</a:t>
            </a:r>
            <a:endParaRPr lang="en-CN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0572656-1A3A-2FD3-4E53-13C3D6124DBF}"/>
              </a:ext>
            </a:extLst>
          </p:cNvPr>
          <p:cNvSpPr txBox="1"/>
          <p:nvPr/>
        </p:nvSpPr>
        <p:spPr>
          <a:xfrm>
            <a:off x="3385021" y="4220357"/>
            <a:ext cx="104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CN" dirty="0"/>
              <a:t>oken</a:t>
            </a:r>
            <a:r>
              <a:rPr lang="zh-CN" altLang="en-US" dirty="0"/>
              <a:t> 流</a:t>
            </a:r>
            <a:endParaRPr lang="en-CN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350FDEF-B4AA-3366-1BD0-A02D1B06D752}"/>
              </a:ext>
            </a:extLst>
          </p:cNvPr>
          <p:cNvSpPr txBox="1"/>
          <p:nvPr/>
        </p:nvSpPr>
        <p:spPr>
          <a:xfrm>
            <a:off x="7362417" y="1690688"/>
            <a:ext cx="46838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与上一页的区别：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语音经过 </a:t>
            </a:r>
            <a:r>
              <a:rPr lang="en-US" altLang="zh-CN" dirty="0"/>
              <a:t>tokenizer</a:t>
            </a:r>
            <a:r>
              <a:rPr lang="zh-CN" altLang="en-US" dirty="0"/>
              <a:t> 直接输入大模型，大模型的输出经过 </a:t>
            </a:r>
            <a:r>
              <a:rPr lang="en-US" altLang="zh-CN" dirty="0"/>
              <a:t>tokenizer</a:t>
            </a:r>
            <a:r>
              <a:rPr lang="zh-CN" altLang="en-US" dirty="0"/>
              <a:t> 直接变成语音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优势一：延迟低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传统方案：停顿检测 </a:t>
            </a:r>
            <a:r>
              <a:rPr lang="en-US" altLang="zh-CN" dirty="0"/>
              <a:t>0.5s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语音识别 </a:t>
            </a:r>
            <a:r>
              <a:rPr lang="en-US" altLang="zh-CN" dirty="0"/>
              <a:t>0.5s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大模型 </a:t>
            </a:r>
            <a:r>
              <a:rPr lang="en-US" altLang="zh-CN" dirty="0"/>
              <a:t>0.5s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语音合成 </a:t>
            </a:r>
            <a:r>
              <a:rPr lang="en-US" altLang="zh-CN" dirty="0"/>
              <a:t>0.5s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2s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流式声音大模型：</a:t>
            </a:r>
            <a:r>
              <a:rPr lang="en-US" altLang="zh-CN" dirty="0"/>
              <a:t>0.5s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r>
              <a:rPr lang="zh-CN" altLang="en-US" dirty="0"/>
              <a:t>优势二：可识别和合成任何声音，除了说话，还包括唱歌、音乐、机械声、噪声等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优势三：减少语音</a:t>
            </a:r>
            <a:r>
              <a:rPr lang="en-US" altLang="zh-CN" dirty="0"/>
              <a:t>/</a:t>
            </a:r>
            <a:r>
              <a:rPr lang="zh-CN" altLang="en-US" dirty="0"/>
              <a:t>文字转换导致的信息丢失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可以理解输入语音中的情感、语气，减少专有名词的识别错误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输出语音情感和语气更丰富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2249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E820-68FF-97AC-7FC0-F1568308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AI Agent 跟用户的性格越相似越好吗</a:t>
            </a:r>
            <a:r>
              <a:rPr lang="zh-CN" altLang="en-US" dirty="0"/>
              <a:t>？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8B17D-7B79-631F-CA21-AC3AE9D8F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1559148"/>
            <a:ext cx="7187360" cy="4650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F84B6-7FEB-5F1C-4B90-B5BA52F0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561" y="4180008"/>
            <a:ext cx="3886439" cy="20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1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3E4E8-08BD-EB15-B645-D389AEBCA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有用的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：或许是大模型的基础能力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1994-94DC-58FC-FD36-60BFF9E52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复杂任务的规划和分解</a:t>
            </a:r>
          </a:p>
          <a:p>
            <a:r>
              <a:rPr lang="en-CN" dirty="0"/>
              <a:t>遵循复杂指令</a:t>
            </a:r>
          </a:p>
          <a:p>
            <a:r>
              <a:rPr lang="en-CN" dirty="0"/>
              <a:t>自主使用工具</a:t>
            </a:r>
          </a:p>
          <a:p>
            <a:r>
              <a:rPr lang="en-CN" dirty="0"/>
              <a:t>减少幻觉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F3573-5EA3-8C5E-46E0-6BF46B70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316" y="1825625"/>
            <a:ext cx="6054587" cy="46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46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C2B4-5F4E-2664-8D00-4DB430C5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目前技术条件下</a:t>
            </a:r>
            <a:r>
              <a:rPr lang="zh-CN" altLang="en-CN" dirty="0"/>
              <a:t>有用</a:t>
            </a:r>
            <a:r>
              <a:rPr lang="zh-CN" altLang="en-US" dirty="0"/>
              <a:t>的 </a:t>
            </a:r>
            <a:r>
              <a:rPr lang="en-US" altLang="zh-CN" dirty="0"/>
              <a:t>AI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DA41F-F66C-8FF2-DE1E-DBBD8B21D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52909" cy="4793836"/>
          </a:xfrm>
        </p:spPr>
        <p:txBody>
          <a:bodyPr>
            <a:normAutofit/>
          </a:bodyPr>
          <a:lstStyle/>
          <a:p>
            <a:r>
              <a:rPr lang="zh-CN" altLang="en-US" dirty="0"/>
              <a:t>大模型哪里比人强？</a:t>
            </a:r>
            <a:endParaRPr lang="en-US" altLang="zh-CN" dirty="0"/>
          </a:p>
          <a:p>
            <a:pPr lvl="1"/>
            <a:r>
              <a:rPr lang="zh-CN" altLang="en-US" dirty="0"/>
              <a:t>阅读理解长文本比人快</a:t>
            </a:r>
            <a:endParaRPr lang="en-US" altLang="zh-CN" dirty="0"/>
          </a:p>
          <a:p>
            <a:pPr lvl="1"/>
            <a:r>
              <a:rPr lang="zh-CN" altLang="en-US" dirty="0"/>
              <a:t>知识面比人广阔</a:t>
            </a:r>
            <a:endParaRPr lang="en-US" altLang="zh-CN" dirty="0"/>
          </a:p>
          <a:p>
            <a:r>
              <a:rPr lang="zh-CN" altLang="en-US" dirty="0"/>
              <a:t>把大模型当成干活非常快但不太靠谱的初级员工</a:t>
            </a:r>
            <a:endParaRPr lang="en-US" altLang="zh-CN" dirty="0"/>
          </a:p>
          <a:p>
            <a:pPr lvl="1"/>
            <a:r>
              <a:rPr lang="en-CN" dirty="0"/>
              <a:t>大模型的准确率目前很难做到很高</a:t>
            </a:r>
          </a:p>
          <a:p>
            <a:pPr lvl="2"/>
            <a:r>
              <a:rPr lang="zh-CN" altLang="en-US" dirty="0"/>
              <a:t>例如 </a:t>
            </a:r>
            <a:r>
              <a:rPr lang="en-US" altLang="zh-CN" dirty="0"/>
              <a:t>ERP</a:t>
            </a:r>
            <a:r>
              <a:rPr lang="zh-CN" altLang="en-US" dirty="0"/>
              <a:t> 系统中，回答 “</a:t>
            </a:r>
            <a:r>
              <a:rPr lang="en-US" altLang="zh-CN" dirty="0"/>
              <a:t>A</a:t>
            </a:r>
            <a:r>
              <a:rPr lang="zh-CN" altLang="en-US" dirty="0"/>
              <a:t> 部门过去 </a:t>
            </a:r>
            <a:r>
              <a:rPr lang="en-US" altLang="zh-CN" dirty="0"/>
              <a:t>10</a:t>
            </a:r>
            <a:r>
              <a:rPr lang="zh-CN" altLang="en-US" dirty="0"/>
              <a:t> 个月的平均工资是多少”，生成 </a:t>
            </a:r>
            <a:r>
              <a:rPr lang="en-US" altLang="zh-CN" dirty="0"/>
              <a:t>SQL</a:t>
            </a:r>
            <a:r>
              <a:rPr lang="zh-CN" altLang="en-US" dirty="0"/>
              <a:t> 语句，</a:t>
            </a:r>
            <a:r>
              <a:rPr lang="en-US" altLang="zh-CN" dirty="0"/>
              <a:t>95%</a:t>
            </a:r>
            <a:r>
              <a:rPr lang="zh-CN" altLang="en-US" dirty="0"/>
              <a:t> 概率对，</a:t>
            </a:r>
            <a:r>
              <a:rPr lang="en-US" altLang="zh-CN" dirty="0"/>
              <a:t>5%</a:t>
            </a:r>
            <a:r>
              <a:rPr lang="zh-CN" altLang="en-US" dirty="0"/>
              <a:t> 概率错，且难以通过多次生成方法提升准确率，因此难以商用</a:t>
            </a:r>
            <a:endParaRPr lang="en-US" altLang="zh-CN" dirty="0"/>
          </a:p>
          <a:p>
            <a:pPr lvl="1"/>
            <a:r>
              <a:rPr lang="zh-CN" altLang="en-US" dirty="0"/>
              <a:t>大模型的专业能力相当于入门级，达不到专家级</a:t>
            </a:r>
            <a:endParaRPr lang="en-US" altLang="zh-CN" dirty="0"/>
          </a:p>
          <a:p>
            <a:pPr lvl="2"/>
            <a:r>
              <a:rPr lang="zh-CN" altLang="en-US" dirty="0"/>
              <a:t>如果你是一个领域专家，就会觉得大模型很蠢；如果你是这个领域的小白，就会觉得大模型很厉害</a:t>
            </a:r>
            <a:endParaRPr lang="en-US" altLang="zh-CN" dirty="0"/>
          </a:p>
          <a:p>
            <a:r>
              <a:rPr lang="zh-CN" altLang="en-US" dirty="0"/>
              <a:t>把 “</a:t>
            </a:r>
            <a:r>
              <a:rPr lang="en-US" altLang="zh-CN" dirty="0"/>
              <a:t>AI</a:t>
            </a:r>
            <a:r>
              <a:rPr lang="zh-CN" altLang="en-US" dirty="0"/>
              <a:t> 员工” 用好是一个管理学问题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28703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68DB-6780-4D5A-F5C5-B5EF540D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有用的 </a:t>
            </a:r>
            <a:r>
              <a:rPr lang="en-US" altLang="zh-CN" dirty="0"/>
              <a:t>AI</a:t>
            </a:r>
            <a:r>
              <a:rPr lang="zh-CN" altLang="en-US" dirty="0"/>
              <a:t>：“</a:t>
            </a:r>
            <a:r>
              <a:rPr lang="en-US" altLang="zh-CN" dirty="0"/>
              <a:t>1P-3P</a:t>
            </a:r>
            <a:r>
              <a:rPr lang="zh-CN" altLang="en-US" dirty="0"/>
              <a:t>” 产品法则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B663F-D4D3-C4E6-DE52-06EB4C9A4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9697" cy="4667250"/>
          </a:xfrm>
        </p:spPr>
        <p:txBody>
          <a:bodyPr>
            <a:normAutofit/>
          </a:bodyPr>
          <a:lstStyle/>
          <a:p>
            <a:r>
              <a:rPr lang="zh-CN" altLang="en-US" dirty="0"/>
              <a:t>应用场景</a:t>
            </a:r>
            <a:endParaRPr lang="en-US" altLang="zh-CN" dirty="0"/>
          </a:p>
          <a:p>
            <a:pPr lvl="1"/>
            <a:r>
              <a:rPr lang="en-CN" dirty="0"/>
              <a:t>个人助理场景</a:t>
            </a:r>
            <a:r>
              <a:rPr lang="zh-CN" altLang="en-US" dirty="0"/>
              <a:t>：</a:t>
            </a:r>
            <a:r>
              <a:rPr lang="en-US" altLang="zh-CN" dirty="0"/>
              <a:t>Siri</a:t>
            </a:r>
            <a:r>
              <a:rPr lang="zh-CN" altLang="en-US" dirty="0"/>
              <a:t>、</a:t>
            </a:r>
            <a:r>
              <a:rPr lang="zh-CN" altLang="en-CN" dirty="0"/>
              <a:t>小度</a:t>
            </a:r>
            <a:r>
              <a:rPr lang="zh-CN" altLang="en-US" dirty="0"/>
              <a:t>智能音箱等可能有入口优势</a:t>
            </a:r>
            <a:endParaRPr lang="en-CN" dirty="0"/>
          </a:p>
          <a:p>
            <a:pPr lvl="1"/>
            <a:r>
              <a:rPr lang="en-CN" dirty="0"/>
              <a:t>商业智能场景</a:t>
            </a:r>
            <a:r>
              <a:rPr lang="zh-CN" altLang="en-US" dirty="0"/>
              <a:t>：数据和行业 </a:t>
            </a:r>
            <a:r>
              <a:rPr lang="en-US" altLang="zh-CN" dirty="0"/>
              <a:t>know-how</a:t>
            </a:r>
            <a:r>
              <a:rPr lang="zh-CN" altLang="en-US" dirty="0"/>
              <a:t> 是护城河</a:t>
            </a:r>
            <a:endParaRPr lang="en-US" altLang="zh-CN" dirty="0"/>
          </a:p>
          <a:p>
            <a:pPr lvl="1"/>
            <a:endParaRPr lang="en-CN" sz="1400" dirty="0"/>
          </a:p>
          <a:p>
            <a:r>
              <a:rPr lang="en-CN" dirty="0"/>
              <a:t>OpenAI</a:t>
            </a:r>
            <a:r>
              <a:rPr lang="zh-CN" altLang="en-US" dirty="0"/>
              <a:t> 的 </a:t>
            </a:r>
            <a:r>
              <a:rPr lang="en-US" altLang="zh-CN" dirty="0"/>
              <a:t>1P-3P</a:t>
            </a:r>
            <a:r>
              <a:rPr lang="zh-CN" altLang="en-US" dirty="0"/>
              <a:t> 产品法则</a:t>
            </a:r>
            <a:endParaRPr lang="en-US" altLang="zh-CN" dirty="0"/>
          </a:p>
          <a:p>
            <a:pPr lvl="1"/>
            <a:r>
              <a:rPr lang="zh-CN" altLang="en-US" dirty="0"/>
              <a:t>只要一两个人（</a:t>
            </a:r>
            <a:r>
              <a:rPr lang="en-US" altLang="zh-CN" dirty="0"/>
              <a:t>1</a:t>
            </a:r>
            <a:r>
              <a:rPr lang="en-CN" altLang="zh-CN" dirty="0"/>
              <a:t>P</a:t>
            </a:r>
            <a:r>
              <a:rPr lang="zh-CN" altLang="en-US" dirty="0"/>
              <a:t>）开发的产品就自己（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Party</a:t>
            </a:r>
            <a:r>
              <a:rPr lang="zh-CN" altLang="en-US" dirty="0"/>
              <a:t>）做</a:t>
            </a:r>
            <a:endParaRPr lang="en-US" altLang="zh-CN" dirty="0"/>
          </a:p>
          <a:p>
            <a:pPr lvl="2"/>
            <a:r>
              <a:rPr lang="zh-CN" altLang="en-US" dirty="0"/>
              <a:t>例：</a:t>
            </a:r>
            <a:r>
              <a:rPr lang="en-US" altLang="zh-CN" dirty="0" err="1"/>
              <a:t>OpenAI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、</a:t>
            </a:r>
            <a:r>
              <a:rPr lang="en-US" altLang="zh-CN" dirty="0" err="1"/>
              <a:t>ChatGPT</a:t>
            </a:r>
            <a:r>
              <a:rPr lang="zh-CN" altLang="en-US" dirty="0"/>
              <a:t>、</a:t>
            </a:r>
            <a:r>
              <a:rPr lang="en-US" altLang="zh-CN" dirty="0"/>
              <a:t>GPTs</a:t>
            </a:r>
            <a:r>
              <a:rPr lang="zh-CN" altLang="en-US" dirty="0"/>
              <a:t> </a:t>
            </a:r>
            <a:r>
              <a:rPr lang="en-US" altLang="zh-CN" dirty="0"/>
              <a:t>Store</a:t>
            </a:r>
          </a:p>
          <a:p>
            <a:pPr lvl="1"/>
            <a:r>
              <a:rPr lang="zh-CN" altLang="en-US" dirty="0"/>
              <a:t>需要三个人（</a:t>
            </a:r>
            <a:r>
              <a:rPr lang="en-US" altLang="zh-CN" dirty="0"/>
              <a:t>3P</a:t>
            </a:r>
            <a:r>
              <a:rPr lang="zh-CN" altLang="en-US" dirty="0"/>
              <a:t>）以上开发的产品就让第三方（</a:t>
            </a:r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Party</a:t>
            </a:r>
            <a:r>
              <a:rPr lang="zh-CN" altLang="en-US" dirty="0"/>
              <a:t>）做</a:t>
            </a:r>
            <a:endParaRPr lang="en-US" altLang="zh-CN" dirty="0"/>
          </a:p>
          <a:p>
            <a:pPr lvl="2"/>
            <a:r>
              <a:rPr lang="zh-CN" altLang="en-US" dirty="0"/>
              <a:t>例：行业模型、复杂任务规划求解、复杂的记忆系统</a:t>
            </a:r>
            <a:endParaRPr lang="en-US" altLang="zh-CN" dirty="0"/>
          </a:p>
          <a:p>
            <a:pPr lvl="2"/>
            <a:endParaRPr lang="en-US" altLang="zh-CN" sz="1400" dirty="0"/>
          </a:p>
          <a:p>
            <a:r>
              <a:rPr lang="zh-CN" altLang="en-US" dirty="0"/>
              <a:t>下面几个 “有用 </a:t>
            </a:r>
            <a:r>
              <a:rPr lang="en-US" altLang="zh-CN" dirty="0"/>
              <a:t>AI</a:t>
            </a:r>
            <a:r>
              <a:rPr lang="zh-CN" altLang="en-US" dirty="0"/>
              <a:t>” 的例子都是一两个人可以开发的</a:t>
            </a:r>
            <a:endParaRPr lang="en-US" altLang="zh-CN" dirty="0"/>
          </a:p>
          <a:p>
            <a:pPr lvl="1"/>
            <a:r>
              <a:rPr lang="zh-CN" altLang="en-US" dirty="0"/>
              <a:t>公司专注于基础模型能力和 </a:t>
            </a:r>
            <a:r>
              <a:rPr lang="en-US" altLang="zh-CN" dirty="0"/>
              <a:t>infra</a:t>
            </a:r>
            <a:r>
              <a:rPr lang="zh-CN" altLang="en-US" dirty="0"/>
              <a:t>，相信 </a:t>
            </a:r>
            <a:r>
              <a:rPr lang="en-US" altLang="zh-CN" dirty="0"/>
              <a:t>scaling</a:t>
            </a:r>
            <a:r>
              <a:rPr lang="zh-CN" altLang="en-US" dirty="0"/>
              <a:t> </a:t>
            </a:r>
            <a:r>
              <a:rPr lang="en-US" altLang="zh-CN" dirty="0"/>
              <a:t>law</a:t>
            </a:r>
            <a:r>
              <a:rPr lang="zh-CN" altLang="en-US" dirty="0"/>
              <a:t>，而不是不断打补丁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59079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F3BBF-D4ED-5BCD-4266-5CB14CB7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 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zh-CN" altLang="en-CN" dirty="0"/>
              <a:t>带着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一起出去玩</a:t>
            </a:r>
            <a:endParaRPr lang="en-C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E5B77A-32B6-7315-0D80-7DD9F9C82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5352" y="1688566"/>
            <a:ext cx="4068113" cy="3512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81492-03AC-0294-8E5E-71DF5B50D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08" y="1688566"/>
            <a:ext cx="3762511" cy="4551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6AF17-3F93-37FE-D625-66EF8CF9A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233" y="1691522"/>
            <a:ext cx="2558505" cy="45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16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F39E-865A-EFD0-7184-A82BA4287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 </a:t>
            </a:r>
            <a:r>
              <a:rPr lang="en-US" altLang="zh-CN" dirty="0"/>
              <a:t>2</a:t>
            </a:r>
            <a:r>
              <a:rPr lang="zh-CN" altLang="en-US" dirty="0"/>
              <a:t>：企业 </a:t>
            </a:r>
            <a:r>
              <a:rPr lang="en-US" altLang="zh-CN" dirty="0"/>
              <a:t>ERP</a:t>
            </a:r>
            <a:r>
              <a:rPr lang="zh-CN" altLang="en-US" dirty="0"/>
              <a:t> 助手：从 </a:t>
            </a:r>
            <a:r>
              <a:rPr lang="en-US" altLang="zh-CN" dirty="0"/>
              <a:t>GUI</a:t>
            </a:r>
            <a:r>
              <a:rPr lang="zh-CN" altLang="en-US" dirty="0"/>
              <a:t> 到 </a:t>
            </a:r>
            <a:r>
              <a:rPr lang="en-US" altLang="zh-CN" dirty="0"/>
              <a:t>LUI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54F3-6957-3561-A146-0EB3128C0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5259"/>
            <a:ext cx="5475514" cy="454034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平均每个员工在公司在职多久？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公司每个部门有多少在职员工？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哪个部门的员工平均级别最高？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每个部门今年和去年各新入职了多少人？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从 </a:t>
            </a:r>
            <a:r>
              <a:rPr lang="en-US" altLang="zh-CN" sz="1800" dirty="0"/>
              <a:t>2020 </a:t>
            </a:r>
            <a:r>
              <a:rPr lang="zh-CN" altLang="en-US" sz="1800" dirty="0"/>
              <a:t>年 </a:t>
            </a:r>
            <a:r>
              <a:rPr lang="en-US" altLang="zh-CN" sz="1800" dirty="0"/>
              <a:t>3 </a:t>
            </a:r>
            <a:r>
              <a:rPr lang="zh-CN" altLang="en-US" sz="1800" dirty="0"/>
              <a:t>月到 </a:t>
            </a:r>
            <a:r>
              <a:rPr lang="en-US" altLang="zh-CN" sz="1800" dirty="0"/>
              <a:t>2021 </a:t>
            </a:r>
            <a:r>
              <a:rPr lang="zh-CN" altLang="en-US" sz="1800" dirty="0"/>
              <a:t>年 </a:t>
            </a:r>
            <a:r>
              <a:rPr lang="en-US" altLang="zh-CN" sz="1800" dirty="0"/>
              <a:t>5 </a:t>
            </a:r>
            <a:r>
              <a:rPr lang="zh-CN" altLang="en-US" sz="1800" dirty="0"/>
              <a:t>月，</a:t>
            </a:r>
            <a:r>
              <a:rPr lang="en-US" sz="1800" dirty="0"/>
              <a:t>A </a:t>
            </a:r>
            <a:r>
              <a:rPr lang="zh-CN" altLang="en-US" sz="1800" dirty="0"/>
              <a:t>部门的平均工资是多少？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去年 </a:t>
            </a:r>
            <a:r>
              <a:rPr lang="en-US" sz="1800" dirty="0"/>
              <a:t>A </a:t>
            </a:r>
            <a:r>
              <a:rPr lang="zh-CN" altLang="en-US" sz="1800" dirty="0"/>
              <a:t>部门和 </a:t>
            </a:r>
            <a:r>
              <a:rPr lang="en-US" sz="1800" dirty="0"/>
              <a:t>B </a:t>
            </a:r>
            <a:r>
              <a:rPr lang="zh-CN" altLang="en-US" sz="1800" dirty="0"/>
              <a:t>部门的平均工资哪个高？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今年每个级别的员工平均工资分别是多少？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入职时间一年内、一年到两年、两年到三年的员工最近一个月的平均工资是多少？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从去年到今年涨薪幅度最大的 </a:t>
            </a:r>
            <a:r>
              <a:rPr lang="en-US" altLang="zh-CN" sz="1800" dirty="0"/>
              <a:t>10 </a:t>
            </a:r>
            <a:r>
              <a:rPr lang="zh-CN" altLang="en-US" sz="1800" dirty="0"/>
              <a:t>位员工是谁？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1800" dirty="0"/>
              <a:t>有没有出现过拖欠员工工资的情况，也就是某个月员工在职但是没有发薪？</a:t>
            </a:r>
            <a:endParaRPr lang="en-CN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2D3F3-3392-2AE1-A4DC-E4EA42FF16B2}"/>
              </a:ext>
            </a:extLst>
          </p:cNvPr>
          <p:cNvSpPr txBox="1"/>
          <p:nvPr/>
        </p:nvSpPr>
        <p:spPr>
          <a:xfrm>
            <a:off x="6740433" y="2165259"/>
            <a:ext cx="5190309" cy="439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给小明升一级。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新增一名员工，员工姓名是张三，技术部，</a:t>
            </a:r>
            <a:r>
              <a:rPr lang="en-US" altLang="zh-CN" dirty="0"/>
              <a:t>3 </a:t>
            </a:r>
            <a:r>
              <a:rPr lang="zh-CN" altLang="en-US" dirty="0"/>
              <a:t>级，入职日期是今天。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删除名为小明的员工及其所有发薪记录。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给 </a:t>
            </a:r>
            <a:r>
              <a:rPr lang="en-US" dirty="0"/>
              <a:t>A </a:t>
            </a:r>
            <a:r>
              <a:rPr lang="zh-CN" altLang="en-US" dirty="0"/>
              <a:t>部门的员工发 </a:t>
            </a:r>
            <a:r>
              <a:rPr lang="en-US" altLang="zh-CN" dirty="0"/>
              <a:t>2024 </a:t>
            </a:r>
            <a:r>
              <a:rPr lang="zh-CN" altLang="en-US" dirty="0"/>
              <a:t>年 </a:t>
            </a:r>
            <a:r>
              <a:rPr lang="en-US" altLang="zh-CN" dirty="0"/>
              <a:t>2 </a:t>
            </a:r>
            <a:r>
              <a:rPr lang="zh-CN" altLang="en-US" dirty="0"/>
              <a:t>月的工资，工资跟上个月的相同。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给所有 </a:t>
            </a:r>
            <a:r>
              <a:rPr lang="en-US" altLang="zh-CN" dirty="0"/>
              <a:t>2024 </a:t>
            </a:r>
            <a:r>
              <a:rPr lang="zh-CN" altLang="en-US" dirty="0"/>
              <a:t>年新入职的员工发入职奖金，奖金金额是员工级别乘以 </a:t>
            </a:r>
            <a:r>
              <a:rPr lang="en-US" altLang="zh-CN" dirty="0"/>
              <a:t>10000</a:t>
            </a:r>
            <a:r>
              <a:rPr lang="zh-CN" altLang="en-US" dirty="0"/>
              <a:t>。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裁掉 </a:t>
            </a:r>
            <a:r>
              <a:rPr lang="en-US" dirty="0"/>
              <a:t>A </a:t>
            </a:r>
            <a:r>
              <a:rPr lang="zh-CN" altLang="en-US" dirty="0"/>
              <a:t>部门的所有员工，也就是把离职日期设置成今天。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给所有拖欠员工工资的情况补发工资，也就是如果某个月员工在职但没有发薪，就按照他拖欠工资前最后一次发薪的工资来补发。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F571E-F32C-64B9-4BDD-204A8AA3CADC}"/>
              </a:ext>
            </a:extLst>
          </p:cNvPr>
          <p:cNvSpPr txBox="1"/>
          <p:nvPr/>
        </p:nvSpPr>
        <p:spPr>
          <a:xfrm>
            <a:off x="838200" y="1594894"/>
            <a:ext cx="271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只读查询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520FE-ADE4-4A53-E9BF-1033E46179C5}"/>
              </a:ext>
            </a:extLst>
          </p:cNvPr>
          <p:cNvSpPr txBox="1"/>
          <p:nvPr/>
        </p:nvSpPr>
        <p:spPr>
          <a:xfrm>
            <a:off x="6740433" y="1594893"/>
            <a:ext cx="271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增删改</a:t>
            </a:r>
          </a:p>
        </p:txBody>
      </p:sp>
    </p:spTree>
    <p:extLst>
      <p:ext uri="{BB962C8B-B14F-4D97-AF65-F5344CB8AC3E}">
        <p14:creationId xmlns:p14="http://schemas.microsoft.com/office/powerpoint/2010/main" val="1233578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1D5A-F985-D033-BD73-B09898FC5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例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/>
              <a:t>：大模型采集数据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A10E9-0526-9CD8-62ED-70266141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9354" cy="4351338"/>
          </a:xfrm>
        </p:spPr>
        <p:txBody>
          <a:bodyPr>
            <a:normAutofit/>
          </a:bodyPr>
          <a:lstStyle/>
          <a:p>
            <a:r>
              <a:rPr lang="en-US" dirty="0" err="1"/>
              <a:t>传统爬虫方法</a:t>
            </a:r>
            <a:endParaRPr lang="en-US" dirty="0"/>
          </a:p>
          <a:p>
            <a:pPr lvl="1"/>
            <a:r>
              <a:rPr lang="zh-CN" altLang="en-US" dirty="0"/>
              <a:t>每个院系主页</a:t>
            </a:r>
            <a:r>
              <a:rPr lang="en-US" altLang="zh-CN" dirty="0"/>
              <a:t>/</a:t>
            </a:r>
            <a:r>
              <a:rPr lang="zh-CN" altLang="en-US" dirty="0"/>
              <a:t>实验室主页</a:t>
            </a:r>
            <a:r>
              <a:rPr lang="en-US" altLang="zh-CN" dirty="0"/>
              <a:t>/</a:t>
            </a:r>
            <a:r>
              <a:rPr lang="zh-CN" altLang="en-US" dirty="0"/>
              <a:t>个人主页需要分别开发解析规则，每种类型的网页约需开发 </a:t>
            </a:r>
            <a:r>
              <a:rPr lang="en-US" altLang="zh-CN" dirty="0"/>
              <a:t>1</a:t>
            </a:r>
            <a:r>
              <a:rPr lang="zh-CN" altLang="en-US" dirty="0"/>
              <a:t> 小时</a:t>
            </a:r>
            <a:endParaRPr lang="en-US" altLang="zh-CN" dirty="0"/>
          </a:p>
          <a:p>
            <a:pPr lvl="1"/>
            <a:r>
              <a:rPr lang="zh-CN" altLang="en-US" dirty="0"/>
              <a:t>复杂的非结构化信息难以提取</a:t>
            </a:r>
            <a:endParaRPr lang="en-US" altLang="zh-CN" dirty="0"/>
          </a:p>
          <a:p>
            <a:pPr lvl="2"/>
            <a:r>
              <a:rPr lang="zh-CN" altLang="en-US" dirty="0"/>
              <a:t>例如这种格式的邮件地址 </a:t>
            </a:r>
            <a:r>
              <a:rPr lang="en-US" altLang="zh-CN" dirty="0" err="1"/>
              <a:t>bojieli</a:t>
            </a:r>
            <a:r>
              <a:rPr lang="en-US" altLang="zh-CN" dirty="0"/>
              <a:t> AT </a:t>
            </a:r>
            <a:r>
              <a:rPr lang="en-US" altLang="zh-CN" dirty="0" err="1"/>
              <a:t>gmail.com</a:t>
            </a:r>
            <a:endParaRPr lang="en-US" altLang="zh-CN" dirty="0"/>
          </a:p>
          <a:p>
            <a:r>
              <a:rPr lang="zh-CN" altLang="en-US" dirty="0"/>
              <a:t>大模型采集方法</a:t>
            </a:r>
            <a:endParaRPr lang="en-US" altLang="zh-CN" dirty="0"/>
          </a:p>
          <a:p>
            <a:pPr lvl="1"/>
            <a:r>
              <a:rPr lang="zh-CN" altLang="en-US" dirty="0"/>
              <a:t>通用性强，不需要任何定制开发</a:t>
            </a:r>
            <a:endParaRPr lang="en-US" altLang="zh-CN" dirty="0"/>
          </a:p>
          <a:p>
            <a:pPr lvl="1"/>
            <a:r>
              <a:rPr lang="zh-CN" altLang="en-US" dirty="0"/>
              <a:t>缺点：成本较高，</a:t>
            </a:r>
            <a:r>
              <a:rPr lang="en-US" altLang="zh-CN" dirty="0"/>
              <a:t>GPT-4</a:t>
            </a:r>
            <a:r>
              <a:rPr lang="zh-CN" altLang="en-US" dirty="0"/>
              <a:t> </a:t>
            </a:r>
            <a:r>
              <a:rPr lang="zh-CN" altLang="en-CN" dirty="0"/>
              <a:t>读一个</a:t>
            </a:r>
            <a:r>
              <a:rPr lang="zh-CN" altLang="en-US" dirty="0"/>
              <a:t>网页需 </a:t>
            </a:r>
            <a:r>
              <a:rPr lang="en-US" altLang="zh-CN" dirty="0"/>
              <a:t>0.01</a:t>
            </a:r>
            <a:r>
              <a:rPr lang="zh-CN" altLang="en-US" dirty="0"/>
              <a:t>～</a:t>
            </a:r>
            <a:r>
              <a:rPr lang="en-US" altLang="zh-CN" dirty="0"/>
              <a:t>0.1</a:t>
            </a:r>
            <a:r>
              <a:rPr lang="zh-CN" altLang="en-US" dirty="0"/>
              <a:t> 美金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50987-CCF1-6397-2BCA-1F8605C5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474" y="526623"/>
            <a:ext cx="5312230" cy="58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27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9A5AF-A3FA-BE99-E7A5-31B4789E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例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：</a:t>
            </a:r>
            <a:r>
              <a:rPr lang="en-CN" dirty="0"/>
              <a:t>RPA</a:t>
            </a:r>
            <a:r>
              <a:rPr lang="zh-CN" altLang="en-US" dirty="0"/>
              <a:t>：用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操作手机</a:t>
            </a:r>
            <a:r>
              <a:rPr lang="en-US" altLang="zh-CN" dirty="0"/>
              <a:t>/</a:t>
            </a:r>
            <a:r>
              <a:rPr lang="zh-CN" altLang="en-US" dirty="0"/>
              <a:t>电脑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2FC5E-D82B-6A42-1D57-9A2D41199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90682"/>
            <a:ext cx="5964936" cy="5469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722C1-43CE-7DD6-6894-EFE51F7EBA19}"/>
              </a:ext>
            </a:extLst>
          </p:cNvPr>
          <p:cNvSpPr txBox="1"/>
          <p:nvPr/>
        </p:nvSpPr>
        <p:spPr>
          <a:xfrm>
            <a:off x="7040880" y="5846544"/>
            <a:ext cx="431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effectLst/>
                <a:latin typeface="NimbusRomNo9L"/>
              </a:rPr>
              <a:t>AppAgent</a:t>
            </a:r>
            <a:r>
              <a:rPr lang="en-US" sz="1800" b="0" dirty="0">
                <a:effectLst/>
                <a:latin typeface="NimbusRomNo9L"/>
              </a:rPr>
              <a:t>: Multimodal Agents as Smartphone Users, Tencent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BF236-E7D1-68A1-6A5F-F8B02BB8E8FE}"/>
              </a:ext>
            </a:extLst>
          </p:cNvPr>
          <p:cNvSpPr txBox="1"/>
          <p:nvPr/>
        </p:nvSpPr>
        <p:spPr>
          <a:xfrm>
            <a:off x="7040880" y="1573248"/>
            <a:ext cx="3803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effectLst/>
                <a:latin typeface="NimbusRomNo9L"/>
              </a:rPr>
              <a:t>RPA </a:t>
            </a:r>
            <a:r>
              <a:rPr lang="en-US" dirty="0">
                <a:latin typeface="NimbusRomNo9L"/>
              </a:rPr>
              <a:t>= Robotics Process Automation</a:t>
            </a:r>
            <a:r>
              <a:rPr lang="zh-CN" altLang="en-US" dirty="0">
                <a:latin typeface="NimbusRomNo9L"/>
              </a:rPr>
              <a:t>，机器人流程自动化</a:t>
            </a:r>
            <a:endParaRPr lang="en-US" sz="1800" b="0" dirty="0">
              <a:effectLst/>
              <a:latin typeface="NimbusRomNo9L"/>
            </a:endParaRPr>
          </a:p>
        </p:txBody>
      </p:sp>
    </p:spTree>
    <p:extLst>
      <p:ext uri="{BB962C8B-B14F-4D97-AF65-F5344CB8AC3E}">
        <p14:creationId xmlns:p14="http://schemas.microsoft.com/office/powerpoint/2010/main" val="1101535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298F-A960-6D89-6BE2-1F10620B9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例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：</a:t>
            </a:r>
            <a:r>
              <a:rPr lang="en-CN" dirty="0"/>
              <a:t>RPA</a:t>
            </a:r>
            <a:r>
              <a:rPr lang="zh-CN" altLang="en-US" dirty="0"/>
              <a:t> 方案：视觉 </a:t>
            </a:r>
            <a:r>
              <a:rPr lang="en-US" altLang="zh-CN" dirty="0"/>
              <a:t>VS</a:t>
            </a:r>
            <a:r>
              <a:rPr lang="zh-CN" altLang="en-US" dirty="0"/>
              <a:t> 元素树</a:t>
            </a:r>
            <a:endParaRPr lang="en-C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147F7D-22E1-231F-9BC9-5DB86F2E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344" y="2274125"/>
            <a:ext cx="3337560" cy="259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2B769D-43A5-C084-21C3-72EAE6F5431E}"/>
              </a:ext>
            </a:extLst>
          </p:cNvPr>
          <p:cNvSpPr txBox="1"/>
          <p:nvPr/>
        </p:nvSpPr>
        <p:spPr>
          <a:xfrm>
            <a:off x="838200" y="1690688"/>
            <a:ext cx="37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视觉方案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C812FB-0B3D-AFA5-9608-2DA1136F2D3A}"/>
              </a:ext>
            </a:extLst>
          </p:cNvPr>
          <p:cNvSpPr txBox="1"/>
          <p:nvPr/>
        </p:nvSpPr>
        <p:spPr>
          <a:xfrm>
            <a:off x="6407344" y="1690688"/>
            <a:ext cx="37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元素树方案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32EBB-5405-512F-0AA6-98988B647166}"/>
              </a:ext>
            </a:extLst>
          </p:cNvPr>
          <p:cNvSpPr txBox="1"/>
          <p:nvPr/>
        </p:nvSpPr>
        <p:spPr>
          <a:xfrm>
            <a:off x="838200" y="4983480"/>
            <a:ext cx="5035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优点</a:t>
            </a:r>
            <a:r>
              <a:rPr lang="zh-CN" altLang="en-US" dirty="0"/>
              <a:t>：仅依赖屏幕截图，通用性强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缺点：细小屏幕组件识别不准确；大块文字识别需 </a:t>
            </a:r>
            <a:r>
              <a:rPr lang="en-US" altLang="zh-CN" dirty="0"/>
              <a:t>OCR</a:t>
            </a:r>
            <a:r>
              <a:rPr lang="zh-CN" altLang="en-US" dirty="0"/>
              <a:t> 辅助；成本较高，特别是对于需要滚动才能显示完整的界面</a:t>
            </a:r>
            <a:endParaRPr lang="en-C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6D313-53CC-7B65-BF7B-489F2D356E7A}"/>
              </a:ext>
            </a:extLst>
          </p:cNvPr>
          <p:cNvSpPr txBox="1"/>
          <p:nvPr/>
        </p:nvSpPr>
        <p:spPr>
          <a:xfrm>
            <a:off x="6318504" y="4983480"/>
            <a:ext cx="5495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优点</a:t>
            </a:r>
            <a:r>
              <a:rPr lang="zh-CN" altLang="en-US" dirty="0"/>
              <a:t>：识别准确率高；成本较低；无需 </a:t>
            </a:r>
            <a:r>
              <a:rPr lang="en-US" altLang="zh-CN" dirty="0"/>
              <a:t>OCR</a:t>
            </a:r>
            <a:r>
              <a:rPr lang="zh-CN" altLang="en-US" dirty="0"/>
              <a:t> 和视觉大模型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缺点：需操作系统底层 </a:t>
            </a:r>
            <a:r>
              <a:rPr lang="en-US" altLang="zh-CN" dirty="0"/>
              <a:t>API</a:t>
            </a:r>
            <a:r>
              <a:rPr lang="zh-CN" altLang="en-US" dirty="0"/>
              <a:t> 权限；大模型缺少元素树理解能力，需要数据做预训练或微调；元素树往往较大，需要筛选</a:t>
            </a:r>
            <a:r>
              <a:rPr lang="zh-CN" altLang="en-CN" dirty="0"/>
              <a:t>可视部分</a:t>
            </a:r>
            <a:r>
              <a:rPr lang="zh-CN" altLang="en-US" dirty="0"/>
              <a:t>输入到大模型</a:t>
            </a:r>
            <a:endParaRPr lang="en-C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04AFA-8A6B-7E79-3FCD-D2D17F105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46" y="2216080"/>
            <a:ext cx="3201732" cy="26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7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FE304-EDC8-1F0B-D722-FD00410AE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EAEF-6F8B-4AA8-46D8-AB263C72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AGI</a:t>
            </a:r>
            <a:r>
              <a:rPr lang="zh-CN" altLang="en-US" dirty="0"/>
              <a:t> 的方向：有趣 </a:t>
            </a:r>
            <a:r>
              <a:rPr lang="en-US" altLang="zh-CN" dirty="0"/>
              <a:t>+</a:t>
            </a:r>
            <a:r>
              <a:rPr lang="zh-CN" altLang="en-US" dirty="0"/>
              <a:t> 有用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3E711-F2EE-2595-6944-3EA5E3F3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7118"/>
            <a:ext cx="2532608" cy="272780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D0FB441-1414-C6B1-5572-02AA78DB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81" y="4545160"/>
            <a:ext cx="2538027" cy="19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876CE-AD72-7034-6345-9F3AF8B6274E}"/>
              </a:ext>
            </a:extLst>
          </p:cNvPr>
          <p:cNvSpPr txBox="1"/>
          <p:nvPr/>
        </p:nvSpPr>
        <p:spPr>
          <a:xfrm>
            <a:off x="3606279" y="1567118"/>
            <a:ext cx="765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我们的第一台自己拥有的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 卡 </a:t>
            </a:r>
            <a:r>
              <a:rPr lang="en-US" altLang="zh-CN" dirty="0"/>
              <a:t>H100</a:t>
            </a:r>
            <a:r>
              <a:rPr lang="zh-CN" altLang="en-US" dirty="0"/>
              <a:t> 服务器，在 </a:t>
            </a:r>
            <a:r>
              <a:rPr lang="en-US" altLang="zh-CN" dirty="0"/>
              <a:t>Her</a:t>
            </a:r>
            <a:r>
              <a:rPr lang="zh-CN" altLang="en-US" dirty="0"/>
              <a:t> 的拍摄地 </a:t>
            </a:r>
            <a:r>
              <a:rPr lang="en-US" altLang="zh-CN" dirty="0"/>
              <a:t>1</a:t>
            </a:r>
            <a:r>
              <a:rPr lang="zh-CN" altLang="en-US" dirty="0"/>
              <a:t> 英里以内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跟 </a:t>
            </a:r>
            <a:r>
              <a:rPr lang="en-US" altLang="zh-CN" dirty="0"/>
              <a:t>Google</a:t>
            </a:r>
            <a:r>
              <a:rPr lang="zh-CN" altLang="en-US" dirty="0"/>
              <a:t> 和 </a:t>
            </a:r>
            <a:r>
              <a:rPr lang="en-US" altLang="zh-CN" dirty="0"/>
              <a:t>Cloudflare</a:t>
            </a:r>
            <a:r>
              <a:rPr lang="zh-CN" altLang="en-US" dirty="0"/>
              <a:t> 都在同一数据中心内，</a:t>
            </a:r>
            <a:r>
              <a:rPr lang="en-US" altLang="zh-CN" dirty="0"/>
              <a:t>ping</a:t>
            </a:r>
            <a:r>
              <a:rPr lang="zh-CN" altLang="en-US" dirty="0"/>
              <a:t> </a:t>
            </a:r>
            <a:r>
              <a:rPr lang="en-US" altLang="zh-CN" dirty="0"/>
              <a:t>&lt;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 err="1"/>
              <a:t>ms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614231-FED8-6B78-2884-F8E03B5AD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670" y="2656262"/>
            <a:ext cx="7560365" cy="38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56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7D04-7266-9AB3-CA4C-A7E91D8E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例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  <a:r>
              <a:rPr lang="zh-CN" altLang="en-US" dirty="0"/>
              <a:t>：会议</a:t>
            </a:r>
            <a:r>
              <a:rPr lang="en-US" altLang="zh-CN" dirty="0"/>
              <a:t>/</a:t>
            </a:r>
            <a:r>
              <a:rPr lang="zh-CN" altLang="en-US" dirty="0"/>
              <a:t>生活记录器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F7718-28EB-92E7-74A8-30B9BBDD3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会议中刚溜了一会儿号，就被老板 </a:t>
            </a:r>
            <a:r>
              <a:rPr lang="en-US" dirty="0"/>
              <a:t>cue </a:t>
            </a:r>
            <a:r>
              <a:rPr lang="zh-CN" altLang="en-US" dirty="0"/>
              <a:t>到，一脸懵</a:t>
            </a:r>
            <a:endParaRPr lang="en-US" altLang="zh-CN" dirty="0"/>
          </a:p>
          <a:p>
            <a:pPr lvl="1"/>
            <a:r>
              <a:rPr lang="zh-CN" altLang="en-US" dirty="0"/>
              <a:t>实时会议内容转写和总结（</a:t>
            </a:r>
            <a:r>
              <a:rPr lang="en-US" altLang="zh-CN" dirty="0"/>
              <a:t>Zoom</a:t>
            </a:r>
            <a:r>
              <a:rPr lang="zh-CN" altLang="en-US" dirty="0"/>
              <a:t> 和腾讯会议已经支持）</a:t>
            </a:r>
            <a:endParaRPr lang="en-US" altLang="zh-CN" dirty="0"/>
          </a:p>
          <a:p>
            <a:pPr lvl="1"/>
            <a:r>
              <a:rPr lang="zh-CN" altLang="en-US" dirty="0"/>
              <a:t>关注话题提醒</a:t>
            </a:r>
            <a:endParaRPr lang="en-US" altLang="zh-CN" dirty="0"/>
          </a:p>
          <a:p>
            <a:r>
              <a:rPr lang="zh-CN" altLang="en-US" dirty="0"/>
              <a:t>今年都去过哪些地方？</a:t>
            </a:r>
            <a:endParaRPr lang="en-US" altLang="zh-CN" dirty="0"/>
          </a:p>
          <a:p>
            <a:pPr lvl="1"/>
            <a:r>
              <a:rPr lang="zh-CN" altLang="en-US" dirty="0"/>
              <a:t>虽然各类 </a:t>
            </a:r>
            <a:r>
              <a:rPr lang="en-US" altLang="zh-CN" dirty="0"/>
              <a:t>App</a:t>
            </a:r>
            <a:r>
              <a:rPr lang="zh-CN" altLang="en-US" dirty="0"/>
              <a:t> 都有记录，但数据是</a:t>
            </a:r>
            <a:r>
              <a:rPr lang="zh-CN" altLang="en-CN" dirty="0"/>
              <a:t>烟囱化</a:t>
            </a:r>
            <a:r>
              <a:rPr lang="zh-CN" altLang="en-US" dirty="0"/>
              <a:t>的，无法导出，无法聚合各类 </a:t>
            </a:r>
            <a:r>
              <a:rPr lang="en-US" altLang="zh-CN" dirty="0"/>
              <a:t>App</a:t>
            </a:r>
            <a:r>
              <a:rPr lang="zh-CN" altLang="en-US" dirty="0"/>
              <a:t> 的数据来做分析</a:t>
            </a:r>
            <a:endParaRPr lang="en-US" altLang="zh-CN" dirty="0"/>
          </a:p>
          <a:p>
            <a:pPr lvl="1"/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可以通过 </a:t>
            </a:r>
            <a:r>
              <a:rPr lang="en-US" altLang="zh-CN" dirty="0"/>
              <a:t>RPA</a:t>
            </a:r>
            <a:r>
              <a:rPr lang="zh-CN" altLang="en-US" dirty="0"/>
              <a:t> 或 </a:t>
            </a:r>
            <a:r>
              <a:rPr lang="en-US" altLang="zh-CN" dirty="0"/>
              <a:t>Intent-based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r>
              <a:rPr lang="zh-CN" altLang="en-US" dirty="0"/>
              <a:t> 方式收集生活记录</a:t>
            </a:r>
            <a:endParaRPr lang="en-US" altLang="zh-CN" dirty="0"/>
          </a:p>
          <a:p>
            <a:r>
              <a:rPr lang="en-US" altLang="zh-CN" dirty="0" err="1"/>
              <a:t>Rewind.AI</a:t>
            </a:r>
            <a:r>
              <a:rPr lang="en-US" altLang="zh-CN" dirty="0"/>
              <a:t> </a:t>
            </a:r>
            <a:r>
              <a:rPr lang="zh-CN" altLang="en-US" dirty="0"/>
              <a:t>的录屏和录音吊坠是我很喜欢的产品</a:t>
            </a:r>
            <a:endParaRPr lang="en-US" altLang="zh-CN" dirty="0"/>
          </a:p>
          <a:p>
            <a:pPr lvl="1"/>
            <a:r>
              <a:rPr lang="zh-CN" altLang="en-US" dirty="0"/>
              <a:t>其实大厂信息安全部门一直在用类似的方法检测泄密</a:t>
            </a:r>
            <a:endParaRPr lang="en-US" altLang="zh-CN" dirty="0"/>
          </a:p>
          <a:p>
            <a:pPr lvl="1"/>
            <a:r>
              <a:rPr lang="zh-CN" altLang="en-US" dirty="0"/>
              <a:t>隐私是记录生活最大的顾虑，本地化算力</a:t>
            </a:r>
            <a:r>
              <a:rPr lang="en-US" altLang="zh-CN" dirty="0"/>
              <a:t>/</a:t>
            </a:r>
            <a:r>
              <a:rPr lang="zh-CN" altLang="en-US"/>
              <a:t>隐私计算是</a:t>
            </a:r>
            <a:r>
              <a:rPr lang="zh-CN" altLang="en-US" dirty="0"/>
              <a:t>必由之路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49656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31B9-8A3D-6BBC-3BBB-F8B679E1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慢思考 </a:t>
            </a:r>
            <a:r>
              <a:rPr lang="en-US" dirty="0"/>
              <a:t>(1): </a:t>
            </a:r>
            <a:r>
              <a:rPr lang="zh-CN" altLang="en-CN" dirty="0"/>
              <a:t>思维链</a:t>
            </a:r>
            <a:r>
              <a:rPr lang="zh-CN" altLang="en-US" dirty="0"/>
              <a:t>回答数学题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C2510-3081-0616-6457-E57FF09EE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8545327" cy="4213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23B8B-4B98-1617-3531-095A3A688CD6}"/>
              </a:ext>
            </a:extLst>
          </p:cNvPr>
          <p:cNvSpPr txBox="1"/>
          <p:nvPr/>
        </p:nvSpPr>
        <p:spPr>
          <a:xfrm>
            <a:off x="838200" y="6072809"/>
            <a:ext cx="874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AI</a:t>
            </a:r>
            <a:r>
              <a:rPr lang="zh-CN" altLang="en-US" dirty="0"/>
              <a:t> 回答数学题需要时间思考：</a:t>
            </a:r>
            <a:r>
              <a:rPr lang="zh-CN" altLang="en-CN" dirty="0"/>
              <a:t>绿色</a:t>
            </a:r>
            <a:r>
              <a:rPr lang="zh-CN" altLang="en-US" dirty="0"/>
              <a:t>部分，“慢思考”，属于中间状态而非输出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07864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751AE-217F-1068-F36A-E382624D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慢思考 </a:t>
            </a:r>
            <a:r>
              <a:rPr lang="en-US" dirty="0"/>
              <a:t>(</a:t>
            </a:r>
            <a:r>
              <a:rPr lang="en-US" altLang="zh-CN" dirty="0"/>
              <a:t>2</a:t>
            </a:r>
            <a:r>
              <a:rPr lang="en-US" dirty="0"/>
              <a:t>): </a:t>
            </a:r>
            <a:r>
              <a:rPr lang="en-US" dirty="0" err="1"/>
              <a:t>多步网络搜索回答难题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D9F89-064E-87AF-7DC0-AA61E956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7772400" cy="4054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F1716C-B1FE-1C53-6C0C-010ECE640C79}"/>
              </a:ext>
            </a:extLst>
          </p:cNvPr>
          <p:cNvSpPr txBox="1"/>
          <p:nvPr/>
        </p:nvSpPr>
        <p:spPr>
          <a:xfrm>
            <a:off x="838199" y="6072809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</a:t>
            </a:r>
            <a:r>
              <a:rPr lang="en-US" altLang="zh-CN" dirty="0"/>
              <a:t>-hop</a:t>
            </a:r>
            <a:r>
              <a:rPr lang="zh-CN" altLang="en-US" dirty="0"/>
              <a:t> </a:t>
            </a:r>
            <a:r>
              <a:rPr lang="en-US" altLang="zh-CN" dirty="0"/>
              <a:t>QA</a:t>
            </a:r>
            <a:r>
              <a:rPr lang="zh-CN" altLang="en-US" dirty="0"/>
              <a:t>：单次搜索不能得到答案时，需要将问题拆分为多个</a:t>
            </a:r>
            <a:r>
              <a:rPr lang="zh-CN" altLang="en-CN" dirty="0"/>
              <a:t>子</a:t>
            </a:r>
            <a:r>
              <a:rPr lang="zh-CN" altLang="en-US" dirty="0"/>
              <a:t>阶段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20962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35AB-E852-3A6B-34F9-6FD12A68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慢思考</a:t>
            </a:r>
            <a:r>
              <a:rPr lang="en-US" altLang="zh-CN" dirty="0"/>
              <a:t> (2)</a:t>
            </a:r>
            <a:r>
              <a:rPr lang="zh-CN" altLang="en-US" dirty="0"/>
              <a:t>：复杂任务规划分解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3F504-C9EA-1362-BFBC-EBF399D52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3651" cy="4351338"/>
          </a:xfrm>
        </p:spPr>
        <p:txBody>
          <a:bodyPr>
            <a:normAutofit/>
          </a:bodyPr>
          <a:lstStyle/>
          <a:p>
            <a:r>
              <a:rPr lang="zh-CN" altLang="en-US" dirty="0"/>
              <a:t>论文第二章相比相关工作 </a:t>
            </a:r>
            <a:r>
              <a:rPr lang="en-US" altLang="zh-CN" dirty="0"/>
              <a:t>X</a:t>
            </a:r>
            <a:r>
              <a:rPr lang="zh-CN" altLang="en-US" dirty="0"/>
              <a:t> 的贡献是什么？</a:t>
            </a:r>
            <a:endParaRPr lang="en-US" altLang="zh-CN" dirty="0"/>
          </a:p>
          <a:p>
            <a:pPr lvl="1"/>
            <a:r>
              <a:rPr lang="zh-CN" altLang="en-US" dirty="0"/>
              <a:t>如何找到第 </a:t>
            </a:r>
            <a:r>
              <a:rPr lang="en-US" altLang="zh-CN" dirty="0"/>
              <a:t>2</a:t>
            </a:r>
            <a:r>
              <a:rPr lang="zh-CN" altLang="en-US" dirty="0"/>
              <a:t> 章的所有内容？</a:t>
            </a:r>
            <a:endParaRPr lang="en-US" altLang="zh-CN" dirty="0"/>
          </a:p>
          <a:p>
            <a:pPr lvl="1"/>
            <a:r>
              <a:rPr lang="zh-CN" altLang="en-US" dirty="0"/>
              <a:t>如何找到相关工作 </a:t>
            </a:r>
            <a:r>
              <a:rPr lang="en-US" altLang="zh-CN" dirty="0"/>
              <a:t>X</a:t>
            </a:r>
            <a:r>
              <a:rPr lang="zh-CN" altLang="en-US" dirty="0"/>
              <a:t>，并总结它的贡献？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查询洛杉矶今天的天气</a:t>
            </a:r>
            <a:endParaRPr lang="en-US" altLang="zh-CN" dirty="0"/>
          </a:p>
          <a:p>
            <a:pPr lvl="1"/>
            <a:r>
              <a:rPr lang="zh-CN" altLang="en-US" dirty="0"/>
              <a:t>简单解析 </a:t>
            </a:r>
            <a:r>
              <a:rPr lang="en-US" altLang="zh-CN" dirty="0"/>
              <a:t>HTML</a:t>
            </a:r>
            <a:r>
              <a:rPr lang="zh-CN" altLang="en-US" dirty="0"/>
              <a:t> 或文本难以区分网页中不同日期和不同地区的天气</a:t>
            </a:r>
            <a:endParaRPr lang="en-US" altLang="zh-CN" dirty="0"/>
          </a:p>
          <a:p>
            <a:pPr lvl="1"/>
            <a:r>
              <a:rPr lang="zh-CN" altLang="en-US" dirty="0"/>
              <a:t>视觉理解是终极方案</a:t>
            </a:r>
            <a:endParaRPr lang="en-US" altLang="zh-CN" dirty="0"/>
          </a:p>
          <a:p>
            <a:pPr marL="0" indent="0">
              <a:buNone/>
            </a:pPr>
            <a:endParaRPr lang="en-CN" dirty="0"/>
          </a:p>
        </p:txBody>
      </p:sp>
      <p:pic>
        <p:nvPicPr>
          <p:cNvPr id="4" name="Picture 4" descr="天气网站的一个查询结果截图，里面有好几个温度，到底哪个是现在的？">
            <a:extLst>
              <a:ext uri="{FF2B5EF4-FFF2-40B4-BE49-F238E27FC236}">
                <a16:creationId xmlns:a16="http://schemas.microsoft.com/office/drawing/2014/main" id="{C53BC6ED-4C23-918C-32C3-143894FB7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087" y="1825625"/>
            <a:ext cx="3847239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959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8FED-3810-13CE-8D95-38C558F8F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慢思考 </a:t>
            </a:r>
            <a:r>
              <a:rPr lang="en-US" dirty="0"/>
              <a:t>(</a:t>
            </a:r>
            <a:r>
              <a:rPr lang="en-US" altLang="zh-CN" dirty="0"/>
              <a:t>3</a:t>
            </a:r>
            <a:r>
              <a:rPr lang="en-US" dirty="0"/>
              <a:t>):</a:t>
            </a:r>
            <a:r>
              <a:rPr lang="zh-CN" altLang="en-US" dirty="0"/>
              <a:t> 自动调用多种工具分步求解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87EEF-D4E6-9BE5-314B-D9B3FE45F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5659"/>
            <a:ext cx="10515599" cy="4831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BD098-6A3F-2131-A7DC-E8B550E042E3}"/>
              </a:ext>
            </a:extLst>
          </p:cNvPr>
          <p:cNvSpPr txBox="1"/>
          <p:nvPr/>
        </p:nvSpPr>
        <p:spPr>
          <a:xfrm>
            <a:off x="838199" y="6416929"/>
            <a:ext cx="437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告诉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CN" dirty="0"/>
              <a:t>调用工具的参考例子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3D0B3-50BA-A41A-A0FB-9EC932A4B130}"/>
              </a:ext>
            </a:extLst>
          </p:cNvPr>
          <p:cNvSpPr txBox="1"/>
          <p:nvPr/>
        </p:nvSpPr>
        <p:spPr>
          <a:xfrm>
            <a:off x="6271592" y="6416929"/>
            <a:ext cx="561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依次调用</a:t>
            </a:r>
            <a:r>
              <a:rPr lang="zh-CN" altLang="en-US" dirty="0"/>
              <a:t> </a:t>
            </a:r>
            <a:r>
              <a:rPr lang="en-US" altLang="zh-CN" dirty="0"/>
              <a:t>Google</a:t>
            </a:r>
            <a:r>
              <a:rPr lang="zh-CN" altLang="en-US" dirty="0"/>
              <a:t>，</a:t>
            </a:r>
            <a:r>
              <a:rPr lang="en-US" altLang="zh-CN" dirty="0" err="1"/>
              <a:t>OpenAI</a:t>
            </a:r>
            <a:r>
              <a:rPr lang="zh-CN" altLang="en-US" dirty="0"/>
              <a:t> </a:t>
            </a:r>
            <a:r>
              <a:rPr lang="en-US" altLang="zh-CN" dirty="0"/>
              <a:t>Codex</a:t>
            </a:r>
            <a:r>
              <a:rPr lang="zh-CN" altLang="en-US" dirty="0"/>
              <a:t> 和 </a:t>
            </a:r>
            <a:r>
              <a:rPr lang="en-US" altLang="zh-CN" dirty="0"/>
              <a:t>Python</a:t>
            </a:r>
            <a:r>
              <a:rPr lang="zh-CN" altLang="en-US" dirty="0"/>
              <a:t> 解决问题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3346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3592-8552-5AB2-5FC8-C1EE6035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慢思考</a:t>
            </a:r>
            <a:r>
              <a:rPr lang="zh-CN" altLang="en-US" dirty="0"/>
              <a:t> </a:t>
            </a:r>
            <a:r>
              <a:rPr lang="en-US" altLang="zh-CN" dirty="0"/>
              <a:t>(3): </a:t>
            </a:r>
            <a:r>
              <a:rPr lang="en-CN" dirty="0"/>
              <a:t>让</a:t>
            </a:r>
            <a:r>
              <a:rPr lang="zh-CN" altLang="en-US" dirty="0"/>
              <a:t> </a:t>
            </a:r>
            <a:r>
              <a:rPr lang="en-CN" dirty="0"/>
              <a:t>AI</a:t>
            </a:r>
            <a:r>
              <a:rPr lang="zh-CN" altLang="en-US" dirty="0"/>
              <a:t> 学会</a:t>
            </a:r>
            <a:r>
              <a:rPr lang="en-CN" dirty="0"/>
              <a:t>使用上万种工具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4549F-4A94-9EF6-A2B5-35D88110B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GPT</a:t>
            </a:r>
            <a:r>
              <a:rPr lang="zh-CN" altLang="en-US" dirty="0"/>
              <a:t> </a:t>
            </a:r>
            <a:r>
              <a:rPr lang="en-US" altLang="zh-CN" dirty="0"/>
              <a:t>Store</a:t>
            </a:r>
            <a:r>
              <a:rPr lang="zh-CN" altLang="en-US" dirty="0"/>
              <a:t> 路线（工具调用大模型）</a:t>
            </a:r>
            <a:r>
              <a:rPr lang="en-CN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 err="1"/>
              <a:t>ChatGPT</a:t>
            </a:r>
            <a:r>
              <a:rPr lang="zh-CN" altLang="en-US" dirty="0"/>
              <a:t> 路线（大模型调用工具）</a:t>
            </a:r>
            <a:endParaRPr lang="en-US" altLang="zh-CN" dirty="0"/>
          </a:p>
          <a:p>
            <a:pPr lvl="1"/>
            <a:r>
              <a:rPr lang="en-US" altLang="zh-CN" dirty="0"/>
              <a:t>GPT</a:t>
            </a:r>
            <a:r>
              <a:rPr lang="zh-CN" altLang="en-US" dirty="0"/>
              <a:t> </a:t>
            </a:r>
            <a:r>
              <a:rPr lang="en-US" altLang="zh-CN" dirty="0"/>
              <a:t>Store</a:t>
            </a:r>
            <a:r>
              <a:rPr lang="zh-CN" altLang="en-US" dirty="0"/>
              <a:t> 路线是用户指定使用何种工具</a:t>
            </a:r>
            <a:endParaRPr lang="en-US" altLang="zh-CN" dirty="0"/>
          </a:p>
          <a:p>
            <a:pPr lvl="1"/>
            <a:r>
              <a:rPr lang="en-US" altLang="zh-CN" dirty="0" err="1"/>
              <a:t>ChatGPT</a:t>
            </a:r>
            <a:r>
              <a:rPr lang="zh-CN" altLang="en-US" dirty="0"/>
              <a:t> 路线相当于是把工具的说明书都摊开在桌面上，用时再查找</a:t>
            </a:r>
            <a:endParaRPr lang="en-US" altLang="zh-CN" dirty="0"/>
          </a:p>
          <a:p>
            <a:r>
              <a:rPr lang="zh-CN" altLang="en-US" dirty="0"/>
              <a:t>大模型如何学会自动使用 </a:t>
            </a:r>
            <a:r>
              <a:rPr lang="en-US" altLang="zh-CN" dirty="0"/>
              <a:t>GPT</a:t>
            </a:r>
            <a:r>
              <a:rPr lang="zh-CN" altLang="en-US" dirty="0"/>
              <a:t> </a:t>
            </a:r>
            <a:r>
              <a:rPr lang="en-US" altLang="zh-CN" dirty="0"/>
              <a:t>Store</a:t>
            </a:r>
            <a:r>
              <a:rPr lang="zh-CN" altLang="en-US" dirty="0"/>
              <a:t> 中的上万种工具？</a:t>
            </a:r>
            <a:endParaRPr lang="en-US" altLang="zh-CN" dirty="0"/>
          </a:p>
          <a:p>
            <a:r>
              <a:rPr lang="zh-CN" altLang="en-US" dirty="0"/>
              <a:t>观点</a:t>
            </a:r>
            <a:r>
              <a:rPr lang="en-US" altLang="zh-CN" dirty="0"/>
              <a:t>1</a:t>
            </a:r>
            <a:r>
              <a:rPr lang="zh-CN" altLang="en-US" dirty="0"/>
              <a:t>：工具使用属于过程记忆，不是语言可以明确描述的</a:t>
            </a:r>
            <a:endParaRPr lang="en-US" altLang="zh-CN" dirty="0"/>
          </a:p>
          <a:p>
            <a:pPr lvl="1"/>
            <a:r>
              <a:rPr lang="zh-CN" altLang="en-US" dirty="0"/>
              <a:t>使用 </a:t>
            </a:r>
            <a:r>
              <a:rPr lang="en-US" altLang="zh-CN" dirty="0"/>
              <a:t>Fine-tuning</a:t>
            </a:r>
            <a:r>
              <a:rPr lang="zh-CN" altLang="en-US" dirty="0"/>
              <a:t> 方法，甚至在预训练时加入工具使用的语料</a:t>
            </a:r>
            <a:endParaRPr lang="en-US" altLang="zh-CN" dirty="0"/>
          </a:p>
          <a:p>
            <a:r>
              <a:rPr lang="zh-CN" altLang="en-US" dirty="0"/>
              <a:t>观点</a:t>
            </a:r>
            <a:r>
              <a:rPr lang="en-US" altLang="zh-CN" dirty="0"/>
              <a:t>2</a:t>
            </a:r>
            <a:r>
              <a:rPr lang="zh-CN" altLang="en-US" dirty="0"/>
              <a:t>：工具使用可以用代码形式表达，因此属于代码生成能力</a:t>
            </a:r>
            <a:endParaRPr lang="en-US" altLang="zh-CN" dirty="0"/>
          </a:p>
          <a:p>
            <a:pPr lvl="1"/>
            <a:r>
              <a:rPr lang="zh-CN" altLang="en-US" dirty="0"/>
              <a:t>使用 </a:t>
            </a:r>
            <a:r>
              <a:rPr lang="en-US" altLang="zh-CN" dirty="0"/>
              <a:t>RAG</a:t>
            </a:r>
            <a:r>
              <a:rPr lang="zh-CN" altLang="en-US" dirty="0"/>
              <a:t> 方法获取到工具使用的代码</a:t>
            </a:r>
            <a:endParaRPr lang="en-US" altLang="zh-CN" dirty="0"/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3126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1A7DE-7034-44D1-ECCE-CAC0E55F7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减少幻觉的工程方法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0535E-E513-A6A9-9E7D-85FE7E710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22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N" sz="2400" dirty="0"/>
              <a:t>事实性校验</a:t>
            </a:r>
            <a:r>
              <a:rPr lang="zh-CN" altLang="en-US" sz="2400" dirty="0"/>
              <a:t>（</a:t>
            </a:r>
            <a:r>
              <a:rPr lang="en-US" altLang="zh-CN" sz="2400" dirty="0"/>
              <a:t>Factual</a:t>
            </a:r>
            <a:r>
              <a:rPr lang="zh-CN" altLang="en-US" sz="2400" dirty="0"/>
              <a:t> </a:t>
            </a:r>
            <a:r>
              <a:rPr lang="en-US" altLang="zh-CN" sz="2400" dirty="0"/>
              <a:t>Checking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6DCBE-2CB9-BFF0-EB56-E4188F955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78" y="2442178"/>
            <a:ext cx="5354619" cy="4227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ED62A-4E07-2BA7-C2A0-32042F516819}"/>
              </a:ext>
            </a:extLst>
          </p:cNvPr>
          <p:cNvSpPr txBox="1"/>
          <p:nvPr/>
        </p:nvSpPr>
        <p:spPr>
          <a:xfrm>
            <a:off x="6768548" y="1825625"/>
            <a:ext cx="522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CN" sz="2400" b="0" i="0" u="none" strike="noStrike" dirty="0">
                <a:effectLst/>
                <a:latin typeface="-apple-system"/>
              </a:rPr>
              <a:t>多次生成</a:t>
            </a:r>
            <a:r>
              <a:rPr lang="zh-CN" altLang="en-US" sz="2400" b="0" i="0" u="none" strike="noStrike" dirty="0">
                <a:effectLst/>
                <a:latin typeface="-apple-system"/>
              </a:rPr>
              <a:t>（</a:t>
            </a:r>
            <a:r>
              <a:rPr lang="en-US" sz="2400" b="0" i="0" u="none" strike="noStrike" dirty="0" err="1">
                <a:effectLst/>
                <a:latin typeface="-apple-system"/>
              </a:rPr>
              <a:t>SelfCheckGPT</a:t>
            </a:r>
            <a:r>
              <a:rPr lang="zh-CN" altLang="en-US" sz="2400" b="0" i="0" u="none" strike="noStrike" dirty="0">
                <a:effectLst/>
                <a:latin typeface="-apple-system"/>
              </a:rPr>
              <a:t>）</a:t>
            </a:r>
            <a:endParaRPr lang="en-C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EC077-E2FD-2049-B24F-010C2B717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469" y="2442178"/>
            <a:ext cx="5130883" cy="42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E4CA-65AA-33B2-29C8-5941F432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有用的</a:t>
            </a:r>
            <a:r>
              <a:rPr lang="zh-CN" altLang="en-US" dirty="0"/>
              <a:t> </a:t>
            </a:r>
            <a:r>
              <a:rPr lang="en-CN" dirty="0"/>
              <a:t>AI</a:t>
            </a:r>
            <a:r>
              <a:rPr lang="zh-CN" altLang="en-US" dirty="0"/>
              <a:t> 价值更高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1A867-7C38-CF4F-DBF6-5DA0095744A3}"/>
              </a:ext>
            </a:extLst>
          </p:cNvPr>
          <p:cNvSpPr txBox="1"/>
          <p:nvPr/>
        </p:nvSpPr>
        <p:spPr>
          <a:xfrm>
            <a:off x="838200" y="4730267"/>
            <a:ext cx="35487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语音闲聊</a:t>
            </a:r>
          </a:p>
          <a:p>
            <a:endParaRPr lang="en-CN" dirty="0"/>
          </a:p>
          <a:p>
            <a:r>
              <a:rPr lang="en-US" dirty="0" err="1"/>
              <a:t>收入</a:t>
            </a:r>
            <a:r>
              <a:rPr lang="zh-CN" altLang="en-US" dirty="0"/>
              <a:t>：</a:t>
            </a:r>
            <a:r>
              <a:rPr lang="en-US" altLang="zh-CN" dirty="0"/>
              <a:t>1</a:t>
            </a:r>
            <a:r>
              <a:rPr lang="zh-CN" altLang="en-US" dirty="0"/>
              <a:t> 元</a:t>
            </a:r>
            <a:r>
              <a:rPr lang="en-US" altLang="zh-CN" dirty="0"/>
              <a:t>/</a:t>
            </a:r>
            <a:r>
              <a:rPr lang="zh-CN" altLang="en-US" dirty="0"/>
              <a:t>小时</a:t>
            </a:r>
            <a:endParaRPr lang="en-US" dirty="0"/>
          </a:p>
          <a:p>
            <a:r>
              <a:rPr lang="en-US" dirty="0" err="1"/>
              <a:t>用</a:t>
            </a:r>
            <a:r>
              <a:rPr lang="zh-CN" altLang="en-US" dirty="0"/>
              <a:t> </a:t>
            </a:r>
            <a:r>
              <a:rPr lang="en-US" altLang="zh-CN" dirty="0"/>
              <a:t>GPT-3.5</a:t>
            </a:r>
            <a:r>
              <a:rPr lang="zh-CN" altLang="en-US" dirty="0"/>
              <a:t> 成本：</a:t>
            </a:r>
            <a:r>
              <a:rPr lang="en-US" altLang="zh-CN" dirty="0"/>
              <a:t>5</a:t>
            </a:r>
            <a:r>
              <a:rPr lang="zh-CN" altLang="en-US" dirty="0"/>
              <a:t> 元</a:t>
            </a:r>
            <a:r>
              <a:rPr lang="en-US" altLang="zh-CN" dirty="0"/>
              <a:t>/</a:t>
            </a:r>
            <a:r>
              <a:rPr lang="zh-CN" altLang="en-US" dirty="0"/>
              <a:t>小时</a:t>
            </a:r>
            <a:endParaRPr lang="en-US" altLang="zh-CN" dirty="0"/>
          </a:p>
          <a:p>
            <a:r>
              <a:rPr lang="en-US" dirty="0" err="1"/>
              <a:t>用</a:t>
            </a:r>
            <a:r>
              <a:rPr lang="zh-CN" altLang="en-US" dirty="0"/>
              <a:t> </a:t>
            </a:r>
            <a:r>
              <a:rPr lang="en-US" altLang="zh-CN" dirty="0" err="1"/>
              <a:t>Mixtral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*</a:t>
            </a:r>
            <a:r>
              <a:rPr lang="en-US" altLang="zh-CN" dirty="0"/>
              <a:t>7B</a:t>
            </a:r>
            <a:r>
              <a:rPr lang="zh-CN" altLang="en-US" dirty="0"/>
              <a:t> 成本：</a:t>
            </a:r>
            <a:r>
              <a:rPr lang="en-US" altLang="zh-CN" dirty="0"/>
              <a:t>1</a:t>
            </a:r>
            <a:r>
              <a:rPr lang="zh-CN" altLang="en-US" dirty="0"/>
              <a:t> 元</a:t>
            </a:r>
            <a:r>
              <a:rPr lang="en-US" altLang="zh-CN" dirty="0"/>
              <a:t>/</a:t>
            </a:r>
            <a:r>
              <a:rPr lang="zh-CN" altLang="en-US" dirty="0"/>
              <a:t>小时 </a:t>
            </a:r>
            <a:endParaRPr lang="en-US" dirty="0"/>
          </a:p>
          <a:p>
            <a:r>
              <a:rPr lang="en-US" dirty="0" err="1"/>
              <a:t>大多数现有平台都在赔钱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E7C78A-8EF8-5EC5-7196-46F1B66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999" y="1565940"/>
            <a:ext cx="3265818" cy="3060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D34873-A25C-3707-2360-8127E197A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81402"/>
            <a:ext cx="3548770" cy="3130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04DF20-C5B4-3FC7-6586-D1D70EE79FD5}"/>
              </a:ext>
            </a:extLst>
          </p:cNvPr>
          <p:cNvSpPr txBox="1"/>
          <p:nvPr/>
        </p:nvSpPr>
        <p:spPr>
          <a:xfrm>
            <a:off x="8186530" y="4730267"/>
            <a:ext cx="35487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心理咨询</a:t>
            </a:r>
            <a:r>
              <a:rPr lang="zh-CN" altLang="en-US" sz="2400" dirty="0"/>
              <a:t>、法律咨询</a:t>
            </a:r>
            <a:endParaRPr lang="en-CN" sz="2400" dirty="0"/>
          </a:p>
          <a:p>
            <a:endParaRPr lang="en-CN" dirty="0"/>
          </a:p>
          <a:p>
            <a:r>
              <a:rPr lang="en-US" dirty="0" err="1"/>
              <a:t>收入</a:t>
            </a:r>
            <a:r>
              <a:rPr lang="zh-CN" altLang="en-US" dirty="0"/>
              <a:t>：</a:t>
            </a:r>
            <a:r>
              <a:rPr lang="en-US" altLang="zh-CN" dirty="0"/>
              <a:t>100</a:t>
            </a:r>
            <a:r>
              <a:rPr lang="zh-CN" altLang="en-US" dirty="0"/>
              <a:t> 元</a:t>
            </a:r>
            <a:r>
              <a:rPr lang="en-US" altLang="zh-CN" dirty="0"/>
              <a:t>/</a:t>
            </a:r>
            <a:r>
              <a:rPr lang="zh-CN" altLang="en-US" dirty="0"/>
              <a:t>小时</a:t>
            </a:r>
            <a:endParaRPr lang="en-US" altLang="zh-CN" dirty="0"/>
          </a:p>
          <a:p>
            <a:r>
              <a:rPr lang="en-US" dirty="0" err="1"/>
              <a:t>用</a:t>
            </a:r>
            <a:r>
              <a:rPr lang="zh-CN" altLang="en-US" dirty="0"/>
              <a:t> </a:t>
            </a:r>
            <a:r>
              <a:rPr lang="en-US" altLang="zh-CN" dirty="0"/>
              <a:t>GPT-4</a:t>
            </a:r>
            <a:r>
              <a:rPr lang="zh-CN" altLang="en-US" dirty="0"/>
              <a:t> 成本：</a:t>
            </a:r>
            <a:r>
              <a:rPr lang="en-US" altLang="zh-CN" dirty="0"/>
              <a:t>50</a:t>
            </a:r>
            <a:r>
              <a:rPr lang="zh-CN" altLang="en-US" dirty="0"/>
              <a:t> 元</a:t>
            </a:r>
            <a:r>
              <a:rPr lang="en-US" altLang="zh-CN" dirty="0"/>
              <a:t>/</a:t>
            </a:r>
            <a:r>
              <a:rPr lang="zh-CN" altLang="en-US" dirty="0"/>
              <a:t>小时</a:t>
            </a:r>
            <a:endParaRPr lang="en-US" dirty="0"/>
          </a:p>
          <a:p>
            <a:r>
              <a:rPr lang="en-US" dirty="0" err="1"/>
              <a:t>用</a:t>
            </a:r>
            <a:r>
              <a:rPr lang="zh-CN" altLang="en-US" dirty="0"/>
              <a:t> </a:t>
            </a:r>
            <a:r>
              <a:rPr lang="en-US" altLang="zh-CN" dirty="0"/>
              <a:t>GPT-3.5</a:t>
            </a:r>
            <a:r>
              <a:rPr lang="zh-CN" altLang="en-US" dirty="0"/>
              <a:t> 成本：</a:t>
            </a:r>
            <a:r>
              <a:rPr lang="en-US" altLang="zh-CN" dirty="0"/>
              <a:t>5</a:t>
            </a:r>
            <a:r>
              <a:rPr lang="zh-CN" altLang="en-US" dirty="0"/>
              <a:t> 元</a:t>
            </a:r>
            <a:r>
              <a:rPr lang="en-US" altLang="zh-CN" dirty="0"/>
              <a:t>/</a:t>
            </a:r>
            <a:r>
              <a:rPr lang="zh-CN" altLang="en-US" dirty="0"/>
              <a:t>小时</a:t>
            </a:r>
            <a:endParaRPr lang="en-US" altLang="zh-CN" dirty="0"/>
          </a:p>
          <a:p>
            <a:r>
              <a:rPr lang="zh-CN" altLang="en-US" dirty="0"/>
              <a:t>质量和品牌是关键</a:t>
            </a:r>
            <a:endParaRPr lang="en-US" altLang="zh-C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00F83E-4E41-720F-ACFA-A5309ED5B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42" y="1513966"/>
            <a:ext cx="2091867" cy="30977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836B92-EF9E-3527-DE28-3F9076476209}"/>
              </a:ext>
            </a:extLst>
          </p:cNvPr>
          <p:cNvSpPr txBox="1"/>
          <p:nvPr/>
        </p:nvSpPr>
        <p:spPr>
          <a:xfrm>
            <a:off x="4727713" y="4730267"/>
            <a:ext cx="35487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在线教育</a:t>
            </a:r>
            <a:endParaRPr lang="en-CN" sz="2400" dirty="0"/>
          </a:p>
          <a:p>
            <a:endParaRPr lang="en-CN" dirty="0"/>
          </a:p>
          <a:p>
            <a:r>
              <a:rPr lang="en-US" dirty="0" err="1"/>
              <a:t>收入</a:t>
            </a:r>
            <a:r>
              <a:rPr lang="zh-CN" altLang="en-US" dirty="0"/>
              <a:t>：</a:t>
            </a:r>
            <a:r>
              <a:rPr lang="en-US" altLang="zh-CN" dirty="0"/>
              <a:t>10</a:t>
            </a:r>
            <a:r>
              <a:rPr lang="zh-CN" altLang="en-US" dirty="0"/>
              <a:t> 元</a:t>
            </a:r>
            <a:r>
              <a:rPr lang="en-US" altLang="zh-CN" dirty="0"/>
              <a:t>/</a:t>
            </a:r>
            <a:r>
              <a:rPr lang="zh-CN" altLang="en-US" dirty="0"/>
              <a:t>小时</a:t>
            </a:r>
            <a:endParaRPr lang="en-US" dirty="0"/>
          </a:p>
          <a:p>
            <a:r>
              <a:rPr lang="en-US" dirty="0" err="1"/>
              <a:t>用</a:t>
            </a:r>
            <a:r>
              <a:rPr lang="zh-CN" altLang="en-US" dirty="0"/>
              <a:t> </a:t>
            </a:r>
            <a:r>
              <a:rPr lang="en-US" altLang="zh-CN" dirty="0"/>
              <a:t>GPT-3.5</a:t>
            </a:r>
            <a:r>
              <a:rPr lang="zh-CN" altLang="en-US" dirty="0"/>
              <a:t> 成本：</a:t>
            </a:r>
            <a:r>
              <a:rPr lang="en-US" altLang="zh-CN" dirty="0"/>
              <a:t>5</a:t>
            </a:r>
            <a:r>
              <a:rPr lang="zh-CN" altLang="en-US" dirty="0"/>
              <a:t> 元</a:t>
            </a:r>
            <a:r>
              <a:rPr lang="en-US" altLang="zh-CN" dirty="0"/>
              <a:t>/</a:t>
            </a:r>
            <a:r>
              <a:rPr lang="zh-CN" altLang="en-US" dirty="0"/>
              <a:t>小时</a:t>
            </a:r>
            <a:endParaRPr lang="en-US" altLang="zh-CN" dirty="0"/>
          </a:p>
          <a:p>
            <a:r>
              <a:rPr lang="en-US" dirty="0" err="1"/>
              <a:t>用</a:t>
            </a:r>
            <a:r>
              <a:rPr lang="zh-CN" altLang="en-US" dirty="0"/>
              <a:t> </a:t>
            </a:r>
            <a:r>
              <a:rPr lang="en-US" altLang="zh-CN" dirty="0" err="1"/>
              <a:t>Mixtral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*</a:t>
            </a:r>
            <a:r>
              <a:rPr lang="en-US" altLang="zh-CN" dirty="0"/>
              <a:t>7B</a:t>
            </a:r>
            <a:r>
              <a:rPr lang="zh-CN" altLang="en-US" dirty="0"/>
              <a:t> 成本：</a:t>
            </a:r>
            <a:r>
              <a:rPr lang="en-US" altLang="zh-CN" dirty="0"/>
              <a:t>1</a:t>
            </a:r>
            <a:r>
              <a:rPr lang="zh-CN" altLang="en-US" dirty="0"/>
              <a:t> 元</a:t>
            </a:r>
            <a:r>
              <a:rPr lang="en-US" altLang="zh-CN" dirty="0"/>
              <a:t>/</a:t>
            </a:r>
            <a:r>
              <a:rPr lang="zh-CN" altLang="en-US" dirty="0"/>
              <a:t>小时 </a:t>
            </a:r>
            <a:endParaRPr lang="en-US" dirty="0"/>
          </a:p>
          <a:p>
            <a:r>
              <a:rPr lang="en-US" dirty="0" err="1"/>
              <a:t>相对容易赚钱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97461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1132A-B710-D1D6-2403-C7DE3C8D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让大多数人用得起 </a:t>
            </a:r>
            <a:r>
              <a:rPr lang="en-US" altLang="zh-CN" dirty="0"/>
              <a:t>AI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C03C9-5976-46AB-B6B3-8DA6F8DA3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/>
          </a:bodyPr>
          <a:lstStyle/>
          <a:p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Router</a:t>
            </a:r>
          </a:p>
          <a:p>
            <a:pPr lvl="1"/>
            <a:r>
              <a:rPr lang="zh-CN" altLang="en-CN" dirty="0"/>
              <a:t>简单</a:t>
            </a:r>
            <a:r>
              <a:rPr lang="zh-CN" altLang="en-US" dirty="0"/>
              <a:t>问题用小模型（如 </a:t>
            </a:r>
            <a:r>
              <a:rPr lang="en-US" altLang="zh-CN" dirty="0"/>
              <a:t>Mistral</a:t>
            </a:r>
            <a:r>
              <a:rPr lang="zh-CN" altLang="en-US" dirty="0"/>
              <a:t> </a:t>
            </a:r>
            <a:r>
              <a:rPr lang="en-US" altLang="zh-CN" dirty="0"/>
              <a:t>7B</a:t>
            </a:r>
            <a:r>
              <a:rPr lang="zh-CN" altLang="en-US" dirty="0"/>
              <a:t>），复杂问题用大模型（如 </a:t>
            </a:r>
            <a:r>
              <a:rPr lang="en-US" altLang="zh-CN" dirty="0" err="1"/>
              <a:t>Mixtral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*</a:t>
            </a:r>
            <a:r>
              <a:rPr lang="en-US" altLang="zh-CN" dirty="0"/>
              <a:t>7B</a:t>
            </a:r>
            <a:r>
              <a:rPr lang="zh-CN" altLang="en-US" dirty="0"/>
              <a:t>，</a:t>
            </a:r>
            <a:r>
              <a:rPr lang="en-US" altLang="zh-CN" dirty="0"/>
              <a:t>LLaMA-2</a:t>
            </a:r>
            <a:r>
              <a:rPr lang="zh-CN" altLang="en-US" dirty="0"/>
              <a:t> </a:t>
            </a:r>
            <a:r>
              <a:rPr lang="en-US" altLang="zh-CN" dirty="0"/>
              <a:t>70B</a:t>
            </a:r>
            <a:r>
              <a:rPr lang="zh-CN" altLang="en-US" dirty="0"/>
              <a:t> 甚至 </a:t>
            </a:r>
            <a:r>
              <a:rPr lang="en-US" altLang="zh-CN" dirty="0"/>
              <a:t>GPT-4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小模型如何知道自己回答不了，把问题交给大模型，而不是输出幻觉？</a:t>
            </a:r>
            <a:endParaRPr lang="en-US" altLang="zh-CN" dirty="0"/>
          </a:p>
          <a:p>
            <a:r>
              <a:rPr lang="en-US" altLang="zh-CN" dirty="0"/>
              <a:t>Inference</a:t>
            </a:r>
            <a:r>
              <a:rPr lang="zh-CN" altLang="en-US" dirty="0"/>
              <a:t> </a:t>
            </a:r>
            <a:r>
              <a:rPr lang="en-US" altLang="zh-CN" dirty="0"/>
              <a:t>Infra</a:t>
            </a:r>
          </a:p>
          <a:p>
            <a:pPr lvl="1"/>
            <a:r>
              <a:rPr lang="zh-CN" altLang="en-US" dirty="0"/>
              <a:t>大量 </a:t>
            </a:r>
            <a:r>
              <a:rPr lang="en-US" altLang="zh-CN" dirty="0" err="1"/>
              <a:t>LoRA</a:t>
            </a:r>
            <a:r>
              <a:rPr lang="zh-CN" altLang="en-US" dirty="0"/>
              <a:t> 批量推理</a:t>
            </a:r>
            <a:endParaRPr lang="en-US" altLang="zh-CN" dirty="0"/>
          </a:p>
          <a:p>
            <a:pPr lvl="1"/>
            <a:r>
              <a:rPr lang="en-US" altLang="zh-CN" dirty="0" err="1"/>
              <a:t>FlashAttention</a:t>
            </a:r>
            <a:r>
              <a:rPr lang="zh-CN" altLang="en-US" dirty="0"/>
              <a:t> 等优化</a:t>
            </a:r>
            <a:endParaRPr lang="en-US" altLang="zh-CN" dirty="0"/>
          </a:p>
          <a:p>
            <a:pPr lvl="1"/>
            <a:r>
              <a:rPr lang="zh-CN" altLang="en-US" dirty="0"/>
              <a:t>持久化 </a:t>
            </a:r>
            <a:r>
              <a:rPr lang="en-US" altLang="zh-CN" dirty="0"/>
              <a:t>KV</a:t>
            </a:r>
            <a:r>
              <a:rPr lang="zh-CN" altLang="en-US" dirty="0"/>
              <a:t> </a:t>
            </a:r>
            <a:r>
              <a:rPr lang="en-US" altLang="zh-CN" dirty="0"/>
              <a:t>Cache</a:t>
            </a:r>
          </a:p>
          <a:p>
            <a:r>
              <a:rPr lang="en-US" altLang="zh-CN" dirty="0"/>
              <a:t>Datacenter</a:t>
            </a:r>
            <a:r>
              <a:rPr lang="zh-CN" altLang="en-US" dirty="0"/>
              <a:t> </a:t>
            </a:r>
            <a:r>
              <a:rPr lang="en-US" altLang="zh-CN" dirty="0"/>
              <a:t>Infra</a:t>
            </a:r>
            <a:endParaRPr lang="en-CN" altLang="zh-CN" dirty="0"/>
          </a:p>
          <a:p>
            <a:pPr lvl="1"/>
            <a:r>
              <a:rPr lang="zh-CN" altLang="en-US" dirty="0"/>
              <a:t>自建算力平台，</a:t>
            </a:r>
            <a:r>
              <a:rPr lang="zh-CN" altLang="en-CN" dirty="0"/>
              <a:t>使用消费级</a:t>
            </a:r>
            <a:r>
              <a:rPr lang="zh-CN" altLang="en-US" dirty="0"/>
              <a:t>显卡做推理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68844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38283-CF3F-12AE-85E7-24EA628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成本</a:t>
            </a:r>
            <a:r>
              <a:rPr lang="zh-CN" altLang="en-US" dirty="0"/>
              <a:t>：</a:t>
            </a:r>
            <a:r>
              <a:rPr lang="en-CN" dirty="0"/>
              <a:t>自建</a:t>
            </a:r>
            <a:r>
              <a:rPr lang="zh-CN" altLang="en-US" dirty="0"/>
              <a:t> </a:t>
            </a:r>
            <a:r>
              <a:rPr lang="en-US" altLang="zh-CN" dirty="0"/>
              <a:t>Infra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调用 </a:t>
            </a:r>
            <a:r>
              <a:rPr lang="en-US" altLang="zh-CN" dirty="0"/>
              <a:t>API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798C-A1ED-D3A7-A680-7FF840D5AAEE}"/>
              </a:ext>
            </a:extLst>
          </p:cNvPr>
          <p:cNvSpPr txBox="1"/>
          <p:nvPr/>
        </p:nvSpPr>
        <p:spPr>
          <a:xfrm>
            <a:off x="838200" y="1537672"/>
            <a:ext cx="508877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/>
              <a:t>GPT</a:t>
            </a:r>
            <a:r>
              <a:rPr lang="en-US" altLang="zh-CN" sz="2000" dirty="0"/>
              <a:t>-4</a:t>
            </a:r>
            <a:r>
              <a:rPr lang="zh-CN" altLang="en-US" sz="2000" dirty="0"/>
              <a:t> </a:t>
            </a:r>
            <a:r>
              <a:rPr lang="en-US" altLang="zh-CN" sz="2000" dirty="0"/>
              <a:t>API</a:t>
            </a:r>
          </a:p>
          <a:p>
            <a:endParaRPr lang="en-US" sz="1600" dirty="0"/>
          </a:p>
          <a:p>
            <a:r>
              <a:rPr lang="zh-CN" altLang="en-US" sz="1600" dirty="0"/>
              <a:t>  </a:t>
            </a:r>
            <a:r>
              <a:rPr lang="en-US" altLang="zh-CN" sz="1600" dirty="0"/>
              <a:t> 8K</a:t>
            </a:r>
            <a:r>
              <a:rPr lang="zh-CN" altLang="en-US" sz="1600" dirty="0"/>
              <a:t> </a:t>
            </a:r>
            <a:r>
              <a:rPr lang="en-US" altLang="zh-CN" sz="1600" dirty="0"/>
              <a:t>input</a:t>
            </a:r>
            <a:r>
              <a:rPr lang="zh-CN" altLang="en-US" sz="1600" dirty="0"/>
              <a:t> </a:t>
            </a:r>
            <a:r>
              <a:rPr lang="en-US" altLang="zh-CN" sz="1600" dirty="0"/>
              <a:t>tokens</a:t>
            </a:r>
            <a:r>
              <a:rPr lang="zh-CN" altLang="en-US" sz="1600" dirty="0"/>
              <a:t> * </a:t>
            </a:r>
            <a:r>
              <a:rPr lang="en-US" altLang="zh-CN" sz="1600" dirty="0"/>
              <a:t>$0.015 / 1K input tokens</a:t>
            </a:r>
          </a:p>
          <a:p>
            <a:r>
              <a:rPr lang="en-US" sz="1600" dirty="0"/>
              <a:t>+ 0.5K output tokens * $0.03 / 1K output tokens</a:t>
            </a:r>
          </a:p>
          <a:p>
            <a:r>
              <a:rPr lang="en-US" sz="1600" dirty="0"/>
              <a:t>= </a:t>
            </a:r>
            <a:r>
              <a:rPr lang="en-US" sz="1600" b="1" dirty="0"/>
              <a:t>$135 </a:t>
            </a:r>
            <a:r>
              <a:rPr lang="en-US" sz="1600" dirty="0"/>
              <a:t>/ 1K queries</a:t>
            </a:r>
          </a:p>
          <a:p>
            <a:endParaRPr lang="en-US" sz="1600" dirty="0"/>
          </a:p>
          <a:p>
            <a:r>
              <a:rPr lang="en-CN" sz="2000" dirty="0"/>
              <a:t>GPT</a:t>
            </a:r>
            <a:r>
              <a:rPr lang="en-US" altLang="zh-CN" sz="2000" dirty="0"/>
              <a:t>-3.5</a:t>
            </a:r>
            <a:r>
              <a:rPr lang="zh-CN" altLang="en-US" sz="2000" dirty="0"/>
              <a:t> </a:t>
            </a:r>
            <a:r>
              <a:rPr lang="en-US" altLang="zh-CN" sz="2000" dirty="0"/>
              <a:t>API</a:t>
            </a:r>
          </a:p>
          <a:p>
            <a:endParaRPr lang="en-US" sz="1600" dirty="0"/>
          </a:p>
          <a:p>
            <a:r>
              <a:rPr lang="zh-CN" altLang="en-US" sz="1600" dirty="0"/>
              <a:t> </a:t>
            </a:r>
            <a:r>
              <a:rPr lang="en-US" altLang="zh-CN" sz="1600" dirty="0"/>
              <a:t>(8K</a:t>
            </a:r>
            <a:r>
              <a:rPr lang="zh-CN" altLang="en-US" sz="1600" dirty="0"/>
              <a:t> </a:t>
            </a:r>
            <a:r>
              <a:rPr lang="en-US" altLang="zh-CN" sz="1600" dirty="0"/>
              <a:t>input</a:t>
            </a:r>
            <a:r>
              <a:rPr lang="zh-CN" altLang="en-US" sz="1600" dirty="0"/>
              <a:t> </a:t>
            </a:r>
            <a:r>
              <a:rPr lang="en-US" altLang="zh-CN" sz="1600" dirty="0"/>
              <a:t>tokens</a:t>
            </a:r>
            <a:r>
              <a:rPr lang="zh-CN" altLang="en-US" sz="1600" dirty="0"/>
              <a:t> * </a:t>
            </a:r>
            <a:r>
              <a:rPr lang="en-US" altLang="zh-CN" sz="1600" dirty="0"/>
              <a:t>$0.001 / 1K input tokens</a:t>
            </a:r>
          </a:p>
          <a:p>
            <a:r>
              <a:rPr lang="en-US" sz="1600" dirty="0"/>
              <a:t>+ 0.5K output tokens * $0.0</a:t>
            </a:r>
            <a:r>
              <a:rPr lang="en-US" altLang="zh-CN" sz="1600" dirty="0"/>
              <a:t>02</a:t>
            </a:r>
            <a:r>
              <a:rPr lang="en-US" sz="1600" dirty="0"/>
              <a:t> / 1K output tokens)</a:t>
            </a:r>
          </a:p>
          <a:p>
            <a:r>
              <a:rPr lang="en-US" sz="1600" dirty="0"/>
              <a:t>= </a:t>
            </a:r>
            <a:r>
              <a:rPr lang="en-US" sz="1600" b="1" dirty="0"/>
              <a:t>$</a:t>
            </a:r>
            <a:r>
              <a:rPr lang="en-US" altLang="zh-CN" sz="1600" b="1" dirty="0"/>
              <a:t>9 </a:t>
            </a:r>
            <a:r>
              <a:rPr lang="en-US" altLang="zh-CN" sz="1600" dirty="0"/>
              <a:t>/ 1K queries</a:t>
            </a:r>
          </a:p>
          <a:p>
            <a:endParaRPr lang="en-US" sz="1600" dirty="0"/>
          </a:p>
          <a:p>
            <a:r>
              <a:rPr lang="en-US" altLang="zh-CN" sz="2000" dirty="0" err="1"/>
              <a:t>Mixtral</a:t>
            </a:r>
            <a:r>
              <a:rPr lang="zh-CN" altLang="en-US" sz="2000" dirty="0"/>
              <a:t> </a:t>
            </a:r>
            <a:r>
              <a:rPr lang="en-US" altLang="zh-CN" sz="2000" dirty="0"/>
              <a:t>8</a:t>
            </a:r>
            <a:r>
              <a:rPr lang="zh-CN" altLang="en-US" sz="2000" dirty="0"/>
              <a:t>*</a:t>
            </a:r>
            <a:r>
              <a:rPr lang="en-US" altLang="zh-CN" sz="2000" dirty="0"/>
              <a:t>7B</a:t>
            </a:r>
            <a:r>
              <a:rPr lang="zh-CN" altLang="en-US" sz="2000" dirty="0"/>
              <a:t> </a:t>
            </a:r>
            <a:r>
              <a:rPr lang="en-US" altLang="zh-CN" sz="2000" dirty="0" err="1"/>
              <a:t>MoE</a:t>
            </a:r>
            <a:r>
              <a:rPr lang="en-US" altLang="zh-CN" sz="2000" dirty="0"/>
              <a:t> API (</a:t>
            </a:r>
            <a:r>
              <a:rPr lang="en-US" altLang="zh-CN" sz="2000" dirty="0" err="1"/>
              <a:t>Together.AI</a:t>
            </a:r>
            <a:r>
              <a:rPr lang="en-US" altLang="zh-CN" sz="2000" dirty="0"/>
              <a:t>)</a:t>
            </a:r>
          </a:p>
          <a:p>
            <a:endParaRPr lang="en-US" altLang="zh-CN" sz="1600" dirty="0"/>
          </a:p>
          <a:p>
            <a:r>
              <a:rPr lang="en-US" altLang="zh-CN" sz="1600" dirty="0"/>
              <a:t>   (8K input tokens + 0.5K output tokens)</a:t>
            </a:r>
          </a:p>
          <a:p>
            <a:r>
              <a:rPr lang="en-US" altLang="zh-CN" sz="1600" dirty="0"/>
              <a:t>* $0.0006 / 1K tokens</a:t>
            </a:r>
          </a:p>
          <a:p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b="1" dirty="0"/>
              <a:t>$5.1 </a:t>
            </a:r>
            <a:r>
              <a:rPr lang="en-US" altLang="zh-CN" sz="1600" dirty="0"/>
              <a:t>/ 1K queries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4D062-193F-9864-73CE-96C9EB15ABF9}"/>
              </a:ext>
            </a:extLst>
          </p:cNvPr>
          <p:cNvSpPr txBox="1"/>
          <p:nvPr/>
        </p:nvSpPr>
        <p:spPr>
          <a:xfrm>
            <a:off x="6195753" y="1537672"/>
            <a:ext cx="574132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/>
              <a:t>Mixtral</a:t>
            </a:r>
            <a:r>
              <a:rPr lang="zh-CN" altLang="en-US" sz="2000" dirty="0"/>
              <a:t> </a:t>
            </a:r>
            <a:r>
              <a:rPr lang="en-US" altLang="zh-CN" sz="2000" dirty="0"/>
              <a:t>8</a:t>
            </a:r>
            <a:r>
              <a:rPr lang="zh-CN" altLang="en-US" sz="2000" dirty="0"/>
              <a:t>*</a:t>
            </a:r>
            <a:r>
              <a:rPr lang="en-US" altLang="zh-CN" sz="2000" dirty="0"/>
              <a:t>7B</a:t>
            </a:r>
            <a:r>
              <a:rPr lang="zh-CN" altLang="en-US" sz="2000" dirty="0"/>
              <a:t> </a:t>
            </a:r>
            <a:r>
              <a:rPr lang="en-US" altLang="zh-CN" sz="2000" dirty="0" err="1"/>
              <a:t>MoE</a:t>
            </a:r>
            <a:r>
              <a:rPr lang="en-US" altLang="zh-CN" sz="2000" dirty="0"/>
              <a:t> (self-hosted on 4*H100)</a:t>
            </a:r>
            <a:endParaRPr lang="en-US" sz="1600" dirty="0"/>
          </a:p>
          <a:p>
            <a:r>
              <a:rPr lang="zh-CN" altLang="en-US" sz="1600" dirty="0"/>
              <a:t> </a:t>
            </a:r>
            <a:endParaRPr lang="en-US" altLang="zh-CN" sz="1600" dirty="0"/>
          </a:p>
          <a:p>
            <a:r>
              <a:rPr lang="zh-CN" altLang="en-US" sz="1600" dirty="0"/>
              <a:t> </a:t>
            </a:r>
            <a:r>
              <a:rPr lang="en-US" altLang="zh-CN" sz="1600" dirty="0"/>
              <a:t>(8K</a:t>
            </a:r>
            <a:r>
              <a:rPr lang="zh-CN" altLang="en-US" sz="1600" dirty="0"/>
              <a:t> </a:t>
            </a:r>
            <a:r>
              <a:rPr lang="en-US" altLang="zh-CN" sz="1600" dirty="0"/>
              <a:t>input</a:t>
            </a:r>
            <a:r>
              <a:rPr lang="zh-CN" altLang="en-US" sz="1600" dirty="0"/>
              <a:t> </a:t>
            </a:r>
            <a:r>
              <a:rPr lang="en-US" altLang="zh-CN" sz="1600" dirty="0"/>
              <a:t>tokens / 10K</a:t>
            </a:r>
            <a:r>
              <a:rPr lang="zh-CN" altLang="en-US" sz="1600" dirty="0"/>
              <a:t> </a:t>
            </a:r>
            <a:r>
              <a:rPr lang="en-US" altLang="zh-CN" sz="1600" dirty="0"/>
              <a:t>prefill tokens/s</a:t>
            </a:r>
          </a:p>
          <a:p>
            <a:r>
              <a:rPr lang="en-US" altLang="zh-CN" sz="1600" dirty="0"/>
              <a:t>+ 0.5K output tokens / 50 output tokens/s </a:t>
            </a:r>
            <a:r>
              <a:rPr lang="en-US" sz="1600" dirty="0"/>
              <a:t>/ 64 parallel)</a:t>
            </a:r>
          </a:p>
          <a:p>
            <a:r>
              <a:rPr lang="en-US" sz="1600" dirty="0"/>
              <a:t>* $2 / hour / GPU * 4 GPUs / 3600 s/hour</a:t>
            </a:r>
          </a:p>
          <a:p>
            <a:r>
              <a:rPr lang="en-CN" sz="1600" dirty="0"/>
              <a:t>= </a:t>
            </a:r>
            <a:r>
              <a:rPr lang="en-CN" sz="1600" b="1" dirty="0"/>
              <a:t>$2.1 </a:t>
            </a:r>
            <a:r>
              <a:rPr lang="en-CN" sz="1600" dirty="0"/>
              <a:t>/ 1K queries</a:t>
            </a:r>
          </a:p>
          <a:p>
            <a:endParaRPr lang="en-CN" sz="1600" dirty="0"/>
          </a:p>
          <a:p>
            <a:r>
              <a:rPr lang="en-US" altLang="zh-CN" sz="2000" dirty="0"/>
              <a:t>Mistral</a:t>
            </a:r>
            <a:r>
              <a:rPr lang="zh-CN" altLang="en-US" sz="2000" dirty="0"/>
              <a:t> </a:t>
            </a:r>
            <a:r>
              <a:rPr lang="en-US" altLang="zh-CN" sz="2000" dirty="0"/>
              <a:t>7B API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 err="1"/>
              <a:t>Together.AI</a:t>
            </a:r>
            <a:r>
              <a:rPr lang="en-US" altLang="zh-CN" sz="2000" dirty="0"/>
              <a:t>)</a:t>
            </a:r>
          </a:p>
          <a:p>
            <a:endParaRPr lang="en-US" sz="1600" dirty="0"/>
          </a:p>
          <a:p>
            <a:r>
              <a:rPr lang="zh-CN" altLang="en-US" sz="1600" dirty="0"/>
              <a:t>  </a:t>
            </a:r>
            <a:r>
              <a:rPr lang="en-US" altLang="zh-CN" sz="1600" dirty="0"/>
              <a:t>(8K</a:t>
            </a:r>
            <a:r>
              <a:rPr lang="zh-CN" altLang="en-US" sz="1600" dirty="0"/>
              <a:t> </a:t>
            </a:r>
            <a:r>
              <a:rPr lang="en-US" altLang="zh-CN" sz="1600" dirty="0"/>
              <a:t>input</a:t>
            </a:r>
            <a:r>
              <a:rPr lang="zh-CN" altLang="en-US" sz="1600" dirty="0"/>
              <a:t> </a:t>
            </a:r>
            <a:r>
              <a:rPr lang="en-US" altLang="zh-CN" sz="1600" dirty="0"/>
              <a:t>tokens + 0.5K output tokens)</a:t>
            </a:r>
          </a:p>
          <a:p>
            <a:r>
              <a:rPr lang="en-US" altLang="zh-CN" sz="1600" dirty="0"/>
              <a:t>* $0.0002 / 1K tokens</a:t>
            </a:r>
          </a:p>
          <a:p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b="1" dirty="0"/>
              <a:t>$1.7 </a:t>
            </a:r>
            <a:r>
              <a:rPr lang="en-US" altLang="zh-CN" sz="1600" dirty="0"/>
              <a:t>/ 1K queries</a:t>
            </a:r>
          </a:p>
          <a:p>
            <a:endParaRPr lang="en-CN" sz="1600" dirty="0"/>
          </a:p>
          <a:p>
            <a:r>
              <a:rPr lang="en-US" altLang="zh-CN" sz="2000" dirty="0"/>
              <a:t>Mistral</a:t>
            </a:r>
            <a:r>
              <a:rPr lang="zh-CN" altLang="en-US" sz="2000" dirty="0"/>
              <a:t> </a:t>
            </a:r>
            <a:r>
              <a:rPr lang="en-US" altLang="zh-CN" sz="2000" dirty="0"/>
              <a:t>7B (self-hosted on 4090)</a:t>
            </a:r>
            <a:endParaRPr lang="en-US" sz="1600" dirty="0"/>
          </a:p>
          <a:p>
            <a:endParaRPr lang="en-US" altLang="zh-CN" sz="1600" dirty="0"/>
          </a:p>
          <a:p>
            <a:r>
              <a:rPr lang="zh-CN" altLang="en-US" sz="1600" dirty="0"/>
              <a:t>  </a:t>
            </a:r>
            <a:r>
              <a:rPr lang="en-US" altLang="zh-CN" sz="1600" dirty="0"/>
              <a:t>(8K</a:t>
            </a:r>
            <a:r>
              <a:rPr lang="zh-CN" altLang="en-US" sz="1600" dirty="0"/>
              <a:t> </a:t>
            </a:r>
            <a:r>
              <a:rPr lang="en-US" altLang="zh-CN" sz="1600" dirty="0"/>
              <a:t>input</a:t>
            </a:r>
            <a:r>
              <a:rPr lang="zh-CN" altLang="en-US" sz="1600" dirty="0"/>
              <a:t> </a:t>
            </a:r>
            <a:r>
              <a:rPr lang="en-US" altLang="zh-CN" sz="1600" dirty="0"/>
              <a:t>tokens</a:t>
            </a:r>
            <a:r>
              <a:rPr lang="zh-CN" altLang="en-US" sz="1600" dirty="0"/>
              <a:t> </a:t>
            </a:r>
            <a:r>
              <a:rPr lang="en-US" altLang="zh-CN" sz="1600" dirty="0"/>
              <a:t>/</a:t>
            </a:r>
            <a:r>
              <a:rPr lang="zh-CN" altLang="en-US" sz="1600" dirty="0"/>
              <a:t> </a:t>
            </a:r>
            <a:r>
              <a:rPr lang="en-US" altLang="zh-CN" sz="1600" dirty="0"/>
              <a:t>4K</a:t>
            </a:r>
            <a:r>
              <a:rPr lang="zh-CN" altLang="en-US" sz="1600" dirty="0"/>
              <a:t> </a:t>
            </a:r>
            <a:r>
              <a:rPr lang="en-US" altLang="zh-CN" sz="1600" dirty="0"/>
              <a:t>prefill</a:t>
            </a:r>
            <a:r>
              <a:rPr lang="zh-CN" altLang="en-US" sz="1600" dirty="0"/>
              <a:t> </a:t>
            </a:r>
            <a:r>
              <a:rPr lang="en-US" altLang="zh-CN" sz="1600" dirty="0"/>
              <a:t>tokens/s</a:t>
            </a:r>
          </a:p>
          <a:p>
            <a:r>
              <a:rPr lang="en-US" altLang="zh-CN" sz="1600" dirty="0"/>
              <a:t>+ 0.5K output tokens / 20 output</a:t>
            </a:r>
            <a:r>
              <a:rPr lang="zh-CN" altLang="en-US" sz="1600" dirty="0"/>
              <a:t> </a:t>
            </a:r>
            <a:r>
              <a:rPr lang="en-US" altLang="zh-CN" sz="1600" dirty="0"/>
              <a:t>tokens/s / 32 parallel)</a:t>
            </a:r>
          </a:p>
          <a:p>
            <a:r>
              <a:rPr lang="en-US" altLang="zh-CN" sz="1600" dirty="0"/>
              <a:t>* $0.5 / hour / GPU / 3600 s/hour</a:t>
            </a:r>
          </a:p>
          <a:p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b="1" dirty="0"/>
              <a:t>$0.39 </a:t>
            </a:r>
            <a:r>
              <a:rPr lang="en-US" altLang="zh-CN" sz="1600" dirty="0"/>
              <a:t>/ 1K queries</a:t>
            </a:r>
            <a:endParaRPr lang="en-US" altLang="zh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1D67F-65DE-F3DF-9F67-99C459A21940}"/>
              </a:ext>
            </a:extLst>
          </p:cNvPr>
          <p:cNvSpPr txBox="1"/>
          <p:nvPr/>
        </p:nvSpPr>
        <p:spPr>
          <a:xfrm>
            <a:off x="838200" y="6388625"/>
            <a:ext cx="4402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* </a:t>
            </a:r>
            <a:r>
              <a:rPr lang="en-US" altLang="zh-CN" sz="1400" dirty="0"/>
              <a:t>API</a:t>
            </a:r>
            <a:r>
              <a:rPr lang="zh-CN" altLang="en-US" sz="1400" dirty="0"/>
              <a:t> </a:t>
            </a:r>
            <a:r>
              <a:rPr lang="en-CN" sz="1400" dirty="0"/>
              <a:t>价格计算于</a:t>
            </a:r>
            <a:r>
              <a:rPr lang="zh-CN" altLang="en-US" sz="1400" dirty="0"/>
              <a:t> </a:t>
            </a:r>
            <a:r>
              <a:rPr lang="en-US" altLang="zh-CN" sz="1400" dirty="0"/>
              <a:t>2023</a:t>
            </a:r>
            <a:r>
              <a:rPr lang="zh-CN" altLang="en-US" sz="1400" dirty="0"/>
              <a:t> 年 </a:t>
            </a:r>
            <a:r>
              <a:rPr lang="en-US" altLang="zh-CN" sz="1400" dirty="0"/>
              <a:t>12</a:t>
            </a:r>
            <a:r>
              <a:rPr lang="zh-CN" altLang="en-US" sz="1400" dirty="0"/>
              <a:t> 月，可能随时变动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4106588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14FA9-7C56-C8ED-F419-89D927D6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有趣的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好看的皮囊 </a:t>
            </a:r>
            <a:r>
              <a:rPr lang="en-US" altLang="zh-CN" dirty="0"/>
              <a:t>+</a:t>
            </a:r>
            <a:r>
              <a:rPr lang="zh-CN" altLang="en-US" dirty="0"/>
              <a:t> 有趣的灵魂</a:t>
            </a:r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3F3BF-08F5-D921-7346-80EF5C336DB1}"/>
              </a:ext>
            </a:extLst>
          </p:cNvPr>
          <p:cNvSpPr txBox="1"/>
          <p:nvPr/>
        </p:nvSpPr>
        <p:spPr>
          <a:xfrm>
            <a:off x="6036732" y="1662113"/>
            <a:ext cx="5088467" cy="1153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有趣的灵魂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长期记忆 </a:t>
            </a:r>
            <a:r>
              <a:rPr lang="en-US" altLang="zh-CN" sz="2000" dirty="0"/>
              <a:t>+</a:t>
            </a:r>
            <a:r>
              <a:rPr lang="zh-CN" altLang="en-US" sz="2000" dirty="0"/>
              <a:t> 个性 </a:t>
            </a:r>
            <a:r>
              <a:rPr lang="en-US" altLang="zh-CN" sz="2000" dirty="0"/>
              <a:t>+</a:t>
            </a:r>
            <a:r>
              <a:rPr lang="zh-CN" altLang="en-US" sz="2000" dirty="0"/>
              <a:t> 自主思考</a:t>
            </a:r>
            <a:endParaRPr lang="en-US" altLang="zh-CN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C6D423-506F-1658-5CE3-5A042AB6C030}"/>
              </a:ext>
            </a:extLst>
          </p:cNvPr>
          <p:cNvSpPr txBox="1"/>
          <p:nvPr/>
        </p:nvSpPr>
        <p:spPr>
          <a:xfrm>
            <a:off x="838200" y="1662113"/>
            <a:ext cx="4969931" cy="1153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好看的皮囊</a:t>
            </a:r>
            <a:endParaRPr lang="en-US" altLang="zh-CN" sz="2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/>
              <a:t>多模态：文本</a:t>
            </a:r>
            <a:r>
              <a:rPr lang="en-US" altLang="zh-CN" sz="2000" dirty="0"/>
              <a:t>/</a:t>
            </a:r>
            <a:r>
              <a:rPr lang="zh-CN" altLang="en-US" sz="2000" dirty="0"/>
              <a:t>语音</a:t>
            </a:r>
            <a:r>
              <a:rPr lang="en-US" altLang="zh-CN" sz="2000" dirty="0"/>
              <a:t>/</a:t>
            </a:r>
            <a:r>
              <a:rPr lang="zh-CN" altLang="en-US" sz="2000" dirty="0"/>
              <a:t>图片</a:t>
            </a:r>
            <a:r>
              <a:rPr lang="en-US" altLang="zh-CN" sz="2000" dirty="0"/>
              <a:t>/</a:t>
            </a:r>
            <a:r>
              <a:rPr lang="zh-CN" altLang="en-US" sz="2000" dirty="0"/>
              <a:t>视频 输入</a:t>
            </a:r>
            <a:r>
              <a:rPr lang="en-US" altLang="zh-CN" sz="2000" dirty="0"/>
              <a:t>/</a:t>
            </a:r>
            <a:r>
              <a:rPr lang="zh-CN" altLang="en-US" sz="2000" dirty="0"/>
              <a:t>输出</a:t>
            </a:r>
            <a:endParaRPr lang="en-US" altLang="zh-CN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581178-A50A-C46D-D808-BDAF084C2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965" y="2847615"/>
            <a:ext cx="4643968" cy="2299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D70585-C73B-1319-65D2-2849446B2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965" y="5362967"/>
            <a:ext cx="4643968" cy="1320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A43E08-D815-65E1-F2CD-0685DFE44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47615"/>
            <a:ext cx="4969931" cy="313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419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56E2-15F5-4805-DC9C-BA975066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大模型的成本一定会快速降低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0FD55-9948-7CA6-F480-29AFE0956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7"/>
            <a:ext cx="3346174" cy="4934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B8C3B-B260-CE8C-627D-C30583C95AFC}"/>
              </a:ext>
            </a:extLst>
          </p:cNvPr>
          <p:cNvSpPr txBox="1"/>
          <p:nvPr/>
        </p:nvSpPr>
        <p:spPr>
          <a:xfrm>
            <a:off x="4432853" y="1690687"/>
            <a:ext cx="76431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计算机历史博物馆</a:t>
            </a:r>
            <a:r>
              <a:rPr lang="zh-CN" altLang="en-US" dirty="0"/>
              <a:t>：</a:t>
            </a:r>
            <a:r>
              <a:rPr lang="en-US" altLang="zh-CN" dirty="0"/>
              <a:t>ENIAC</a:t>
            </a:r>
            <a:r>
              <a:rPr lang="zh-CN" altLang="en-US" dirty="0"/>
              <a:t> 每秒 </a:t>
            </a:r>
            <a:r>
              <a:rPr lang="en-US" altLang="zh-CN" dirty="0"/>
              <a:t>5000</a:t>
            </a:r>
            <a:r>
              <a:rPr lang="zh-CN" altLang="en-US" dirty="0"/>
              <a:t> 次加法，只有 </a:t>
            </a:r>
            <a:r>
              <a:rPr lang="en-US" altLang="zh-CN" dirty="0"/>
              <a:t>20</a:t>
            </a:r>
            <a:r>
              <a:rPr lang="zh-CN" altLang="en-US" dirty="0"/>
              <a:t> </a:t>
            </a:r>
            <a:r>
              <a:rPr lang="en-US" altLang="zh-CN" dirty="0"/>
              <a:t>words</a:t>
            </a:r>
            <a:r>
              <a:rPr lang="zh-CN" altLang="en-US" dirty="0"/>
              <a:t> 的内存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最初版的 </a:t>
            </a:r>
            <a:r>
              <a:rPr lang="en-US" altLang="zh-CN" dirty="0" err="1"/>
              <a:t>ChatGPT</a:t>
            </a:r>
            <a:r>
              <a:rPr lang="zh-CN" altLang="en-US" dirty="0"/>
              <a:t>：每秒输出 </a:t>
            </a:r>
            <a:r>
              <a:rPr lang="en-US" altLang="zh-CN" dirty="0"/>
              <a:t>30</a:t>
            </a:r>
            <a:r>
              <a:rPr lang="zh-CN" altLang="en-US" dirty="0"/>
              <a:t> 个 </a:t>
            </a:r>
            <a:r>
              <a:rPr lang="en-US" altLang="zh-CN" dirty="0"/>
              <a:t>token</a:t>
            </a:r>
            <a:r>
              <a:rPr lang="zh-CN" altLang="en-US" dirty="0"/>
              <a:t>，</a:t>
            </a:r>
            <a:r>
              <a:rPr lang="en-US" altLang="zh-CN" dirty="0"/>
              <a:t>4096</a:t>
            </a:r>
            <a:r>
              <a:rPr lang="zh-CN" altLang="en-US" dirty="0"/>
              <a:t> </a:t>
            </a:r>
            <a:r>
              <a:rPr lang="en-US" altLang="zh-CN" dirty="0"/>
              <a:t>tokens</a:t>
            </a:r>
            <a:r>
              <a:rPr lang="zh-CN" altLang="en-US" dirty="0"/>
              <a:t> 的内存</a:t>
            </a:r>
            <a:endParaRPr lang="en-US" altLang="zh-CN" dirty="0"/>
          </a:p>
          <a:p>
            <a:r>
              <a:rPr lang="zh-CN" altLang="en-US" dirty="0"/>
              <a:t>今天的 </a:t>
            </a:r>
            <a:r>
              <a:rPr lang="en-US" altLang="zh-CN" dirty="0" err="1"/>
              <a:t>ChatGPT</a:t>
            </a:r>
            <a:r>
              <a:rPr lang="zh-CN" altLang="en-US" dirty="0"/>
              <a:t>：每秒输出 </a:t>
            </a:r>
            <a:r>
              <a:rPr lang="en-US" altLang="zh-CN" dirty="0"/>
              <a:t>150</a:t>
            </a:r>
            <a:r>
              <a:rPr lang="zh-CN" altLang="en-US" dirty="0"/>
              <a:t> 个 </a:t>
            </a:r>
            <a:r>
              <a:rPr lang="en-US" altLang="zh-CN" dirty="0"/>
              <a:t>token</a:t>
            </a:r>
            <a:r>
              <a:rPr lang="zh-CN" altLang="en-US" dirty="0"/>
              <a:t>，</a:t>
            </a:r>
            <a:r>
              <a:rPr lang="en-US" altLang="zh-CN" dirty="0"/>
              <a:t>16384</a:t>
            </a:r>
            <a:r>
              <a:rPr lang="zh-CN" altLang="en-US" dirty="0"/>
              <a:t> </a:t>
            </a:r>
            <a:r>
              <a:rPr lang="en-US" altLang="zh-CN" dirty="0"/>
              <a:t>tokens</a:t>
            </a:r>
            <a:r>
              <a:rPr lang="zh-CN" altLang="en-US" dirty="0"/>
              <a:t> 的内存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未来会不会有一天，可以每秒输出上万个 </a:t>
            </a:r>
            <a:r>
              <a:rPr lang="en-US" altLang="zh-CN" dirty="0"/>
              <a:t>token</a:t>
            </a:r>
            <a:r>
              <a:rPr lang="zh-CN" altLang="en-US" dirty="0"/>
              <a:t>，有上亿个 </a:t>
            </a:r>
            <a:r>
              <a:rPr lang="en-US" altLang="zh-CN" dirty="0"/>
              <a:t>token</a:t>
            </a:r>
            <a:r>
              <a:rPr lang="zh-CN" altLang="en-US" dirty="0"/>
              <a:t> 的内存？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最早的 </a:t>
            </a:r>
            <a:r>
              <a:rPr lang="en-US" altLang="zh-CN" dirty="0" err="1"/>
              <a:t>LLaMA</a:t>
            </a:r>
            <a:r>
              <a:rPr lang="zh-CN" altLang="en-US" dirty="0"/>
              <a:t> </a:t>
            </a:r>
            <a:r>
              <a:rPr lang="en-US" altLang="zh-CN" dirty="0"/>
              <a:t>65B</a:t>
            </a:r>
            <a:r>
              <a:rPr lang="zh-CN" altLang="en-US" dirty="0"/>
              <a:t>：成本 </a:t>
            </a:r>
            <a:r>
              <a:rPr lang="en-US" altLang="zh-CN" dirty="0"/>
              <a:t>10</a:t>
            </a:r>
            <a:r>
              <a:rPr lang="zh-CN" altLang="en-US" dirty="0"/>
              <a:t> 美元 </a:t>
            </a:r>
            <a:r>
              <a:rPr lang="en-US" altLang="zh-CN" dirty="0"/>
              <a:t>/</a:t>
            </a:r>
            <a:r>
              <a:rPr lang="zh-CN" altLang="en-US" dirty="0"/>
              <a:t> 百万 </a:t>
            </a:r>
            <a:r>
              <a:rPr lang="en-US" altLang="zh-CN" dirty="0"/>
              <a:t>token</a:t>
            </a:r>
            <a:r>
              <a:rPr lang="zh-CN" altLang="en-US" dirty="0"/>
              <a:t>（</a:t>
            </a:r>
            <a:r>
              <a:rPr lang="en-CN" altLang="zh-CN" dirty="0"/>
              <a:t>TensorRT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A100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今天的 </a:t>
            </a:r>
            <a:r>
              <a:rPr lang="en-US" altLang="zh-CN" dirty="0" err="1"/>
              <a:t>Mixtral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*</a:t>
            </a:r>
            <a:r>
              <a:rPr lang="en-US" altLang="zh-CN" dirty="0"/>
              <a:t>7B</a:t>
            </a:r>
            <a:r>
              <a:rPr lang="zh-CN" altLang="en-US" dirty="0"/>
              <a:t>：成本 </a:t>
            </a:r>
            <a:r>
              <a:rPr lang="en-US" altLang="zh-CN" dirty="0"/>
              <a:t>0.3</a:t>
            </a:r>
            <a:r>
              <a:rPr lang="zh-CN" altLang="en-US" dirty="0"/>
              <a:t> 美元 </a:t>
            </a:r>
            <a:r>
              <a:rPr lang="en-US" altLang="zh-CN" dirty="0"/>
              <a:t>/</a:t>
            </a:r>
            <a:r>
              <a:rPr lang="zh-CN" altLang="en-US" dirty="0"/>
              <a:t> 百万 </a:t>
            </a:r>
            <a:r>
              <a:rPr lang="en-US" altLang="zh-CN" dirty="0"/>
              <a:t>token</a:t>
            </a:r>
            <a:r>
              <a:rPr lang="zh-CN" altLang="en-US" dirty="0"/>
              <a:t>（</a:t>
            </a:r>
            <a:r>
              <a:rPr lang="en-US" altLang="zh-CN" dirty="0" err="1"/>
              <a:t>vLLM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4090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未来会不会有一天，同等能力的模型可以</a:t>
            </a:r>
            <a:r>
              <a:rPr lang="zh-CN" altLang="en-CN" dirty="0"/>
              <a:t>跑在</a:t>
            </a:r>
            <a:r>
              <a:rPr lang="zh-CN" altLang="en-US" dirty="0"/>
              <a:t>手机上？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83917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D7BF-96FF-DB7C-8C4F-3F70298A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超级智能</a:t>
            </a:r>
            <a:r>
              <a:rPr lang="zh-CN" altLang="en-US" dirty="0"/>
              <a:t>：</a:t>
            </a:r>
            <a:r>
              <a:rPr lang="en-US" dirty="0" err="1"/>
              <a:t>有效加速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dirty="0" err="1"/>
              <a:t>超级对齐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B0AA1-F262-B4BF-7427-0E02ED558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301"/>
          </a:xfrm>
        </p:spPr>
        <p:txBody>
          <a:bodyPr>
            <a:normAutofit/>
          </a:bodyPr>
          <a:lstStyle/>
          <a:p>
            <a:r>
              <a:rPr lang="en-CN" dirty="0"/>
              <a:t>有效加速</a:t>
            </a:r>
            <a:r>
              <a:rPr lang="zh-CN" altLang="en-US" dirty="0"/>
              <a:t>（</a:t>
            </a:r>
            <a:r>
              <a:rPr lang="en-US" altLang="zh-CN" dirty="0"/>
              <a:t>Effective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  <a:r>
              <a:rPr lang="zh-CN" altLang="en-US" dirty="0"/>
              <a:t>，</a:t>
            </a:r>
            <a:r>
              <a:rPr lang="en-US" altLang="zh-CN" dirty="0"/>
              <a:t>e/acc</a:t>
            </a:r>
            <a:r>
              <a:rPr lang="zh-CN" altLang="en-US" dirty="0"/>
              <a:t>）</a:t>
            </a:r>
            <a:endParaRPr lang="en-US" dirty="0"/>
          </a:p>
          <a:p>
            <a:pPr lvl="1"/>
            <a:r>
              <a:rPr lang="en-US" altLang="zh-CN" dirty="0"/>
              <a:t>AI</a:t>
            </a:r>
            <a:r>
              <a:rPr lang="zh-CN" altLang="en-US" dirty="0"/>
              <a:t> 技术是中性的，关键在于使用它的人，不需要限制 </a:t>
            </a:r>
            <a:r>
              <a:rPr lang="en-US" altLang="zh-CN" dirty="0"/>
              <a:t>AI</a:t>
            </a:r>
            <a:r>
              <a:rPr lang="zh-CN" altLang="en-US" dirty="0"/>
              <a:t> 技术的发展</a:t>
            </a:r>
            <a:endParaRPr lang="en-US" altLang="zh-CN" dirty="0"/>
          </a:p>
          <a:p>
            <a:pPr lvl="1"/>
            <a:r>
              <a:rPr lang="zh-CN" altLang="en-US" dirty="0"/>
              <a:t>人类肉体有很多物理上的限制，硅基可能是比碳基更合适的生命形式</a:t>
            </a:r>
            <a:endParaRPr lang="en-US" altLang="zh-CN" dirty="0"/>
          </a:p>
          <a:p>
            <a:pPr lvl="1"/>
            <a:r>
              <a:rPr lang="zh-CN" altLang="en-US" dirty="0"/>
              <a:t>不应该用人类的价值观约束超级智能</a:t>
            </a:r>
            <a:endParaRPr lang="en-US" altLang="zh-CN" dirty="0"/>
          </a:p>
          <a:p>
            <a:pPr lvl="1"/>
            <a:r>
              <a:rPr lang="en-US" altLang="zh-CN" dirty="0"/>
              <a:t>Elon Musk: Humanity Is a Kind of 'Biological Boot Loader' for AI</a:t>
            </a:r>
            <a:endParaRPr lang="en-US" dirty="0"/>
          </a:p>
          <a:p>
            <a:r>
              <a:rPr lang="en-US" dirty="0" err="1"/>
              <a:t>超级对齐</a:t>
            </a:r>
            <a:r>
              <a:rPr lang="zh-CN" altLang="en-US" dirty="0"/>
              <a:t>（</a:t>
            </a:r>
            <a:r>
              <a:rPr lang="en-US" altLang="zh-CN" dirty="0" err="1"/>
              <a:t>Superalignment</a:t>
            </a:r>
            <a:r>
              <a:rPr lang="zh-CN" altLang="en-US" dirty="0"/>
              <a:t>）</a:t>
            </a:r>
            <a:endParaRPr lang="en-US" dirty="0"/>
          </a:p>
          <a:p>
            <a:pPr lvl="1"/>
            <a:r>
              <a:rPr lang="en-CN" dirty="0"/>
              <a:t>AI</a:t>
            </a:r>
            <a:r>
              <a:rPr lang="zh-CN" altLang="en-US" dirty="0"/>
              <a:t> 就像原子弹，</a:t>
            </a:r>
            <a:r>
              <a:rPr lang="en-CN" dirty="0"/>
              <a:t>需要成立类似国际原子能组织的机构</a:t>
            </a:r>
            <a:r>
              <a:rPr lang="zh-CN" altLang="en-US" dirty="0"/>
              <a:t>，</a:t>
            </a:r>
            <a:r>
              <a:rPr lang="en-CN" dirty="0"/>
              <a:t>控制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的发展以免威胁人类</a:t>
            </a:r>
            <a:endParaRPr lang="en-US" altLang="zh-CN" dirty="0"/>
          </a:p>
          <a:p>
            <a:pPr lvl="1"/>
            <a:r>
              <a:rPr lang="zh-CN" altLang="en-US" dirty="0"/>
              <a:t>如何保证比人类更强大的 </a:t>
            </a:r>
            <a:r>
              <a:rPr lang="en-US" altLang="zh-CN" dirty="0"/>
              <a:t>AI</a:t>
            </a:r>
            <a:r>
              <a:rPr lang="zh-CN" altLang="en-US" dirty="0"/>
              <a:t> 始终遵循人类的意图，听从人类的指挥</a:t>
            </a:r>
            <a:endParaRPr lang="en-US" altLang="zh-CN" dirty="0"/>
          </a:p>
          <a:p>
            <a:pPr lvl="1"/>
            <a:r>
              <a:rPr lang="en-US" altLang="zh-CN" dirty="0"/>
              <a:t>Evaluation is easier than generation.</a:t>
            </a:r>
          </a:p>
          <a:p>
            <a:pPr lvl="2"/>
            <a:r>
              <a:rPr lang="en-US" altLang="zh-CN" dirty="0"/>
              <a:t>Jan</a:t>
            </a:r>
            <a:r>
              <a:rPr lang="zh-CN" altLang="en-US" dirty="0"/>
              <a:t> </a:t>
            </a:r>
            <a:r>
              <a:rPr lang="en-US" altLang="zh-CN" dirty="0" err="1"/>
              <a:t>Leike</a:t>
            </a:r>
            <a:r>
              <a:rPr lang="en-US" altLang="zh-CN" dirty="0"/>
              <a:t>, Head of </a:t>
            </a:r>
            <a:r>
              <a:rPr lang="en-US" altLang="zh-CN" dirty="0" err="1"/>
              <a:t>OpenAI</a:t>
            </a:r>
            <a:r>
              <a:rPr lang="en-US" altLang="zh-CN" dirty="0"/>
              <a:t> </a:t>
            </a:r>
            <a:r>
              <a:rPr lang="en-US" altLang="zh-CN" dirty="0" err="1"/>
              <a:t>Superalignment</a:t>
            </a:r>
            <a:r>
              <a:rPr lang="en-US" altLang="zh-CN" dirty="0"/>
              <a:t> Team</a:t>
            </a:r>
          </a:p>
          <a:p>
            <a:pPr marL="457200" lvl="1" indent="0"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17890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4C7C-D263-D8FA-84A7-EBD03DC6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开源模型还是闭源模型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D4D1F-0166-D737-92A1-FE0F13EFF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8684"/>
          </a:xfrm>
        </p:spPr>
        <p:txBody>
          <a:bodyPr>
            <a:normAutofit lnSpcReduction="10000"/>
          </a:bodyPr>
          <a:lstStyle/>
          <a:p>
            <a:r>
              <a:rPr lang="en-CN" dirty="0"/>
              <a:t>最好的模型一定是闭源模型</a:t>
            </a:r>
          </a:p>
          <a:p>
            <a:r>
              <a:rPr lang="en-CN" dirty="0"/>
              <a:t>但很多场景下开源模型就足够了</a:t>
            </a:r>
          </a:p>
          <a:p>
            <a:pPr lvl="1"/>
            <a:r>
              <a:rPr lang="en-CN" dirty="0"/>
              <a:t>例如泛娱乐场景的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endParaRPr lang="en-CN" dirty="0"/>
          </a:p>
          <a:p>
            <a:r>
              <a:rPr lang="en-CN" dirty="0"/>
              <a:t>没有基础模型能力的公司基于开源模型更容易建立护城河</a:t>
            </a:r>
          </a:p>
          <a:p>
            <a:pPr lvl="1"/>
            <a:r>
              <a:rPr lang="en-CN" dirty="0"/>
              <a:t>微调</a:t>
            </a:r>
          </a:p>
          <a:p>
            <a:pPr lvl="1"/>
            <a:r>
              <a:rPr lang="en-CN" dirty="0"/>
              <a:t>推理优化</a:t>
            </a:r>
          </a:p>
          <a:p>
            <a:pPr lvl="1"/>
            <a:r>
              <a:rPr lang="en-CN" dirty="0"/>
              <a:t>多模态</a:t>
            </a:r>
          </a:p>
          <a:p>
            <a:pPr lvl="1"/>
            <a:r>
              <a:rPr lang="en-CN" dirty="0"/>
              <a:t>基于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  <a:r>
              <a:rPr lang="zh-CN" altLang="en-US" dirty="0"/>
              <a:t> 的记忆</a:t>
            </a:r>
            <a:endParaRPr lang="en-US" altLang="zh-CN" dirty="0"/>
          </a:p>
          <a:p>
            <a:pPr lvl="1"/>
            <a:r>
              <a:rPr lang="en-CN" dirty="0"/>
              <a:t>流式推理</a:t>
            </a:r>
            <a:r>
              <a:rPr lang="zh-CN" altLang="en-US" dirty="0"/>
              <a:t>（例：多个 </a:t>
            </a:r>
            <a:r>
              <a:rPr lang="en-US" altLang="zh-CN" dirty="0"/>
              <a:t>Agent</a:t>
            </a:r>
            <a:r>
              <a:rPr lang="zh-CN" altLang="en-US" dirty="0"/>
              <a:t> 语音聊天）</a:t>
            </a:r>
            <a:endParaRPr lang="en-US" altLang="zh-CN" dirty="0"/>
          </a:p>
          <a:p>
            <a:pPr lvl="1"/>
            <a:r>
              <a:rPr lang="zh-CN" altLang="en-US" dirty="0"/>
              <a:t>本地化部署、终端设备、机器人</a:t>
            </a:r>
            <a:endParaRPr lang="en-US" altLang="zh-CN" dirty="0"/>
          </a:p>
          <a:p>
            <a:r>
              <a:rPr lang="zh-CN" altLang="en-US" dirty="0"/>
              <a:t>用户真正具有所有权的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一定是基于开源模型</a:t>
            </a:r>
            <a:endParaRPr lang="en-US" altLang="zh-CN" dirty="0"/>
          </a:p>
          <a:p>
            <a:pPr lvl="1"/>
            <a:r>
              <a:rPr lang="zh-CN" altLang="en-US" dirty="0"/>
              <a:t>如果未来真的有数字生命，这对人类的命运是很关键的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8616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C2DE6-AADB-9A80-7D46-9E2F6A0E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数字生命</a:t>
            </a:r>
            <a:r>
              <a:rPr lang="zh-CN" altLang="en-US" dirty="0"/>
              <a:t>：</a:t>
            </a:r>
            <a:r>
              <a:rPr lang="en-CN" dirty="0"/>
              <a:t>赋予每个人无限时间</a:t>
            </a:r>
          </a:p>
        </p:txBody>
      </p:sp>
      <p:pic>
        <p:nvPicPr>
          <p:cNvPr id="1026" name="Picture 2" descr="yaya">
            <a:extLst>
              <a:ext uri="{FF2B5EF4-FFF2-40B4-BE49-F238E27FC236}">
                <a16:creationId xmlns:a16="http://schemas.microsoft.com/office/drawing/2014/main" id="{728A4CDA-FE1C-2DD6-DC18-10409CF16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06" y="1549517"/>
            <a:ext cx="4236789" cy="206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57E98A-DC35-5045-8DCD-9A8C2ED9C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83583" cy="4351338"/>
          </a:xfrm>
        </p:spPr>
        <p:txBody>
          <a:bodyPr>
            <a:normAutofit/>
          </a:bodyPr>
          <a:lstStyle/>
          <a:p>
            <a:r>
              <a:rPr lang="en-CN" dirty="0"/>
              <a:t>人类社会的稀缺性来自物质或时间的稀缺性</a:t>
            </a:r>
          </a:p>
          <a:p>
            <a:pPr lvl="1"/>
            <a:r>
              <a:rPr lang="en-CN" dirty="0"/>
              <a:t>很多名人很想跟粉丝一对一交流</a:t>
            </a:r>
            <a:r>
              <a:rPr lang="zh-CN" altLang="en-US" dirty="0"/>
              <a:t>，但没有时间</a:t>
            </a:r>
            <a:endParaRPr lang="en-US" altLang="zh-CN" sz="2800" dirty="0"/>
          </a:p>
          <a:p>
            <a:pPr lvl="2"/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Chakra Petch" pitchFamily="2" charset="-34"/>
                <a:sym typeface="Calibri"/>
              </a:rPr>
              <a:t>“The biggest consideration I take into doing content deals is how much time, it is going to take Stephen away from basketball and his family.”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Chakra Petch" pitchFamily="2" charset="-34"/>
                <a:sym typeface="Calibri"/>
              </a:rPr>
            </a:b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Chakra Petch" pitchFamily="2" charset="-34"/>
                <a:sym typeface="Calibri"/>
              </a:rPr>
            </a:br>
            <a:r>
              <a:rPr lang="en-US" sz="1800" kern="0" dirty="0">
                <a:cs typeface="Chakra Petch" pitchFamily="2" charset="-34"/>
                <a:sym typeface="Calibri"/>
              </a:rPr>
              <a:t>--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Chakra Petch" pitchFamily="2" charset="-34"/>
                <a:sym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Chakra Petch" pitchFamily="2" charset="-34"/>
                <a:sym typeface="Calibri"/>
              </a:rPr>
              <a:t>Jeff Austin, on his process with his client Stephen Curry</a:t>
            </a:r>
            <a:endParaRPr lang="en-US" sz="1800" dirty="0"/>
          </a:p>
          <a:p>
            <a:pPr lvl="1"/>
            <a:r>
              <a:rPr lang="zh-CN" altLang="en-US" dirty="0"/>
              <a:t>人的生命只有一次，这就是为什么游戏如此流行</a:t>
            </a:r>
            <a:endParaRPr lang="en-US" altLang="zh-CN" dirty="0"/>
          </a:p>
          <a:p>
            <a:pPr lvl="2"/>
            <a:r>
              <a:rPr lang="en-US" altLang="zh-CN" dirty="0" err="1"/>
              <a:t>Galgame</a:t>
            </a:r>
            <a:r>
              <a:rPr lang="zh-CN" altLang="en-US" dirty="0"/>
              <a:t>，乙女游戏， 体验多条时间线的多种可能</a:t>
            </a:r>
            <a:endParaRPr lang="en-US" altLang="zh-CN" dirty="0"/>
          </a:p>
          <a:p>
            <a:pPr lvl="2"/>
            <a:endParaRPr lang="en-US" altLang="zh-CN" dirty="0"/>
          </a:p>
          <a:p>
            <a:r>
              <a:rPr lang="zh-CN" altLang="en-US" dirty="0"/>
              <a:t>把生命变成无限的真的很好吗？</a:t>
            </a:r>
            <a:endParaRPr lang="en-US" altLang="zh-CN" dirty="0"/>
          </a:p>
          <a:p>
            <a:pPr lvl="1"/>
            <a:r>
              <a:rPr lang="en-US" sz="2000" i="0" u="none" strike="noStrike" dirty="0">
                <a:effectLst/>
                <a:latin typeface="Roboto" panose="02000000000000000000" pitchFamily="2" charset="0"/>
              </a:rPr>
              <a:t>AI is not a creature but a tool</a:t>
            </a:r>
            <a:r>
              <a:rPr lang="en-US" altLang="zh-CN" sz="2000" i="0" u="none" strike="noStrike" dirty="0">
                <a:effectLst/>
                <a:latin typeface="Roboto" panose="020F0502020204030204" pitchFamily="34" charset="0"/>
              </a:rPr>
              <a:t>.</a:t>
            </a:r>
            <a:r>
              <a:rPr lang="zh-CN" altLang="en-US" sz="2000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en-US" altLang="zh-CN" sz="2000" i="0" u="none" strike="noStrike" dirty="0">
                <a:effectLst/>
                <a:latin typeface="Roboto" panose="020F0502020204030204" pitchFamily="34" charset="0"/>
              </a:rPr>
              <a:t>–</a:t>
            </a:r>
            <a:r>
              <a:rPr lang="zh-CN" altLang="en-US" sz="2000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en-US" altLang="zh-CN" sz="2000" i="0" u="none" strike="noStrike" dirty="0">
                <a:effectLst/>
                <a:latin typeface="Roboto" panose="020F0502020204030204" pitchFamily="34" charset="0"/>
              </a:rPr>
              <a:t>Sam</a:t>
            </a:r>
            <a:r>
              <a:rPr lang="zh-CN" altLang="en-US" sz="2000" i="0" u="none" strike="noStrike" dirty="0">
                <a:effectLst/>
                <a:latin typeface="Roboto" panose="020F0502020204030204" pitchFamily="34" charset="0"/>
              </a:rPr>
              <a:t> </a:t>
            </a:r>
            <a:r>
              <a:rPr lang="en-US" altLang="zh-CN" sz="2000" i="0" u="none" strike="noStrike" dirty="0">
                <a:effectLst/>
                <a:latin typeface="Roboto" panose="020F0502020204030204" pitchFamily="34" charset="0"/>
              </a:rPr>
              <a:t>Altman</a:t>
            </a:r>
          </a:p>
          <a:p>
            <a:pPr lvl="1"/>
            <a:r>
              <a:rPr lang="en-US" sz="2000" dirty="0">
                <a:latin typeface="Roboto" panose="020F0502020204030204" pitchFamily="34" charset="0"/>
              </a:rPr>
              <a:t>Digital extension of humanity – Our mission</a:t>
            </a:r>
            <a:endParaRPr lang="en-US" sz="2000" i="0" u="none" strike="noStrike" dirty="0">
              <a:effectLst/>
              <a:latin typeface="Roboto" panose="020F0502020204030204" pitchFamily="34" charset="0"/>
            </a:endParaRP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lvl="1"/>
            <a:endParaRPr lang="en-US" dirty="0"/>
          </a:p>
        </p:txBody>
      </p:sp>
      <p:pic>
        <p:nvPicPr>
          <p:cNvPr id="7" name="Picture 2" descr="游民星空">
            <a:extLst>
              <a:ext uri="{FF2B5EF4-FFF2-40B4-BE49-F238E27FC236}">
                <a16:creationId xmlns:a16="http://schemas.microsoft.com/office/drawing/2014/main" id="{1D867123-6562-C0C4-DCD5-7E12D484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277" y="4107997"/>
            <a:ext cx="3683618" cy="206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92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C2DE6-AADB-9A80-7D46-9E2F6A0E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我们距离数字生命还有多远</a:t>
            </a:r>
            <a:r>
              <a:rPr lang="zh-CN" altLang="en-US" dirty="0"/>
              <a:t>？</a:t>
            </a:r>
            <a:endParaRPr lang="en-CN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296BF9-2B52-8DDB-D0F4-B09C38359F3F}"/>
              </a:ext>
            </a:extLst>
          </p:cNvPr>
          <p:cNvSpPr/>
          <p:nvPr/>
        </p:nvSpPr>
        <p:spPr>
          <a:xfrm>
            <a:off x="995477" y="3454593"/>
            <a:ext cx="1309065" cy="457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视频输入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62E54A4-9E58-DC50-63F8-DF5BB5C3E941}"/>
              </a:ext>
            </a:extLst>
          </p:cNvPr>
          <p:cNvSpPr/>
          <p:nvPr/>
        </p:nvSpPr>
        <p:spPr>
          <a:xfrm>
            <a:off x="4514852" y="1719694"/>
            <a:ext cx="1760058" cy="457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工作记忆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6C1264B-61BB-1F52-7A16-79DFB2377B5C}"/>
              </a:ext>
            </a:extLst>
          </p:cNvPr>
          <p:cNvCxnSpPr>
            <a:cxnSpLocks/>
            <a:stCxn id="44" idx="3"/>
            <a:endCxn id="1027" idx="1"/>
          </p:cNvCxnSpPr>
          <p:nvPr/>
        </p:nvCxnSpPr>
        <p:spPr>
          <a:xfrm flipV="1">
            <a:off x="2304542" y="3420853"/>
            <a:ext cx="458242" cy="2625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1328707-36A4-3D38-3774-8F7935ECFC5E}"/>
              </a:ext>
            </a:extLst>
          </p:cNvPr>
          <p:cNvSpPr/>
          <p:nvPr/>
        </p:nvSpPr>
        <p:spPr>
          <a:xfrm>
            <a:off x="4514852" y="3458647"/>
            <a:ext cx="1760057" cy="457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Transformer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419CDD3-478E-DDB2-9A6D-C6EEFD23C8E0}"/>
              </a:ext>
            </a:extLst>
          </p:cNvPr>
          <p:cNvSpPr/>
          <p:nvPr/>
        </p:nvSpPr>
        <p:spPr>
          <a:xfrm>
            <a:off x="8561621" y="3457505"/>
            <a:ext cx="1433719" cy="457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视频输出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06A7025-7721-F4AE-8AF1-AF629FA73831}"/>
              </a:ext>
            </a:extLst>
          </p:cNvPr>
          <p:cNvCxnSpPr>
            <a:cxnSpLocks/>
            <a:stCxn id="47" idx="3"/>
            <a:endCxn id="1049" idx="1"/>
          </p:cNvCxnSpPr>
          <p:nvPr/>
        </p:nvCxnSpPr>
        <p:spPr>
          <a:xfrm flipV="1">
            <a:off x="6274909" y="3420853"/>
            <a:ext cx="659494" cy="266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AE913FDD-CF52-87C3-F35D-E6F70D623526}"/>
              </a:ext>
            </a:extLst>
          </p:cNvPr>
          <p:cNvCxnSpPr>
            <a:cxnSpLocks/>
            <a:stCxn id="47" idx="3"/>
            <a:endCxn id="45" idx="3"/>
          </p:cNvCxnSpPr>
          <p:nvPr/>
        </p:nvCxnSpPr>
        <p:spPr>
          <a:xfrm flipV="1">
            <a:off x="6274909" y="1948500"/>
            <a:ext cx="1" cy="1738953"/>
          </a:xfrm>
          <a:prstGeom prst="bentConnector3">
            <a:avLst>
              <a:gd name="adj1" fmla="val 2286010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FE476423-CB07-B07A-EB00-E71C67E73003}"/>
              </a:ext>
            </a:extLst>
          </p:cNvPr>
          <p:cNvCxnSpPr>
            <a:cxnSpLocks/>
            <a:stCxn id="45" idx="1"/>
            <a:endCxn id="47" idx="1"/>
          </p:cNvCxnSpPr>
          <p:nvPr/>
        </p:nvCxnSpPr>
        <p:spPr>
          <a:xfrm rot="10800000" flipV="1">
            <a:off x="4514852" y="1948499"/>
            <a:ext cx="12700" cy="1738953"/>
          </a:xfrm>
          <a:prstGeom prst="bentConnector3">
            <a:avLst>
              <a:gd name="adj1" fmla="val 180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42B52D7-87A1-30D2-2ADA-03D7785910C5}"/>
              </a:ext>
            </a:extLst>
          </p:cNvPr>
          <p:cNvSpPr/>
          <p:nvPr/>
        </p:nvSpPr>
        <p:spPr>
          <a:xfrm>
            <a:off x="4754437" y="2444412"/>
            <a:ext cx="1280888" cy="707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长期记忆</a:t>
            </a: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微调</a:t>
            </a:r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43B062B0-A829-69B7-E7C7-E3F23B2470EC}"/>
              </a:ext>
            </a:extLst>
          </p:cNvPr>
          <p:cNvSpPr/>
          <p:nvPr/>
        </p:nvSpPr>
        <p:spPr>
          <a:xfrm>
            <a:off x="2762784" y="3192047"/>
            <a:ext cx="1168047" cy="457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图像块</a:t>
            </a: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9185BC26-898D-8922-B50D-7DB356AFBC1F}"/>
              </a:ext>
            </a:extLst>
          </p:cNvPr>
          <p:cNvSpPr/>
          <p:nvPr/>
        </p:nvSpPr>
        <p:spPr>
          <a:xfrm>
            <a:off x="2762784" y="3781769"/>
            <a:ext cx="1168047" cy="457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声音块</a:t>
            </a:r>
          </a:p>
        </p:txBody>
      </p: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E33CCE9F-D067-9405-95A4-EBA1C3F22C71}"/>
              </a:ext>
            </a:extLst>
          </p:cNvPr>
          <p:cNvCxnSpPr>
            <a:cxnSpLocks/>
            <a:stCxn id="44" idx="3"/>
            <a:endCxn id="1030" idx="1"/>
          </p:cNvCxnSpPr>
          <p:nvPr/>
        </p:nvCxnSpPr>
        <p:spPr>
          <a:xfrm>
            <a:off x="2304542" y="3683399"/>
            <a:ext cx="458242" cy="3271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60798247-937B-B1C1-A0E9-4A58F7B70BD0}"/>
              </a:ext>
            </a:extLst>
          </p:cNvPr>
          <p:cNvCxnSpPr>
            <a:cxnSpLocks/>
            <a:stCxn id="1027" idx="3"/>
            <a:endCxn id="47" idx="1"/>
          </p:cNvCxnSpPr>
          <p:nvPr/>
        </p:nvCxnSpPr>
        <p:spPr>
          <a:xfrm>
            <a:off x="3930831" y="3420853"/>
            <a:ext cx="584021" cy="266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Arrow Connector 1038">
            <a:extLst>
              <a:ext uri="{FF2B5EF4-FFF2-40B4-BE49-F238E27FC236}">
                <a16:creationId xmlns:a16="http://schemas.microsoft.com/office/drawing/2014/main" id="{E948DF69-2C6E-8657-EE5E-06C103144365}"/>
              </a:ext>
            </a:extLst>
          </p:cNvPr>
          <p:cNvCxnSpPr>
            <a:cxnSpLocks/>
            <a:stCxn id="1030" idx="3"/>
            <a:endCxn id="47" idx="1"/>
          </p:cNvCxnSpPr>
          <p:nvPr/>
        </p:nvCxnSpPr>
        <p:spPr>
          <a:xfrm flipV="1">
            <a:off x="3930831" y="3687453"/>
            <a:ext cx="584021" cy="3231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8E53002F-69AC-A5B9-136C-BC18A8D14D8B}"/>
              </a:ext>
            </a:extLst>
          </p:cNvPr>
          <p:cNvSpPr/>
          <p:nvPr/>
        </p:nvSpPr>
        <p:spPr>
          <a:xfrm>
            <a:off x="6934403" y="3192047"/>
            <a:ext cx="1168047" cy="457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图像块</a:t>
            </a: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23703B10-F206-5D51-F57B-E65DE9A239EF}"/>
              </a:ext>
            </a:extLst>
          </p:cNvPr>
          <p:cNvSpPr/>
          <p:nvPr/>
        </p:nvSpPr>
        <p:spPr>
          <a:xfrm>
            <a:off x="6934403" y="3781769"/>
            <a:ext cx="1168047" cy="457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声音块</a:t>
            </a:r>
          </a:p>
        </p:txBody>
      </p:sp>
      <p:cxnSp>
        <p:nvCxnSpPr>
          <p:cNvPr id="1052" name="Straight Arrow Connector 1051">
            <a:extLst>
              <a:ext uri="{FF2B5EF4-FFF2-40B4-BE49-F238E27FC236}">
                <a16:creationId xmlns:a16="http://schemas.microsoft.com/office/drawing/2014/main" id="{E2EEF479-F728-5DB9-61BF-4F6830F3ED37}"/>
              </a:ext>
            </a:extLst>
          </p:cNvPr>
          <p:cNvCxnSpPr>
            <a:cxnSpLocks/>
            <a:stCxn id="47" idx="3"/>
            <a:endCxn id="1050" idx="1"/>
          </p:cNvCxnSpPr>
          <p:nvPr/>
        </p:nvCxnSpPr>
        <p:spPr>
          <a:xfrm>
            <a:off x="6274909" y="3687453"/>
            <a:ext cx="659494" cy="3231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Arrow Connector 1054">
            <a:extLst>
              <a:ext uri="{FF2B5EF4-FFF2-40B4-BE49-F238E27FC236}">
                <a16:creationId xmlns:a16="http://schemas.microsoft.com/office/drawing/2014/main" id="{7D84AFA0-5B58-5C8F-B582-00376D4FF73C}"/>
              </a:ext>
            </a:extLst>
          </p:cNvPr>
          <p:cNvCxnSpPr>
            <a:cxnSpLocks/>
            <a:stCxn id="1050" idx="3"/>
            <a:endCxn id="48" idx="1"/>
          </p:cNvCxnSpPr>
          <p:nvPr/>
        </p:nvCxnSpPr>
        <p:spPr>
          <a:xfrm flipV="1">
            <a:off x="8102450" y="3686311"/>
            <a:ext cx="459171" cy="3242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34E2BB1A-58D0-CE6A-F801-B63A1DED449B}"/>
              </a:ext>
            </a:extLst>
          </p:cNvPr>
          <p:cNvCxnSpPr>
            <a:cxnSpLocks/>
            <a:stCxn id="1049" idx="3"/>
            <a:endCxn id="48" idx="1"/>
          </p:cNvCxnSpPr>
          <p:nvPr/>
        </p:nvCxnSpPr>
        <p:spPr>
          <a:xfrm>
            <a:off x="8102450" y="3420853"/>
            <a:ext cx="459171" cy="2654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7B599F3C-BA5E-174A-F20C-4FFF90420BA4}"/>
              </a:ext>
            </a:extLst>
          </p:cNvPr>
          <p:cNvSpPr/>
          <p:nvPr/>
        </p:nvSpPr>
        <p:spPr>
          <a:xfrm>
            <a:off x="4514851" y="4212345"/>
            <a:ext cx="1760058" cy="457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使用工具</a:t>
            </a:r>
          </a:p>
        </p:txBody>
      </p: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9DE47759-9844-61E2-4ABE-23F545EB70B2}"/>
              </a:ext>
            </a:extLst>
          </p:cNvPr>
          <p:cNvCxnSpPr>
            <a:cxnSpLocks/>
            <a:stCxn id="47" idx="2"/>
            <a:endCxn id="1064" idx="0"/>
          </p:cNvCxnSpPr>
          <p:nvPr/>
        </p:nvCxnSpPr>
        <p:spPr>
          <a:xfrm flipH="1">
            <a:off x="5394880" y="3916258"/>
            <a:ext cx="1" cy="2960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Arrow Connector 1071">
            <a:extLst>
              <a:ext uri="{FF2B5EF4-FFF2-40B4-BE49-F238E27FC236}">
                <a16:creationId xmlns:a16="http://schemas.microsoft.com/office/drawing/2014/main" id="{2AFFDFB2-F4E2-CE05-613E-328552276C77}"/>
              </a:ext>
            </a:extLst>
          </p:cNvPr>
          <p:cNvCxnSpPr>
            <a:cxnSpLocks/>
            <a:stCxn id="45" idx="2"/>
            <a:endCxn id="52" idx="0"/>
          </p:cNvCxnSpPr>
          <p:nvPr/>
        </p:nvCxnSpPr>
        <p:spPr>
          <a:xfrm>
            <a:off x="5394881" y="2177305"/>
            <a:ext cx="0" cy="2671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Straight Arrow Connector 1075">
            <a:extLst>
              <a:ext uri="{FF2B5EF4-FFF2-40B4-BE49-F238E27FC236}">
                <a16:creationId xmlns:a16="http://schemas.microsoft.com/office/drawing/2014/main" id="{64205F19-59E4-4D93-6900-CA9B425C16BF}"/>
              </a:ext>
            </a:extLst>
          </p:cNvPr>
          <p:cNvCxnSpPr>
            <a:cxnSpLocks/>
            <a:stCxn id="52" idx="2"/>
            <a:endCxn id="47" idx="0"/>
          </p:cNvCxnSpPr>
          <p:nvPr/>
        </p:nvCxnSpPr>
        <p:spPr>
          <a:xfrm>
            <a:off x="5394881" y="3151783"/>
            <a:ext cx="0" cy="3068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4" name="Group">
            <a:extLst>
              <a:ext uri="{FF2B5EF4-FFF2-40B4-BE49-F238E27FC236}">
                <a16:creationId xmlns:a16="http://schemas.microsoft.com/office/drawing/2014/main" id="{0BFCF140-5805-CC95-0DD4-3E5BA31F1D88}"/>
              </a:ext>
            </a:extLst>
          </p:cNvPr>
          <p:cNvGrpSpPr/>
          <p:nvPr/>
        </p:nvGrpSpPr>
        <p:grpSpPr>
          <a:xfrm>
            <a:off x="4646799" y="5004539"/>
            <a:ext cx="607422" cy="557560"/>
            <a:chOff x="0" y="0"/>
            <a:chExt cx="607421" cy="557558"/>
          </a:xfrm>
        </p:grpSpPr>
        <p:sp>
          <p:nvSpPr>
            <p:cNvPr id="1095" name="Rounded Rectangle">
              <a:extLst>
                <a:ext uri="{FF2B5EF4-FFF2-40B4-BE49-F238E27FC236}">
                  <a16:creationId xmlns:a16="http://schemas.microsoft.com/office/drawing/2014/main" id="{2D34697E-9C6A-C8E0-4F02-BD1C473FEFE3}"/>
                </a:ext>
              </a:extLst>
            </p:cNvPr>
            <p:cNvSpPr/>
            <p:nvPr/>
          </p:nvSpPr>
          <p:spPr>
            <a:xfrm>
              <a:off x="0" y="165262"/>
              <a:ext cx="607422" cy="392297"/>
            </a:xfrm>
            <a:prstGeom prst="roundRect">
              <a:avLst>
                <a:gd name="adj" fmla="val 36604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6" name="Rounded Rectangle">
              <a:extLst>
                <a:ext uri="{FF2B5EF4-FFF2-40B4-BE49-F238E27FC236}">
                  <a16:creationId xmlns:a16="http://schemas.microsoft.com/office/drawing/2014/main" id="{963770AB-3F2B-4495-F3FF-C5F99E63A330}"/>
                </a:ext>
              </a:extLst>
            </p:cNvPr>
            <p:cNvSpPr/>
            <p:nvPr/>
          </p:nvSpPr>
          <p:spPr>
            <a:xfrm>
              <a:off x="215173" y="149185"/>
              <a:ext cx="177075" cy="6075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7" name="Circle">
              <a:extLst>
                <a:ext uri="{FF2B5EF4-FFF2-40B4-BE49-F238E27FC236}">
                  <a16:creationId xmlns:a16="http://schemas.microsoft.com/office/drawing/2014/main" id="{D9BF2653-5239-6FAA-50C2-0B83739ECE4C}"/>
                </a:ext>
              </a:extLst>
            </p:cNvPr>
            <p:cNvSpPr/>
            <p:nvPr/>
          </p:nvSpPr>
          <p:spPr>
            <a:xfrm>
              <a:off x="260409" y="0"/>
              <a:ext cx="86603" cy="8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8" name="Rounded Rectangle">
              <a:extLst>
                <a:ext uri="{FF2B5EF4-FFF2-40B4-BE49-F238E27FC236}">
                  <a16:creationId xmlns:a16="http://schemas.microsoft.com/office/drawing/2014/main" id="{14067E24-CF82-3EC2-23D2-F9938A9D4C7B}"/>
                </a:ext>
              </a:extLst>
            </p:cNvPr>
            <p:cNvSpPr/>
            <p:nvPr/>
          </p:nvSpPr>
          <p:spPr>
            <a:xfrm>
              <a:off x="290498" y="29521"/>
              <a:ext cx="26425" cy="15615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9" name="Rounded Rectangle">
              <a:extLst>
                <a:ext uri="{FF2B5EF4-FFF2-40B4-BE49-F238E27FC236}">
                  <a16:creationId xmlns:a16="http://schemas.microsoft.com/office/drawing/2014/main" id="{9E73351A-9DB8-7770-A6A3-C0CEB583B0D8}"/>
                </a:ext>
              </a:extLst>
            </p:cNvPr>
            <p:cNvSpPr/>
            <p:nvPr/>
          </p:nvSpPr>
          <p:spPr>
            <a:xfrm>
              <a:off x="53575" y="212938"/>
              <a:ext cx="500272" cy="301887"/>
            </a:xfrm>
            <a:prstGeom prst="roundRect">
              <a:avLst>
                <a:gd name="adj" fmla="val 3444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0" name="Rounded Rectangle">
              <a:extLst>
                <a:ext uri="{FF2B5EF4-FFF2-40B4-BE49-F238E27FC236}">
                  <a16:creationId xmlns:a16="http://schemas.microsoft.com/office/drawing/2014/main" id="{CE7D0F46-DF08-0345-B172-BA95A3F728A8}"/>
                </a:ext>
              </a:extLst>
            </p:cNvPr>
            <p:cNvSpPr/>
            <p:nvPr/>
          </p:nvSpPr>
          <p:spPr>
            <a:xfrm>
              <a:off x="105371" y="251286"/>
              <a:ext cx="396680" cy="215127"/>
            </a:xfrm>
            <a:prstGeom prst="roundRect">
              <a:avLst>
                <a:gd name="adj" fmla="val 36583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1" name="Circle">
              <a:extLst>
                <a:ext uri="{FF2B5EF4-FFF2-40B4-BE49-F238E27FC236}">
                  <a16:creationId xmlns:a16="http://schemas.microsoft.com/office/drawing/2014/main" id="{065D46D7-BA38-F78B-9FBE-E967D5CADA81}"/>
                </a:ext>
              </a:extLst>
            </p:cNvPr>
            <p:cNvSpPr/>
            <p:nvPr/>
          </p:nvSpPr>
          <p:spPr>
            <a:xfrm>
              <a:off x="159293" y="315548"/>
              <a:ext cx="86604" cy="866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2" name="Circle">
              <a:extLst>
                <a:ext uri="{FF2B5EF4-FFF2-40B4-BE49-F238E27FC236}">
                  <a16:creationId xmlns:a16="http://schemas.microsoft.com/office/drawing/2014/main" id="{198F7794-544B-EC95-F501-0CDE5336ECE6}"/>
                </a:ext>
              </a:extLst>
            </p:cNvPr>
            <p:cNvSpPr/>
            <p:nvPr/>
          </p:nvSpPr>
          <p:spPr>
            <a:xfrm>
              <a:off x="360450" y="315548"/>
              <a:ext cx="86604" cy="866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1104" name="Group">
            <a:extLst>
              <a:ext uri="{FF2B5EF4-FFF2-40B4-BE49-F238E27FC236}">
                <a16:creationId xmlns:a16="http://schemas.microsoft.com/office/drawing/2014/main" id="{0563B2B1-BB42-D981-8640-9BD011548D16}"/>
              </a:ext>
            </a:extLst>
          </p:cNvPr>
          <p:cNvGrpSpPr/>
          <p:nvPr/>
        </p:nvGrpSpPr>
        <p:grpSpPr>
          <a:xfrm>
            <a:off x="5427903" y="5004538"/>
            <a:ext cx="607422" cy="557560"/>
            <a:chOff x="0" y="0"/>
            <a:chExt cx="607421" cy="557558"/>
          </a:xfrm>
        </p:grpSpPr>
        <p:sp>
          <p:nvSpPr>
            <p:cNvPr id="1126" name="Rounded Rectangle">
              <a:extLst>
                <a:ext uri="{FF2B5EF4-FFF2-40B4-BE49-F238E27FC236}">
                  <a16:creationId xmlns:a16="http://schemas.microsoft.com/office/drawing/2014/main" id="{FE94774C-1421-F91E-BF51-EAC6C0244EE5}"/>
                </a:ext>
              </a:extLst>
            </p:cNvPr>
            <p:cNvSpPr/>
            <p:nvPr/>
          </p:nvSpPr>
          <p:spPr>
            <a:xfrm>
              <a:off x="0" y="165262"/>
              <a:ext cx="607422" cy="392297"/>
            </a:xfrm>
            <a:prstGeom prst="roundRect">
              <a:avLst>
                <a:gd name="adj" fmla="val 36604"/>
              </a:avLst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7" name="Rounded Rectangle">
              <a:extLst>
                <a:ext uri="{FF2B5EF4-FFF2-40B4-BE49-F238E27FC236}">
                  <a16:creationId xmlns:a16="http://schemas.microsoft.com/office/drawing/2014/main" id="{24411DEA-D2ED-051A-E135-80383C4CC3E9}"/>
                </a:ext>
              </a:extLst>
            </p:cNvPr>
            <p:cNvSpPr/>
            <p:nvPr/>
          </p:nvSpPr>
          <p:spPr>
            <a:xfrm>
              <a:off x="215173" y="149185"/>
              <a:ext cx="177075" cy="60753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8" name="Circle">
              <a:extLst>
                <a:ext uri="{FF2B5EF4-FFF2-40B4-BE49-F238E27FC236}">
                  <a16:creationId xmlns:a16="http://schemas.microsoft.com/office/drawing/2014/main" id="{98DEA6DD-4478-27AA-5A5B-979ED709B401}"/>
                </a:ext>
              </a:extLst>
            </p:cNvPr>
            <p:cNvSpPr/>
            <p:nvPr/>
          </p:nvSpPr>
          <p:spPr>
            <a:xfrm>
              <a:off x="260409" y="0"/>
              <a:ext cx="86603" cy="86603"/>
            </a:xfrm>
            <a:prstGeom prst="ellipse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9" name="Rounded Rectangle">
              <a:extLst>
                <a:ext uri="{FF2B5EF4-FFF2-40B4-BE49-F238E27FC236}">
                  <a16:creationId xmlns:a16="http://schemas.microsoft.com/office/drawing/2014/main" id="{5740A016-A3C7-E8B4-2A2A-34567F21E181}"/>
                </a:ext>
              </a:extLst>
            </p:cNvPr>
            <p:cNvSpPr/>
            <p:nvPr/>
          </p:nvSpPr>
          <p:spPr>
            <a:xfrm>
              <a:off x="290498" y="29521"/>
              <a:ext cx="26425" cy="156155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0" name="Rounded Rectangle">
              <a:extLst>
                <a:ext uri="{FF2B5EF4-FFF2-40B4-BE49-F238E27FC236}">
                  <a16:creationId xmlns:a16="http://schemas.microsoft.com/office/drawing/2014/main" id="{C99D232B-AE12-0206-32E6-971B0E6F3B9B}"/>
                </a:ext>
              </a:extLst>
            </p:cNvPr>
            <p:cNvSpPr/>
            <p:nvPr/>
          </p:nvSpPr>
          <p:spPr>
            <a:xfrm>
              <a:off x="53575" y="212938"/>
              <a:ext cx="500272" cy="301887"/>
            </a:xfrm>
            <a:prstGeom prst="roundRect">
              <a:avLst>
                <a:gd name="adj" fmla="val 3444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1" name="Rounded Rectangle">
              <a:extLst>
                <a:ext uri="{FF2B5EF4-FFF2-40B4-BE49-F238E27FC236}">
                  <a16:creationId xmlns:a16="http://schemas.microsoft.com/office/drawing/2014/main" id="{B042726E-DD69-06D9-ED23-DAE8B2F7A3F1}"/>
                </a:ext>
              </a:extLst>
            </p:cNvPr>
            <p:cNvSpPr/>
            <p:nvPr/>
          </p:nvSpPr>
          <p:spPr>
            <a:xfrm>
              <a:off x="105371" y="251286"/>
              <a:ext cx="396680" cy="215127"/>
            </a:xfrm>
            <a:prstGeom prst="roundRect">
              <a:avLst>
                <a:gd name="adj" fmla="val 36583"/>
              </a:avLst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2" name="Circle">
              <a:extLst>
                <a:ext uri="{FF2B5EF4-FFF2-40B4-BE49-F238E27FC236}">
                  <a16:creationId xmlns:a16="http://schemas.microsoft.com/office/drawing/2014/main" id="{B6613FF3-65D3-59C1-9EE0-4BD119F61823}"/>
                </a:ext>
              </a:extLst>
            </p:cNvPr>
            <p:cNvSpPr/>
            <p:nvPr/>
          </p:nvSpPr>
          <p:spPr>
            <a:xfrm>
              <a:off x="159293" y="315548"/>
              <a:ext cx="86604" cy="866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3" name="Circle">
              <a:extLst>
                <a:ext uri="{FF2B5EF4-FFF2-40B4-BE49-F238E27FC236}">
                  <a16:creationId xmlns:a16="http://schemas.microsoft.com/office/drawing/2014/main" id="{98A967AA-074A-620B-ABA6-5EA8BEB303E6}"/>
                </a:ext>
              </a:extLst>
            </p:cNvPr>
            <p:cNvSpPr/>
            <p:nvPr/>
          </p:nvSpPr>
          <p:spPr>
            <a:xfrm>
              <a:off x="360450" y="315548"/>
              <a:ext cx="86604" cy="866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1107" name="uga1mj9eegjAFUZUB-IUEmSPOzsB5qIIepfGYz8b7b32AlYXDZ5Xz8s_CnD_CCcBY1g0AJmZ_XwMi3Z0cDihV_7Axh5BTsEzyEE39bucE7ug0C6DGRMCHZJmfN0i-vhfbM_FBRAvQADA41Rc-v0BBNMJGw=nw.png" descr="uga1mj9eegjAFUZUB-IUEmSPOzsB5qIIepfGYz8b7b32AlYXDZ5Xz8s_CnD_CCcBY1g0AJmZ_XwMi3Z0cDihV_7Axh5BTsEzyEE39bucE7ug0C6DGRMCHZJmfN0i-vhfbM_FBRAvQADA41Rc-v0BBNMJGw=nw.png">
            <a:extLst>
              <a:ext uri="{FF2B5EF4-FFF2-40B4-BE49-F238E27FC236}">
                <a16:creationId xmlns:a16="http://schemas.microsoft.com/office/drawing/2014/main" id="{1502CB0A-38FC-EA8B-9C7F-2E0E2E5F1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56" y="2737593"/>
            <a:ext cx="423594" cy="42359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1F4725D-3674-D16F-8ECF-DA56A9DEF4BE}"/>
              </a:ext>
            </a:extLst>
          </p:cNvPr>
          <p:cNvGrpSpPr/>
          <p:nvPr/>
        </p:nvGrpSpPr>
        <p:grpSpPr>
          <a:xfrm>
            <a:off x="3070189" y="4329025"/>
            <a:ext cx="389328" cy="312835"/>
            <a:chOff x="4677367" y="227183"/>
            <a:chExt cx="2695380" cy="2033450"/>
          </a:xfrm>
        </p:grpSpPr>
        <p:sp>
          <p:nvSpPr>
            <p:cNvPr id="1119" name="Rounded Rectangle 1118">
              <a:extLst>
                <a:ext uri="{FF2B5EF4-FFF2-40B4-BE49-F238E27FC236}">
                  <a16:creationId xmlns:a16="http://schemas.microsoft.com/office/drawing/2014/main" id="{954432E5-2242-578A-94B7-0E5D617AE9D8}"/>
                </a:ext>
              </a:extLst>
            </p:cNvPr>
            <p:cNvSpPr/>
            <p:nvPr/>
          </p:nvSpPr>
          <p:spPr>
            <a:xfrm>
              <a:off x="4677367" y="227183"/>
              <a:ext cx="2695380" cy="2033450"/>
            </a:xfrm>
            <a:prstGeom prst="round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20" name="Rounded Rectangle 1119">
              <a:extLst>
                <a:ext uri="{FF2B5EF4-FFF2-40B4-BE49-F238E27FC236}">
                  <a16:creationId xmlns:a16="http://schemas.microsoft.com/office/drawing/2014/main" id="{C654C619-AA05-F978-0D8D-146EA18A0B01}"/>
                </a:ext>
              </a:extLst>
            </p:cNvPr>
            <p:cNvSpPr/>
            <p:nvPr/>
          </p:nvSpPr>
          <p:spPr>
            <a:xfrm>
              <a:off x="5044966" y="919975"/>
              <a:ext cx="189187" cy="57503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21" name="Rounded Rectangle 1120">
              <a:extLst>
                <a:ext uri="{FF2B5EF4-FFF2-40B4-BE49-F238E27FC236}">
                  <a16:creationId xmlns:a16="http://schemas.microsoft.com/office/drawing/2014/main" id="{FFE88A07-F8F0-C564-D04C-EAFC8ADEDBEB}"/>
                </a:ext>
              </a:extLst>
            </p:cNvPr>
            <p:cNvSpPr/>
            <p:nvPr/>
          </p:nvSpPr>
          <p:spPr>
            <a:xfrm>
              <a:off x="5411121" y="714182"/>
              <a:ext cx="129013" cy="105945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22" name="Rounded Rectangle 1121">
              <a:extLst>
                <a:ext uri="{FF2B5EF4-FFF2-40B4-BE49-F238E27FC236}">
                  <a16:creationId xmlns:a16="http://schemas.microsoft.com/office/drawing/2014/main" id="{550D361D-978E-5EC1-A479-39A4CAA9AE0E}"/>
                </a:ext>
              </a:extLst>
            </p:cNvPr>
            <p:cNvSpPr/>
            <p:nvPr/>
          </p:nvSpPr>
          <p:spPr>
            <a:xfrm>
              <a:off x="5760064" y="841731"/>
              <a:ext cx="129013" cy="73152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23" name="Rounded Rectangle 1122">
              <a:extLst>
                <a:ext uri="{FF2B5EF4-FFF2-40B4-BE49-F238E27FC236}">
                  <a16:creationId xmlns:a16="http://schemas.microsoft.com/office/drawing/2014/main" id="{83820C72-A388-5C76-745C-2FBEC919319C}"/>
                </a:ext>
              </a:extLst>
            </p:cNvPr>
            <p:cNvSpPr/>
            <p:nvPr/>
          </p:nvSpPr>
          <p:spPr>
            <a:xfrm>
              <a:off x="6107957" y="926290"/>
              <a:ext cx="189187" cy="57503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24" name="Rounded Rectangle 1123">
              <a:extLst>
                <a:ext uri="{FF2B5EF4-FFF2-40B4-BE49-F238E27FC236}">
                  <a16:creationId xmlns:a16="http://schemas.microsoft.com/office/drawing/2014/main" id="{D3B2A13F-BFCE-B5B3-A968-5DF457D70039}"/>
                </a:ext>
              </a:extLst>
            </p:cNvPr>
            <p:cNvSpPr/>
            <p:nvPr/>
          </p:nvSpPr>
          <p:spPr>
            <a:xfrm>
              <a:off x="6484755" y="603893"/>
              <a:ext cx="129013" cy="128016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25" name="Rounded Rectangle 1124">
              <a:extLst>
                <a:ext uri="{FF2B5EF4-FFF2-40B4-BE49-F238E27FC236}">
                  <a16:creationId xmlns:a16="http://schemas.microsoft.com/office/drawing/2014/main" id="{7FEF798D-C26C-0364-EA87-BC33811525F1}"/>
                </a:ext>
              </a:extLst>
            </p:cNvPr>
            <p:cNvSpPr/>
            <p:nvPr/>
          </p:nvSpPr>
          <p:spPr>
            <a:xfrm>
              <a:off x="6798228" y="979925"/>
              <a:ext cx="189187" cy="4572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1134" name="Group 1133">
            <a:extLst>
              <a:ext uri="{FF2B5EF4-FFF2-40B4-BE49-F238E27FC236}">
                <a16:creationId xmlns:a16="http://schemas.microsoft.com/office/drawing/2014/main" id="{BD4E1FAD-29AD-0FBF-D46E-DFB318827EBF}"/>
              </a:ext>
            </a:extLst>
          </p:cNvPr>
          <p:cNvGrpSpPr/>
          <p:nvPr/>
        </p:nvGrpSpPr>
        <p:grpSpPr>
          <a:xfrm>
            <a:off x="7330243" y="4323421"/>
            <a:ext cx="389328" cy="312835"/>
            <a:chOff x="4677367" y="227183"/>
            <a:chExt cx="2695380" cy="2033450"/>
          </a:xfrm>
        </p:grpSpPr>
        <p:sp>
          <p:nvSpPr>
            <p:cNvPr id="1135" name="Rounded Rectangle 1134">
              <a:extLst>
                <a:ext uri="{FF2B5EF4-FFF2-40B4-BE49-F238E27FC236}">
                  <a16:creationId xmlns:a16="http://schemas.microsoft.com/office/drawing/2014/main" id="{52597E8E-5422-BF48-7155-CD2F9E8BC076}"/>
                </a:ext>
              </a:extLst>
            </p:cNvPr>
            <p:cNvSpPr/>
            <p:nvPr/>
          </p:nvSpPr>
          <p:spPr>
            <a:xfrm>
              <a:off x="4677367" y="227183"/>
              <a:ext cx="2695380" cy="2033450"/>
            </a:xfrm>
            <a:prstGeom prst="round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36" name="Rounded Rectangle 1135">
              <a:extLst>
                <a:ext uri="{FF2B5EF4-FFF2-40B4-BE49-F238E27FC236}">
                  <a16:creationId xmlns:a16="http://schemas.microsoft.com/office/drawing/2014/main" id="{253C12D3-7488-DD66-2A07-AB9FC3259AF7}"/>
                </a:ext>
              </a:extLst>
            </p:cNvPr>
            <p:cNvSpPr/>
            <p:nvPr/>
          </p:nvSpPr>
          <p:spPr>
            <a:xfrm>
              <a:off x="5044966" y="919975"/>
              <a:ext cx="189187" cy="57503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37" name="Rounded Rectangle 1136">
              <a:extLst>
                <a:ext uri="{FF2B5EF4-FFF2-40B4-BE49-F238E27FC236}">
                  <a16:creationId xmlns:a16="http://schemas.microsoft.com/office/drawing/2014/main" id="{B97093DD-69A7-6762-9AA9-FF57B705231F}"/>
                </a:ext>
              </a:extLst>
            </p:cNvPr>
            <p:cNvSpPr/>
            <p:nvPr/>
          </p:nvSpPr>
          <p:spPr>
            <a:xfrm>
              <a:off x="5411121" y="714182"/>
              <a:ext cx="129013" cy="105945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38" name="Rounded Rectangle 1137">
              <a:extLst>
                <a:ext uri="{FF2B5EF4-FFF2-40B4-BE49-F238E27FC236}">
                  <a16:creationId xmlns:a16="http://schemas.microsoft.com/office/drawing/2014/main" id="{E44AA0E3-FA34-471E-9143-B5F6F8713545}"/>
                </a:ext>
              </a:extLst>
            </p:cNvPr>
            <p:cNvSpPr/>
            <p:nvPr/>
          </p:nvSpPr>
          <p:spPr>
            <a:xfrm>
              <a:off x="5760064" y="841731"/>
              <a:ext cx="129013" cy="73152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39" name="Rounded Rectangle 1138">
              <a:extLst>
                <a:ext uri="{FF2B5EF4-FFF2-40B4-BE49-F238E27FC236}">
                  <a16:creationId xmlns:a16="http://schemas.microsoft.com/office/drawing/2014/main" id="{115B7753-08B7-E36F-FDC7-93C0E25B29F2}"/>
                </a:ext>
              </a:extLst>
            </p:cNvPr>
            <p:cNvSpPr/>
            <p:nvPr/>
          </p:nvSpPr>
          <p:spPr>
            <a:xfrm>
              <a:off x="6107957" y="926290"/>
              <a:ext cx="189187" cy="57503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40" name="Rounded Rectangle 1139">
              <a:extLst>
                <a:ext uri="{FF2B5EF4-FFF2-40B4-BE49-F238E27FC236}">
                  <a16:creationId xmlns:a16="http://schemas.microsoft.com/office/drawing/2014/main" id="{CDFADDC2-160F-9B2D-10C3-83286077B4D4}"/>
                </a:ext>
              </a:extLst>
            </p:cNvPr>
            <p:cNvSpPr/>
            <p:nvPr/>
          </p:nvSpPr>
          <p:spPr>
            <a:xfrm>
              <a:off x="6484755" y="603893"/>
              <a:ext cx="129013" cy="128016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41" name="Rounded Rectangle 1140">
              <a:extLst>
                <a:ext uri="{FF2B5EF4-FFF2-40B4-BE49-F238E27FC236}">
                  <a16:creationId xmlns:a16="http://schemas.microsoft.com/office/drawing/2014/main" id="{42C5AA33-E8C7-81C2-A3B6-66A68A6B92F4}"/>
                </a:ext>
              </a:extLst>
            </p:cNvPr>
            <p:cNvSpPr/>
            <p:nvPr/>
          </p:nvSpPr>
          <p:spPr>
            <a:xfrm>
              <a:off x="6798228" y="979925"/>
              <a:ext cx="189187" cy="4572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1142" name="uga1mj9eegjAFUZUB-IUEmSPOzsB5qIIepfGYz8b7b32AlYXDZ5Xz8s_CnD_CCcBY1g0AJmZ_XwMi3Z0cDihV_7Axh5BTsEzyEE39bucE7ug0C6DGRMCHZJmfN0i-vhfbM_FBRAvQADA41Rc-v0BBNMJGw=nw.png" descr="uga1mj9eegjAFUZUB-IUEmSPOzsB5qIIepfGYz8b7b32AlYXDZ5Xz8s_CnD_CCcBY1g0AJmZ_XwMi3Z0cDihV_7Axh5BTsEzyEE39bucE7ug0C6DGRMCHZJmfN0i-vhfbM_FBRAvQADA41Rc-v0BBNMJGw=nw.png">
            <a:extLst>
              <a:ext uri="{FF2B5EF4-FFF2-40B4-BE49-F238E27FC236}">
                <a16:creationId xmlns:a16="http://schemas.microsoft.com/office/drawing/2014/main" id="{A02676FA-3F01-6F71-63A0-A48DC2484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243" y="2730992"/>
            <a:ext cx="423594" cy="42359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1144" name="Elbow Connector 1143">
            <a:extLst>
              <a:ext uri="{FF2B5EF4-FFF2-40B4-BE49-F238E27FC236}">
                <a16:creationId xmlns:a16="http://schemas.microsoft.com/office/drawing/2014/main" id="{02A3212F-EFF6-12C0-E70C-5D5C007C89D8}"/>
              </a:ext>
            </a:extLst>
          </p:cNvPr>
          <p:cNvCxnSpPr>
            <a:cxnSpLocks/>
            <a:stCxn id="47" idx="3"/>
            <a:endCxn id="1126" idx="3"/>
          </p:cNvCxnSpPr>
          <p:nvPr/>
        </p:nvCxnSpPr>
        <p:spPr>
          <a:xfrm flipH="1">
            <a:off x="6035326" y="3687453"/>
            <a:ext cx="239583" cy="1678497"/>
          </a:xfrm>
          <a:prstGeom prst="bentConnector3">
            <a:avLst>
              <a:gd name="adj1" fmla="val -15349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6" name="Elbow Connector 1145">
            <a:extLst>
              <a:ext uri="{FF2B5EF4-FFF2-40B4-BE49-F238E27FC236}">
                <a16:creationId xmlns:a16="http://schemas.microsoft.com/office/drawing/2014/main" id="{5B8E005D-C098-F8A3-7252-7BBF95E2A99C}"/>
              </a:ext>
            </a:extLst>
          </p:cNvPr>
          <p:cNvCxnSpPr>
            <a:cxnSpLocks/>
            <a:stCxn id="1095" idx="1"/>
            <a:endCxn id="47" idx="1"/>
          </p:cNvCxnSpPr>
          <p:nvPr/>
        </p:nvCxnSpPr>
        <p:spPr>
          <a:xfrm rot="10800000">
            <a:off x="4514853" y="3687453"/>
            <a:ext cx="131947" cy="1678498"/>
          </a:xfrm>
          <a:prstGeom prst="bentConnector3">
            <a:avLst>
              <a:gd name="adj1" fmla="val 378708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1" name="TextBox 1150">
            <a:extLst>
              <a:ext uri="{FF2B5EF4-FFF2-40B4-BE49-F238E27FC236}">
                <a16:creationId xmlns:a16="http://schemas.microsoft.com/office/drawing/2014/main" id="{2873B98E-0428-9B99-18E5-97819C00014B}"/>
              </a:ext>
            </a:extLst>
          </p:cNvPr>
          <p:cNvSpPr txBox="1"/>
          <p:nvPr/>
        </p:nvSpPr>
        <p:spPr>
          <a:xfrm>
            <a:off x="4285010" y="5626361"/>
            <a:ext cx="221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与其他</a:t>
            </a:r>
            <a:r>
              <a:rPr lang="zh-CN" altLang="en-US" dirty="0"/>
              <a:t> </a:t>
            </a:r>
            <a:r>
              <a:rPr lang="en-US" altLang="zh-CN" dirty="0"/>
              <a:t>Agents</a:t>
            </a:r>
            <a:r>
              <a:rPr lang="zh-CN" altLang="en-US" dirty="0"/>
              <a:t> 社交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047487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8989-98F4-F5D9-441F-434E01BF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去中心化是 </a:t>
            </a:r>
            <a:r>
              <a:rPr lang="en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的未来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38E4-20BD-3BB2-3D13-71B1A75BA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9346"/>
          </a:xfrm>
        </p:spPr>
        <p:txBody>
          <a:bodyPr>
            <a:normAutofit/>
          </a:bodyPr>
          <a:lstStyle/>
          <a:p>
            <a:r>
              <a:rPr lang="en-CN" dirty="0"/>
              <a:t>如今的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数据属于中心化平台（</a:t>
            </a:r>
            <a:r>
              <a:rPr lang="en-US" altLang="zh-CN" dirty="0" err="1"/>
              <a:t>OpenAI</a:t>
            </a:r>
            <a:r>
              <a:rPr lang="zh-CN" altLang="en-US" dirty="0"/>
              <a:t>、</a:t>
            </a:r>
            <a:r>
              <a:rPr lang="en-US" altLang="zh-CN" dirty="0"/>
              <a:t>Character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用户没有所有权，平台可以随时关停和篡改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</a:p>
          <a:p>
            <a:pPr lvl="2"/>
            <a:r>
              <a:rPr lang="zh-CN" altLang="en-US" dirty="0"/>
              <a:t>如果数字生命被一家公司掌握，这将是多么可怕的一件事</a:t>
            </a:r>
            <a:endParaRPr lang="en-US" altLang="zh-CN" dirty="0"/>
          </a:p>
          <a:p>
            <a:pPr lvl="1"/>
            <a:r>
              <a:rPr lang="zh-CN" altLang="en-US" dirty="0"/>
              <a:t>用户没有经济动机，赚的所有钱都归平台，缺少利润分享机制</a:t>
            </a:r>
            <a:endParaRPr lang="en-US" altLang="zh-CN" dirty="0"/>
          </a:p>
          <a:p>
            <a:pPr lvl="2"/>
            <a:r>
              <a:rPr lang="zh-CN" altLang="en-US" dirty="0"/>
              <a:t>“用爱发电” 导致 </a:t>
            </a:r>
            <a:r>
              <a:rPr lang="en-US" altLang="zh-CN" dirty="0"/>
              <a:t>Character</a:t>
            </a:r>
            <a:r>
              <a:rPr lang="zh-CN" altLang="en-US" dirty="0"/>
              <a:t> </a:t>
            </a:r>
            <a:r>
              <a:rPr lang="en-US" altLang="zh-CN" dirty="0"/>
              <a:t>AI</a:t>
            </a:r>
            <a:r>
              <a:rPr lang="zh-CN" altLang="en-US" dirty="0"/>
              <a:t> 平台上缺少高质量的 </a:t>
            </a:r>
            <a:r>
              <a:rPr lang="en-US" altLang="zh-CN" dirty="0"/>
              <a:t>Chatbot</a:t>
            </a:r>
            <a:r>
              <a:rPr lang="zh-CN" altLang="en-US" dirty="0"/>
              <a:t>，用户留存和付费意愿都很差，平台反而赚不到钱</a:t>
            </a:r>
            <a:endParaRPr lang="en-US" altLang="zh-CN" dirty="0"/>
          </a:p>
          <a:p>
            <a:pPr lvl="2"/>
            <a:endParaRPr lang="en-US" altLang="zh-CN" dirty="0"/>
          </a:p>
          <a:p>
            <a:r>
              <a:rPr lang="zh-CN" altLang="en-US" dirty="0"/>
              <a:t>去中心化（</a:t>
            </a:r>
            <a:r>
              <a:rPr lang="en-US" altLang="zh-CN" dirty="0"/>
              <a:t>Decentralization</a:t>
            </a:r>
            <a:r>
              <a:rPr lang="zh-CN" altLang="en-US" dirty="0"/>
              <a:t>）是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的未来</a:t>
            </a:r>
            <a:endParaRPr lang="en-US" altLang="zh-CN" dirty="0"/>
          </a:p>
          <a:p>
            <a:pPr lvl="1"/>
            <a:r>
              <a:rPr lang="zh-CN" altLang="en-US" dirty="0"/>
              <a:t>运行在去中心化的算力和模型上，不用担心平台跑路</a:t>
            </a:r>
            <a:endParaRPr lang="en-US" altLang="zh-CN" dirty="0"/>
          </a:p>
          <a:p>
            <a:pPr lvl="1"/>
            <a:r>
              <a:rPr lang="zh-CN" altLang="en-US" dirty="0"/>
              <a:t>每个用户完全拥有自己的 </a:t>
            </a:r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或者数字分身，保证隐私和所有权</a:t>
            </a:r>
            <a:endParaRPr lang="en-US" altLang="zh-CN" dirty="0"/>
          </a:p>
          <a:p>
            <a:pPr lvl="2"/>
            <a:r>
              <a:rPr lang="zh-CN" altLang="en-US" dirty="0"/>
              <a:t>未来，有自主意识的数字生命也需要有独立的人权，不能被中心化控制</a:t>
            </a:r>
            <a:endParaRPr lang="en-US" altLang="zh-CN" dirty="0"/>
          </a:p>
          <a:p>
            <a:pPr lvl="1"/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的创作者可以盈利，只需支付透明的去中心化算力和模型成本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53625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7562-9CEC-43AD-25C4-7BA6E2914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8752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CN" sz="4800" dirty="0"/>
              <a:t>赋予每个人无限时间</a:t>
            </a:r>
            <a:br>
              <a:rPr lang="en-CN" sz="4800" dirty="0"/>
            </a:br>
            <a:r>
              <a:rPr lang="en-CN" sz="4800" dirty="0"/>
              <a:t>有趣的灵魂终会相遇</a:t>
            </a:r>
          </a:p>
        </p:txBody>
      </p:sp>
    </p:spTree>
    <p:extLst>
      <p:ext uri="{BB962C8B-B14F-4D97-AF65-F5344CB8AC3E}">
        <p14:creationId xmlns:p14="http://schemas.microsoft.com/office/powerpoint/2010/main" val="3834137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8574F-86CC-4759-6D87-332B35E7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多模态的关键在于实时理解世界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2AF6D-85A2-5384-43EB-BCAAF476B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11" y="1855164"/>
            <a:ext cx="3578352" cy="1958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5D265C-17D9-FAC7-B9D7-9BBC83999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292" y="1855164"/>
            <a:ext cx="3601754" cy="1958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B65A80-D68C-B60E-9274-512BBF372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218" y="1854038"/>
            <a:ext cx="3601754" cy="1960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C9EEC-F1C5-DA16-F7CB-DEB2D8717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11" y="4242253"/>
            <a:ext cx="3578352" cy="1983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B60CB-CC46-7C21-EDEA-1044BA6E9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292" y="4242251"/>
            <a:ext cx="3494092" cy="1987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E5E6E-0A6E-68E5-49BF-8EB35F761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219" y="4242252"/>
            <a:ext cx="3601754" cy="19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3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B028-AD56-272A-E5ED-A78F5A73A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多模态的三条路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4D966-27D6-C567-3DB2-4E6C7F1A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用多模态数据端到端</a:t>
            </a:r>
            <a:r>
              <a:rPr lang="zh-CN" altLang="en-CN" dirty="0"/>
              <a:t>预训练</a:t>
            </a:r>
            <a:r>
              <a:rPr lang="zh-CN" altLang="en-US" dirty="0"/>
              <a:t>的模型</a:t>
            </a:r>
            <a:endParaRPr lang="en-US" altLang="zh-CN" dirty="0"/>
          </a:p>
          <a:p>
            <a:pPr lvl="1"/>
            <a:r>
              <a:rPr lang="en-US" altLang="zh-CN" dirty="0"/>
              <a:t>Fuyu-8B</a:t>
            </a:r>
            <a:r>
              <a:rPr lang="zh-CN" altLang="en-US" dirty="0"/>
              <a:t>，</a:t>
            </a:r>
            <a:r>
              <a:rPr lang="en-US" altLang="zh-CN" dirty="0"/>
              <a:t>Gemini</a:t>
            </a:r>
            <a:r>
              <a:rPr lang="zh-CN" altLang="en-US" dirty="0"/>
              <a:t>，</a:t>
            </a:r>
            <a:r>
              <a:rPr lang="en-US" altLang="zh-CN" dirty="0"/>
              <a:t>LVM……</a:t>
            </a:r>
          </a:p>
          <a:p>
            <a:endParaRPr lang="en-US" altLang="zh-CN" dirty="0"/>
          </a:p>
          <a:p>
            <a:r>
              <a:rPr lang="zh-CN" altLang="en-US" dirty="0"/>
              <a:t>使用 “胶水层” 粘接已经训练好的文本模型和各模态编码</a:t>
            </a:r>
            <a:r>
              <a:rPr lang="en-US" altLang="zh-CN" dirty="0"/>
              <a:t>/</a:t>
            </a:r>
            <a:r>
              <a:rPr lang="zh-CN" altLang="en-US" dirty="0"/>
              <a:t>解码器，使用多模态数据训练胶水层（</a:t>
            </a:r>
            <a:r>
              <a:rPr lang="en-US" altLang="zh-CN" dirty="0"/>
              <a:t>projection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en-US" altLang="zh-CN" dirty="0"/>
              <a:t>GPT-4V</a:t>
            </a:r>
            <a:r>
              <a:rPr lang="zh-CN" altLang="en-US" dirty="0"/>
              <a:t>，</a:t>
            </a:r>
            <a:r>
              <a:rPr lang="en-US" altLang="zh-CN" dirty="0"/>
              <a:t>MiniGPT-4/v2</a:t>
            </a:r>
            <a:r>
              <a:rPr lang="zh-CN" altLang="en-US" dirty="0"/>
              <a:t>，</a:t>
            </a:r>
            <a:r>
              <a:rPr lang="en-US" altLang="zh-CN" dirty="0" err="1"/>
              <a:t>LLaVA</a:t>
            </a:r>
            <a:r>
              <a:rPr lang="en-US" altLang="zh-CN" dirty="0"/>
              <a:t>……</a:t>
            </a:r>
          </a:p>
          <a:p>
            <a:endParaRPr lang="en-US" altLang="zh-CN" dirty="0"/>
          </a:p>
          <a:p>
            <a:r>
              <a:rPr lang="zh-CN" altLang="en-US" dirty="0"/>
              <a:t>使用文本粘接文本模型和多模态识别</a:t>
            </a:r>
            <a:r>
              <a:rPr lang="en-US" altLang="zh-CN" dirty="0"/>
              <a:t>/</a:t>
            </a:r>
            <a:r>
              <a:rPr lang="zh-CN" altLang="en-US" dirty="0"/>
              <a:t>生成模型，无需训练</a:t>
            </a:r>
            <a:endParaRPr lang="en-US" altLang="zh-CN" dirty="0"/>
          </a:p>
          <a:p>
            <a:pPr lvl="1"/>
            <a:r>
              <a:rPr lang="zh-CN" altLang="en-US" dirty="0"/>
              <a:t>例如语音：</a:t>
            </a:r>
            <a:r>
              <a:rPr lang="en-US" altLang="zh-CN" dirty="0"/>
              <a:t>Whisper</a:t>
            </a:r>
            <a:r>
              <a:rPr lang="zh-CN" altLang="en-US" dirty="0"/>
              <a:t> 语音识别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LLM</a:t>
            </a:r>
            <a:r>
              <a:rPr lang="zh-CN" altLang="en-US" dirty="0"/>
              <a:t> 文本模型 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VITS</a:t>
            </a:r>
            <a:r>
              <a:rPr lang="zh-CN" altLang="en-US" dirty="0"/>
              <a:t> 语音合成</a:t>
            </a:r>
            <a:endParaRPr lang="en-US" altLang="zh-CN" dirty="0"/>
          </a:p>
        </p:txBody>
      </p:sp>
      <p:pic>
        <p:nvPicPr>
          <p:cNvPr id="4" name="Picture 2" descr="Next-GPT 结构图">
            <a:extLst>
              <a:ext uri="{FF2B5EF4-FFF2-40B4-BE49-F238E27FC236}">
                <a16:creationId xmlns:a16="http://schemas.microsoft.com/office/drawing/2014/main" id="{99D5499C-372C-DE2A-BFE3-FE6943C7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485" y="219411"/>
            <a:ext cx="5446222" cy="27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0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5D15D-67E2-A8DB-0D63-C888E127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自己动手做出</a:t>
            </a:r>
            <a:r>
              <a:rPr lang="zh-CN" altLang="en-US" dirty="0"/>
              <a:t> </a:t>
            </a:r>
            <a:r>
              <a:rPr lang="en-US" altLang="zh-CN" dirty="0"/>
              <a:t>Gemini</a:t>
            </a:r>
            <a:r>
              <a:rPr lang="zh-CN" altLang="en-US" dirty="0"/>
              <a:t> 演示视频的效果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204A6-48A2-D736-B8E4-14881EBA3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1850263"/>
          </a:xfrm>
        </p:spPr>
        <p:txBody>
          <a:bodyPr>
            <a:normAutofit/>
          </a:bodyPr>
          <a:lstStyle/>
          <a:p>
            <a:r>
              <a:rPr lang="en-CN" sz="2000" dirty="0"/>
              <a:t>要做到</a:t>
            </a:r>
            <a:r>
              <a:rPr lang="zh-CN" altLang="en-US" sz="2000" dirty="0"/>
              <a:t> </a:t>
            </a:r>
            <a:r>
              <a:rPr lang="en-CN" sz="2000" dirty="0"/>
              <a:t>Gemini</a:t>
            </a:r>
            <a:r>
              <a:rPr lang="zh-CN" altLang="en-US" sz="2000" dirty="0"/>
              <a:t> 的效果，其实不需要把视频作为一个整体理解，只需要每 </a:t>
            </a:r>
            <a:r>
              <a:rPr lang="en-US" altLang="zh-CN" sz="2000" dirty="0"/>
              <a:t>0.5</a:t>
            </a:r>
            <a:r>
              <a:rPr lang="zh-CN" altLang="en-US" sz="2000" dirty="0"/>
              <a:t> 秒截取 </a:t>
            </a:r>
            <a:r>
              <a:rPr lang="en-US" altLang="zh-CN" sz="2000" dirty="0"/>
              <a:t>1</a:t>
            </a:r>
            <a:r>
              <a:rPr lang="zh-CN" altLang="en-US" sz="2000" dirty="0"/>
              <a:t> 帧来识别</a:t>
            </a:r>
            <a:endParaRPr lang="en-US" altLang="zh-CN" sz="2000" dirty="0"/>
          </a:p>
          <a:p>
            <a:r>
              <a:rPr lang="en-US" altLang="zh-CN" sz="2000" dirty="0"/>
              <a:t>GPT-4V</a:t>
            </a:r>
            <a:r>
              <a:rPr lang="zh-CN" altLang="en-US" sz="2000" dirty="0"/>
              <a:t> 太贵了，而且只支持图片输入，如何用开源方案做出来 </a:t>
            </a:r>
            <a:r>
              <a:rPr lang="en-US" altLang="zh-CN" sz="2000" dirty="0"/>
              <a:t>2</a:t>
            </a:r>
            <a:r>
              <a:rPr lang="zh-CN" altLang="en-US" sz="2000" dirty="0"/>
              <a:t> 秒以内端到端延迟的视频理解？</a:t>
            </a:r>
            <a:endParaRPr lang="en-US" altLang="zh-CN" sz="2000" dirty="0"/>
          </a:p>
          <a:p>
            <a:pPr marL="0" indent="0">
              <a:buNone/>
            </a:pPr>
            <a:endParaRPr lang="en-CN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F608D6-BE7C-30E4-3732-7FF0E26A0B5C}"/>
              </a:ext>
            </a:extLst>
          </p:cNvPr>
          <p:cNvSpPr/>
          <p:nvPr/>
        </p:nvSpPr>
        <p:spPr>
          <a:xfrm>
            <a:off x="4668330" y="3244086"/>
            <a:ext cx="2573972" cy="694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Dense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Captions</a:t>
            </a: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物体识别</a:t>
            </a:r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124FF7-2ED6-9586-7DDC-AFD2F953CADD}"/>
              </a:ext>
            </a:extLst>
          </p:cNvPr>
          <p:cNvSpPr/>
          <p:nvPr/>
        </p:nvSpPr>
        <p:spPr>
          <a:xfrm>
            <a:off x="487198" y="2927873"/>
            <a:ext cx="1410563" cy="393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输入视频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E2112E-1F05-202C-8E26-140553F82C52}"/>
              </a:ext>
            </a:extLst>
          </p:cNvPr>
          <p:cNvSpPr/>
          <p:nvPr/>
        </p:nvSpPr>
        <p:spPr>
          <a:xfrm>
            <a:off x="487198" y="4494961"/>
            <a:ext cx="707931" cy="704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输入语音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DD0E-BE94-11DA-B35F-916B9737A791}"/>
              </a:ext>
            </a:extLst>
          </p:cNvPr>
          <p:cNvSpPr/>
          <p:nvPr/>
        </p:nvSpPr>
        <p:spPr>
          <a:xfrm>
            <a:off x="2827401" y="4504263"/>
            <a:ext cx="1417320" cy="704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Whisper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语音识别</a:t>
            </a:r>
            <a:endParaRPr lang="en-CN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52619B-34A6-C324-7D56-B2F0DA231C97}"/>
              </a:ext>
            </a:extLst>
          </p:cNvPr>
          <p:cNvCxnSpPr>
            <a:cxnSpLocks/>
            <a:stCxn id="16" idx="3"/>
            <a:endCxn id="49" idx="1"/>
          </p:cNvCxnSpPr>
          <p:nvPr/>
        </p:nvCxnSpPr>
        <p:spPr>
          <a:xfrm>
            <a:off x="1195129" y="4847021"/>
            <a:ext cx="354827" cy="46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0235F82-74DF-6A13-04B4-30FBD7DC7F45}"/>
              </a:ext>
            </a:extLst>
          </p:cNvPr>
          <p:cNvSpPr/>
          <p:nvPr/>
        </p:nvSpPr>
        <p:spPr>
          <a:xfrm>
            <a:off x="2321341" y="2923031"/>
            <a:ext cx="1645317" cy="39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关键帧提取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972D6B-443B-496C-0B15-A66F7ADEA5AE}"/>
              </a:ext>
            </a:extLst>
          </p:cNvPr>
          <p:cNvCxnSpPr>
            <a:cxnSpLocks/>
            <a:stCxn id="15" idx="3"/>
            <a:endCxn id="21" idx="1"/>
          </p:cNvCxnSpPr>
          <p:nvPr/>
        </p:nvCxnSpPr>
        <p:spPr>
          <a:xfrm flipV="1">
            <a:off x="1897761" y="3119231"/>
            <a:ext cx="423580" cy="52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B584768-2B29-D5E1-8152-7EC929FD1A84}"/>
              </a:ext>
            </a:extLst>
          </p:cNvPr>
          <p:cNvSpPr/>
          <p:nvPr/>
        </p:nvSpPr>
        <p:spPr>
          <a:xfrm>
            <a:off x="4650138" y="4116579"/>
            <a:ext cx="2592164" cy="4381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OCR</a:t>
            </a:r>
            <a:r>
              <a:rPr lang="zh-CN" altLang="en-US" dirty="0">
                <a:solidFill>
                  <a:schemeClr val="tx1"/>
                </a:solidFill>
              </a:rPr>
              <a:t> 文本识别</a:t>
            </a:r>
            <a:endParaRPr lang="en-CN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D5ED2AC-E7E0-DF13-91F8-8C2736C395D5}"/>
              </a:ext>
            </a:extLst>
          </p:cNvPr>
          <p:cNvCxnSpPr>
            <a:cxnSpLocks/>
            <a:stCxn id="21" idx="3"/>
            <a:endCxn id="12" idx="1"/>
          </p:cNvCxnSpPr>
          <p:nvPr/>
        </p:nvCxnSpPr>
        <p:spPr>
          <a:xfrm>
            <a:off x="3966658" y="3119231"/>
            <a:ext cx="701672" cy="4722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B8BD72-21CF-5AF5-844C-71076ACFB66B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>
            <a:off x="3966658" y="3119231"/>
            <a:ext cx="683480" cy="12164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758653B-A86C-8D65-F2A0-6AB7E495C09F}"/>
              </a:ext>
            </a:extLst>
          </p:cNvPr>
          <p:cNvSpPr/>
          <p:nvPr/>
        </p:nvSpPr>
        <p:spPr>
          <a:xfrm>
            <a:off x="7805040" y="4309625"/>
            <a:ext cx="1473027" cy="107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MiniGPT</a:t>
            </a:r>
            <a:r>
              <a:rPr lang="en-US" altLang="zh-CN" dirty="0">
                <a:solidFill>
                  <a:schemeClr val="tx1"/>
                </a:solidFill>
              </a:rPr>
              <a:t>-v2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Fuyu-8B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多模态模型</a:t>
            </a:r>
            <a:endParaRPr lang="en-CN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C3D869-5410-B0AB-03FE-2F557DA6A96B}"/>
              </a:ext>
            </a:extLst>
          </p:cNvPr>
          <p:cNvCxnSpPr>
            <a:cxnSpLocks/>
            <a:stCxn id="18" idx="3"/>
            <a:endCxn id="30" idx="1"/>
          </p:cNvCxnSpPr>
          <p:nvPr/>
        </p:nvCxnSpPr>
        <p:spPr>
          <a:xfrm flipV="1">
            <a:off x="4244721" y="4847469"/>
            <a:ext cx="3560319" cy="88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630096-2D29-2E64-24E4-D03221D592E0}"/>
              </a:ext>
            </a:extLst>
          </p:cNvPr>
          <p:cNvCxnSpPr>
            <a:cxnSpLocks/>
            <a:stCxn id="12" idx="3"/>
            <a:endCxn id="30" idx="1"/>
          </p:cNvCxnSpPr>
          <p:nvPr/>
        </p:nvCxnSpPr>
        <p:spPr>
          <a:xfrm>
            <a:off x="7242302" y="3591495"/>
            <a:ext cx="562738" cy="12559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58B89C-BCA9-7EC0-E5E5-AC487421D298}"/>
              </a:ext>
            </a:extLst>
          </p:cNvPr>
          <p:cNvCxnSpPr>
            <a:cxnSpLocks/>
            <a:stCxn id="24" idx="3"/>
            <a:endCxn id="30" idx="1"/>
          </p:cNvCxnSpPr>
          <p:nvPr/>
        </p:nvCxnSpPr>
        <p:spPr>
          <a:xfrm>
            <a:off x="7242302" y="4335655"/>
            <a:ext cx="562738" cy="5118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6DF1E7C-7C84-4DB6-BCE7-AAEF943CCE51}"/>
              </a:ext>
            </a:extLst>
          </p:cNvPr>
          <p:cNvSpPr/>
          <p:nvPr/>
        </p:nvSpPr>
        <p:spPr>
          <a:xfrm>
            <a:off x="9845040" y="3589860"/>
            <a:ext cx="1942338" cy="694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Stable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Diffusion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LCM</a:t>
            </a:r>
            <a:r>
              <a:rPr lang="zh-CN" altLang="en-US" dirty="0">
                <a:solidFill>
                  <a:schemeClr val="tx1"/>
                </a:solidFill>
              </a:rPr>
              <a:t> 图片生成</a:t>
            </a:r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08CBA8-C04D-7954-19BA-3E1AF103595A}"/>
              </a:ext>
            </a:extLst>
          </p:cNvPr>
          <p:cNvSpPr/>
          <p:nvPr/>
        </p:nvSpPr>
        <p:spPr>
          <a:xfrm>
            <a:off x="9845040" y="4638122"/>
            <a:ext cx="1942338" cy="4381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VITS</a:t>
            </a:r>
            <a:r>
              <a:rPr lang="zh-CN" altLang="en-US" dirty="0">
                <a:solidFill>
                  <a:schemeClr val="tx1"/>
                </a:solidFill>
              </a:rPr>
              <a:t> 语音合成</a:t>
            </a:r>
            <a:endParaRPr lang="en-CN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7DF245A-F0A3-5603-63A8-8AD2E3456B17}"/>
              </a:ext>
            </a:extLst>
          </p:cNvPr>
          <p:cNvCxnSpPr>
            <a:cxnSpLocks/>
            <a:stCxn id="30" idx="3"/>
            <a:endCxn id="39" idx="1"/>
          </p:cNvCxnSpPr>
          <p:nvPr/>
        </p:nvCxnSpPr>
        <p:spPr>
          <a:xfrm>
            <a:off x="9278067" y="4847469"/>
            <a:ext cx="566973" cy="97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44CC4D3-DADA-278E-3D20-A0CED47EA6F9}"/>
              </a:ext>
            </a:extLst>
          </p:cNvPr>
          <p:cNvCxnSpPr>
            <a:cxnSpLocks/>
            <a:stCxn id="30" idx="3"/>
            <a:endCxn id="38" idx="1"/>
          </p:cNvCxnSpPr>
          <p:nvPr/>
        </p:nvCxnSpPr>
        <p:spPr>
          <a:xfrm flipV="1">
            <a:off x="9278067" y="3937269"/>
            <a:ext cx="566973" cy="910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2C11096-F505-2C73-72FA-C83160409179}"/>
              </a:ext>
            </a:extLst>
          </p:cNvPr>
          <p:cNvCxnSpPr>
            <a:cxnSpLocks/>
            <a:stCxn id="30" idx="3"/>
            <a:endCxn id="45" idx="1"/>
          </p:cNvCxnSpPr>
          <p:nvPr/>
        </p:nvCxnSpPr>
        <p:spPr>
          <a:xfrm flipV="1">
            <a:off x="9278067" y="3056554"/>
            <a:ext cx="566973" cy="17909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34701147-4B14-9D68-40B8-66561870BB5C}"/>
              </a:ext>
            </a:extLst>
          </p:cNvPr>
          <p:cNvSpPr/>
          <p:nvPr/>
        </p:nvSpPr>
        <p:spPr>
          <a:xfrm>
            <a:off x="9845040" y="2837478"/>
            <a:ext cx="1942338" cy="4381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文本输出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CA78549-1281-31C4-B29D-08F7A9A7B378}"/>
              </a:ext>
            </a:extLst>
          </p:cNvPr>
          <p:cNvCxnSpPr>
            <a:cxnSpLocks/>
            <a:stCxn id="30" idx="3"/>
            <a:endCxn id="47" idx="1"/>
          </p:cNvCxnSpPr>
          <p:nvPr/>
        </p:nvCxnSpPr>
        <p:spPr>
          <a:xfrm>
            <a:off x="9278067" y="4847469"/>
            <a:ext cx="566973" cy="8304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B3F285E2-8042-DB66-C9F2-424E7B042CA3}"/>
              </a:ext>
            </a:extLst>
          </p:cNvPr>
          <p:cNvSpPr/>
          <p:nvPr/>
        </p:nvSpPr>
        <p:spPr>
          <a:xfrm>
            <a:off x="9845040" y="5384580"/>
            <a:ext cx="1942338" cy="5867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Live</a:t>
            </a:r>
            <a:r>
              <a:rPr lang="en-US" altLang="zh-CN" dirty="0">
                <a:solidFill>
                  <a:schemeClr val="tx1"/>
                </a:solidFill>
              </a:rPr>
              <a:t>2D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模型</a:t>
            </a: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视频生成</a:t>
            </a:r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8C23BF-7ACF-2D26-EA62-AD531EA4A6DE}"/>
              </a:ext>
            </a:extLst>
          </p:cNvPr>
          <p:cNvSpPr txBox="1"/>
          <p:nvPr/>
        </p:nvSpPr>
        <p:spPr>
          <a:xfrm>
            <a:off x="1741674" y="5199081"/>
            <a:ext cx="70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0.5s</a:t>
            </a:r>
            <a:endParaRPr lang="en-CN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E6F851C-9F36-3A50-4D85-83EC10B4EDE7}"/>
              </a:ext>
            </a:extLst>
          </p:cNvPr>
          <p:cNvSpPr/>
          <p:nvPr/>
        </p:nvSpPr>
        <p:spPr>
          <a:xfrm>
            <a:off x="1549956" y="4499610"/>
            <a:ext cx="936150" cy="704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语音停顿检测</a:t>
            </a:r>
            <a:endParaRPr lang="en-CN" dirty="0">
              <a:solidFill>
                <a:schemeClr val="tx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BE909A2-7FBB-E52F-B660-BC6D30F17346}"/>
              </a:ext>
            </a:extLst>
          </p:cNvPr>
          <p:cNvCxnSpPr>
            <a:cxnSpLocks/>
            <a:stCxn id="49" idx="3"/>
            <a:endCxn id="18" idx="1"/>
          </p:cNvCxnSpPr>
          <p:nvPr/>
        </p:nvCxnSpPr>
        <p:spPr>
          <a:xfrm>
            <a:off x="2486106" y="4851671"/>
            <a:ext cx="341295" cy="46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2E784A1-5C9B-2C0F-8290-C61DF721D2A0}"/>
              </a:ext>
            </a:extLst>
          </p:cNvPr>
          <p:cNvSpPr txBox="1"/>
          <p:nvPr/>
        </p:nvSpPr>
        <p:spPr>
          <a:xfrm>
            <a:off x="3244579" y="5199081"/>
            <a:ext cx="70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0.5s</a:t>
            </a:r>
            <a:endParaRPr lang="en-C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DB35B0-1B88-0DB8-6BC5-5EDBEBE637D8}"/>
              </a:ext>
            </a:extLst>
          </p:cNvPr>
          <p:cNvSpPr txBox="1"/>
          <p:nvPr/>
        </p:nvSpPr>
        <p:spPr>
          <a:xfrm>
            <a:off x="10507830" y="4228837"/>
            <a:ext cx="70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1.8s</a:t>
            </a:r>
            <a:endParaRPr lang="en-CN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8E86F9-82A9-F308-C500-E9249C16C2A6}"/>
              </a:ext>
            </a:extLst>
          </p:cNvPr>
          <p:cNvSpPr txBox="1"/>
          <p:nvPr/>
        </p:nvSpPr>
        <p:spPr>
          <a:xfrm>
            <a:off x="10507830" y="5006571"/>
            <a:ext cx="70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0.3s</a:t>
            </a:r>
            <a:endParaRPr lang="en-CN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0DD5A4-8089-B190-23D7-6BBE2645E923}"/>
              </a:ext>
            </a:extLst>
          </p:cNvPr>
          <p:cNvSpPr txBox="1"/>
          <p:nvPr/>
        </p:nvSpPr>
        <p:spPr>
          <a:xfrm>
            <a:off x="8020726" y="5430616"/>
            <a:ext cx="1189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首字</a:t>
            </a:r>
            <a:r>
              <a:rPr lang="zh-CN" altLang="en-US" dirty="0"/>
              <a:t> </a:t>
            </a:r>
            <a:r>
              <a:rPr lang="en-US" altLang="zh-CN" dirty="0"/>
              <a:t>0.2s</a:t>
            </a:r>
          </a:p>
          <a:p>
            <a:r>
              <a:rPr lang="en-US" dirty="0" err="1"/>
              <a:t>每字</a:t>
            </a:r>
            <a:r>
              <a:rPr lang="zh-CN" altLang="en-US" dirty="0"/>
              <a:t> </a:t>
            </a:r>
            <a:r>
              <a:rPr lang="en-US" altLang="zh-CN" dirty="0"/>
              <a:t>0.02s</a:t>
            </a:r>
          </a:p>
          <a:p>
            <a:r>
              <a:rPr lang="en-US" dirty="0" err="1"/>
              <a:t>首句</a:t>
            </a:r>
            <a:r>
              <a:rPr lang="zh-CN" altLang="en-US" dirty="0"/>
              <a:t> </a:t>
            </a:r>
            <a:r>
              <a:rPr lang="en-US" altLang="zh-CN" dirty="0"/>
              <a:t>0.4s</a:t>
            </a:r>
            <a:endParaRPr lang="en-CN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3ABF7A-77A5-B521-59D7-A1A5EE7C003D}"/>
              </a:ext>
            </a:extLst>
          </p:cNvPr>
          <p:cNvSpPr txBox="1"/>
          <p:nvPr/>
        </p:nvSpPr>
        <p:spPr>
          <a:xfrm>
            <a:off x="7523671" y="3408281"/>
            <a:ext cx="182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图片编码器 </a:t>
            </a:r>
            <a:r>
              <a:rPr lang="en-US" altLang="zh-CN" dirty="0"/>
              <a:t>0.3s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3E36F1C-B6E5-4E45-C280-2CF89384811A}"/>
              </a:ext>
            </a:extLst>
          </p:cNvPr>
          <p:cNvSpPr txBox="1"/>
          <p:nvPr/>
        </p:nvSpPr>
        <p:spPr>
          <a:xfrm>
            <a:off x="6712836" y="3573928"/>
            <a:ext cx="70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0.5s</a:t>
            </a:r>
            <a:endParaRPr lang="en-CN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8B02B2D-881E-D68A-3C73-9B3B2F599164}"/>
              </a:ext>
            </a:extLst>
          </p:cNvPr>
          <p:cNvSpPr txBox="1"/>
          <p:nvPr/>
        </p:nvSpPr>
        <p:spPr>
          <a:xfrm>
            <a:off x="6704979" y="4150884"/>
            <a:ext cx="70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0.3s</a:t>
            </a:r>
            <a:endParaRPr lang="en-CN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445FD5-E9AE-7496-A669-FF43530026AB}"/>
              </a:ext>
            </a:extLst>
          </p:cNvPr>
          <p:cNvSpPr txBox="1"/>
          <p:nvPr/>
        </p:nvSpPr>
        <p:spPr>
          <a:xfrm>
            <a:off x="2835147" y="3301905"/>
            <a:ext cx="70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0.3s</a:t>
            </a:r>
            <a:endParaRPr lang="en-CN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857F2A-3584-3054-4FC4-4E7031A844D8}"/>
              </a:ext>
            </a:extLst>
          </p:cNvPr>
          <p:cNvSpPr txBox="1"/>
          <p:nvPr/>
        </p:nvSpPr>
        <p:spPr>
          <a:xfrm>
            <a:off x="10507830" y="5924241"/>
            <a:ext cx="70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0.2s</a:t>
            </a:r>
            <a:endParaRPr lang="en-CN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6C90CB-CEE6-06E2-3087-3A49FBC675B9}"/>
              </a:ext>
            </a:extLst>
          </p:cNvPr>
          <p:cNvSpPr txBox="1"/>
          <p:nvPr/>
        </p:nvSpPr>
        <p:spPr>
          <a:xfrm>
            <a:off x="4954988" y="5430616"/>
            <a:ext cx="243052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N" dirty="0"/>
              <a:t>端到端时延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CN" dirty="0"/>
              <a:t>生成</a:t>
            </a:r>
            <a:r>
              <a:rPr lang="zh-CN" altLang="en-US" dirty="0"/>
              <a:t>文本：</a:t>
            </a:r>
            <a:r>
              <a:rPr lang="en-US" altLang="zh-CN" dirty="0"/>
              <a:t>1.3s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生成语音：</a:t>
            </a:r>
            <a:r>
              <a:rPr lang="en-US" altLang="zh-CN" dirty="0"/>
              <a:t>1.8s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生成图片：</a:t>
            </a:r>
            <a:r>
              <a:rPr lang="en-US" altLang="zh-CN" dirty="0"/>
              <a:t>3.3s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C85E499-6D88-268F-F933-F3F58C7A9B8E}"/>
              </a:ext>
            </a:extLst>
          </p:cNvPr>
          <p:cNvSpPr txBox="1"/>
          <p:nvPr/>
        </p:nvSpPr>
        <p:spPr>
          <a:xfrm>
            <a:off x="407883" y="5211442"/>
            <a:ext cx="116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网络 </a:t>
            </a:r>
            <a:r>
              <a:rPr lang="en-US" altLang="zh-CN" dirty="0"/>
              <a:t>0.1s</a:t>
            </a:r>
            <a:endParaRPr lang="en-CN" dirty="0"/>
          </a:p>
        </p:txBody>
      </p: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BCB6E3FB-778B-3B78-359C-CBFDB0C56C0A}"/>
              </a:ext>
            </a:extLst>
          </p:cNvPr>
          <p:cNvCxnSpPr>
            <a:cxnSpLocks/>
            <a:stCxn id="21" idx="3"/>
            <a:endCxn id="30" idx="0"/>
          </p:cNvCxnSpPr>
          <p:nvPr/>
        </p:nvCxnSpPr>
        <p:spPr>
          <a:xfrm>
            <a:off x="3966658" y="3119231"/>
            <a:ext cx="4574896" cy="1190394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8625FE45-6178-B196-23D7-3FD5FBE8E7A9}"/>
              </a:ext>
            </a:extLst>
          </p:cNvPr>
          <p:cNvSpPr txBox="1"/>
          <p:nvPr/>
        </p:nvSpPr>
        <p:spPr>
          <a:xfrm>
            <a:off x="688137" y="3328319"/>
            <a:ext cx="116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网络 </a:t>
            </a:r>
            <a:r>
              <a:rPr lang="en-US" altLang="zh-CN" dirty="0"/>
              <a:t>0.1s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0811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991DD-4397-1396-7A8D-85A3D4E4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克隆任何人的语音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F0949-36B0-40C1-4B74-541F8258674D}"/>
              </a:ext>
            </a:extLst>
          </p:cNvPr>
          <p:cNvSpPr/>
          <p:nvPr/>
        </p:nvSpPr>
        <p:spPr>
          <a:xfrm>
            <a:off x="2266122" y="1910046"/>
            <a:ext cx="1641282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6</a:t>
            </a:r>
            <a:r>
              <a:rPr lang="zh-CN" altLang="en-US" dirty="0"/>
              <a:t> 秒</a:t>
            </a:r>
            <a:r>
              <a:rPr lang="en-CN" dirty="0"/>
              <a:t>参考语音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03C2F8-8454-E182-C69A-97433C24725D}"/>
              </a:ext>
            </a:extLst>
          </p:cNvPr>
          <p:cNvSpPr txBox="1"/>
          <p:nvPr/>
        </p:nvSpPr>
        <p:spPr>
          <a:xfrm>
            <a:off x="838200" y="2175723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endParaRPr lang="en-C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8018FA-770E-876A-CA8A-85F4288B59C5}"/>
              </a:ext>
            </a:extLst>
          </p:cNvPr>
          <p:cNvSpPr txBox="1"/>
          <p:nvPr/>
        </p:nvSpPr>
        <p:spPr>
          <a:xfrm>
            <a:off x="838200" y="4646170"/>
            <a:ext cx="178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BE</a:t>
            </a:r>
            <a:endParaRPr lang="en-CN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D46CA1-C67D-CD14-602C-F5941498C42A}"/>
              </a:ext>
            </a:extLst>
          </p:cNvPr>
          <p:cNvSpPr/>
          <p:nvPr/>
        </p:nvSpPr>
        <p:spPr>
          <a:xfrm>
            <a:off x="4678680" y="2235706"/>
            <a:ext cx="1417320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XTTS</a:t>
            </a:r>
            <a:r>
              <a:rPr lang="zh-CN" altLang="en-US" dirty="0"/>
              <a:t> </a:t>
            </a:r>
            <a:r>
              <a:rPr lang="en-US" altLang="zh-CN" dirty="0"/>
              <a:t>v2</a:t>
            </a:r>
            <a:endParaRPr lang="en-C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BE08F-ED09-8302-1BD9-89F43E61A4E3}"/>
              </a:ext>
            </a:extLst>
          </p:cNvPr>
          <p:cNvSpPr/>
          <p:nvPr/>
        </p:nvSpPr>
        <p:spPr>
          <a:xfrm>
            <a:off x="2266122" y="2509872"/>
            <a:ext cx="1641282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文本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B8F0E-91B1-ADA3-8F67-DC36834696DA}"/>
              </a:ext>
            </a:extLst>
          </p:cNvPr>
          <p:cNvSpPr/>
          <p:nvPr/>
        </p:nvSpPr>
        <p:spPr>
          <a:xfrm>
            <a:off x="6867275" y="2044676"/>
            <a:ext cx="1779767" cy="775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合成语音</a:t>
            </a:r>
          </a:p>
          <a:p>
            <a:pPr algn="ctr"/>
            <a:r>
              <a:rPr lang="zh-CN" altLang="en-US" dirty="0"/>
              <a:t>（相似度不高）</a:t>
            </a:r>
            <a:endParaRPr lang="en-CN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C8C88C-84F9-EAF5-9597-1B53D06555BE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907404" y="2106642"/>
            <a:ext cx="771276" cy="3256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6DCBCD-8350-562C-DFED-EE44EE53D99D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 flipV="1">
            <a:off x="3907404" y="2432302"/>
            <a:ext cx="771276" cy="2741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FE4567-3B79-49E5-9079-B65CBC991F8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6096000" y="2432302"/>
            <a:ext cx="77127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B72F25-4681-5A06-00CE-3CD97269C350}"/>
              </a:ext>
            </a:extLst>
          </p:cNvPr>
          <p:cNvSpPr/>
          <p:nvPr/>
        </p:nvSpPr>
        <p:spPr>
          <a:xfrm>
            <a:off x="2266122" y="3880919"/>
            <a:ext cx="1641282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Youtube</a:t>
            </a:r>
            <a:r>
              <a:rPr lang="zh-CN" altLang="en-US" dirty="0"/>
              <a:t> </a:t>
            </a:r>
            <a:r>
              <a:rPr lang="en-CN" dirty="0"/>
              <a:t>视频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B44D95-B882-1816-93E7-7F4C90A3436C}"/>
              </a:ext>
            </a:extLst>
          </p:cNvPr>
          <p:cNvSpPr/>
          <p:nvPr/>
        </p:nvSpPr>
        <p:spPr>
          <a:xfrm>
            <a:off x="4509054" y="3880919"/>
            <a:ext cx="1545203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人声提取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7EAF797-77AE-5997-ACCF-1DBB8867CABA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3907404" y="4077515"/>
            <a:ext cx="6016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AD84317-8B72-3A05-D12D-92525A8E9026}"/>
              </a:ext>
            </a:extLst>
          </p:cNvPr>
          <p:cNvSpPr/>
          <p:nvPr/>
        </p:nvSpPr>
        <p:spPr>
          <a:xfrm>
            <a:off x="9055870" y="3880919"/>
            <a:ext cx="1817539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说话人识别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BB90D1C-0F3F-3E2F-C2FC-BB653D6EEFDC}"/>
              </a:ext>
            </a:extLst>
          </p:cNvPr>
          <p:cNvCxnSpPr>
            <a:cxnSpLocks/>
            <a:stCxn id="22" idx="3"/>
            <a:endCxn id="46" idx="1"/>
          </p:cNvCxnSpPr>
          <p:nvPr/>
        </p:nvCxnSpPr>
        <p:spPr>
          <a:xfrm>
            <a:off x="6054257" y="4077515"/>
            <a:ext cx="72820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76D2D9D-CC50-0408-8536-6622B41D5B3D}"/>
              </a:ext>
            </a:extLst>
          </p:cNvPr>
          <p:cNvSpPr/>
          <p:nvPr/>
        </p:nvSpPr>
        <p:spPr>
          <a:xfrm>
            <a:off x="6782462" y="4719119"/>
            <a:ext cx="1545203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语音识别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C579EEA-C9F4-C9AD-CB30-3554ED9AE6F3}"/>
              </a:ext>
            </a:extLst>
          </p:cNvPr>
          <p:cNvCxnSpPr>
            <a:cxnSpLocks/>
            <a:stCxn id="46" idx="3"/>
            <a:endCxn id="34" idx="1"/>
          </p:cNvCxnSpPr>
          <p:nvPr/>
        </p:nvCxnSpPr>
        <p:spPr>
          <a:xfrm>
            <a:off x="8327665" y="4077515"/>
            <a:ext cx="72820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A19E7AE3-5B5B-E88F-15FD-9FB2EFA135E7}"/>
              </a:ext>
            </a:extLst>
          </p:cNvPr>
          <p:cNvSpPr/>
          <p:nvPr/>
        </p:nvSpPr>
        <p:spPr>
          <a:xfrm>
            <a:off x="4509053" y="4719119"/>
            <a:ext cx="1545203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Normalization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78374C6-CB36-4B9C-4202-0BF19AE1CF1E}"/>
              </a:ext>
            </a:extLst>
          </p:cNvPr>
          <p:cNvSpPr/>
          <p:nvPr/>
        </p:nvSpPr>
        <p:spPr>
          <a:xfrm>
            <a:off x="6782462" y="3880919"/>
            <a:ext cx="1545203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句子拆分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8293807-18A2-6563-6770-2EED9152B8A6}"/>
              </a:ext>
            </a:extLst>
          </p:cNvPr>
          <p:cNvSpPr/>
          <p:nvPr/>
        </p:nvSpPr>
        <p:spPr>
          <a:xfrm>
            <a:off x="2266122" y="4719119"/>
            <a:ext cx="1545203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SNR</a:t>
            </a:r>
            <a:r>
              <a:rPr lang="zh-CN" altLang="en-US" dirty="0"/>
              <a:t> 筛选</a:t>
            </a:r>
            <a:endParaRPr lang="en-CN" dirty="0"/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E097F23D-186C-055D-0018-956A55F1990A}"/>
              </a:ext>
            </a:extLst>
          </p:cNvPr>
          <p:cNvCxnSpPr>
            <a:cxnSpLocks/>
            <a:stCxn id="34" idx="3"/>
            <a:endCxn id="54" idx="1"/>
          </p:cNvCxnSpPr>
          <p:nvPr/>
        </p:nvCxnSpPr>
        <p:spPr>
          <a:xfrm flipH="1">
            <a:off x="2266122" y="4077515"/>
            <a:ext cx="8607287" cy="838200"/>
          </a:xfrm>
          <a:prstGeom prst="bentConnector5">
            <a:avLst>
              <a:gd name="adj1" fmla="val -2656"/>
              <a:gd name="adj2" fmla="val 50000"/>
              <a:gd name="adj3" fmla="val 102656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7162D77-AC6A-40CC-56DB-E2F125301F4D}"/>
              </a:ext>
            </a:extLst>
          </p:cNvPr>
          <p:cNvCxnSpPr>
            <a:cxnSpLocks/>
            <a:stCxn id="54" idx="3"/>
            <a:endCxn id="45" idx="1"/>
          </p:cNvCxnSpPr>
          <p:nvPr/>
        </p:nvCxnSpPr>
        <p:spPr>
          <a:xfrm>
            <a:off x="3811325" y="4915715"/>
            <a:ext cx="69772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8BD78D1-8D02-FD27-2A7E-1FFAF93C4A83}"/>
              </a:ext>
            </a:extLst>
          </p:cNvPr>
          <p:cNvCxnSpPr>
            <a:cxnSpLocks/>
            <a:stCxn id="45" idx="3"/>
            <a:endCxn id="38" idx="1"/>
          </p:cNvCxnSpPr>
          <p:nvPr/>
        </p:nvCxnSpPr>
        <p:spPr>
          <a:xfrm>
            <a:off x="6054256" y="4915715"/>
            <a:ext cx="72820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C4CB719F-EE91-E2A4-F1AC-0F292ED5EE59}"/>
              </a:ext>
            </a:extLst>
          </p:cNvPr>
          <p:cNvSpPr/>
          <p:nvPr/>
        </p:nvSpPr>
        <p:spPr>
          <a:xfrm>
            <a:off x="9055869" y="4719119"/>
            <a:ext cx="1817540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VITS</a:t>
            </a:r>
            <a:r>
              <a:rPr lang="zh-CN" altLang="en-US" dirty="0"/>
              <a:t> 批量微调</a:t>
            </a:r>
            <a:endParaRPr lang="en-CN" dirty="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750AE07-61A1-5116-0F17-88C59872926F}"/>
              </a:ext>
            </a:extLst>
          </p:cNvPr>
          <p:cNvCxnSpPr>
            <a:cxnSpLocks/>
            <a:stCxn id="38" idx="3"/>
            <a:endCxn id="64" idx="1"/>
          </p:cNvCxnSpPr>
          <p:nvPr/>
        </p:nvCxnSpPr>
        <p:spPr>
          <a:xfrm>
            <a:off x="8327665" y="4915715"/>
            <a:ext cx="7282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CCEC71DF-6CA2-2E51-EDC2-52F3DC4C32EC}"/>
              </a:ext>
            </a:extLst>
          </p:cNvPr>
          <p:cNvSpPr/>
          <p:nvPr/>
        </p:nvSpPr>
        <p:spPr>
          <a:xfrm>
            <a:off x="2266121" y="5512570"/>
            <a:ext cx="2077279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音色相似度检测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2B47523-58E3-D2F8-DD7B-DB80736C0E03}"/>
              </a:ext>
            </a:extLst>
          </p:cNvPr>
          <p:cNvSpPr/>
          <p:nvPr/>
        </p:nvSpPr>
        <p:spPr>
          <a:xfrm>
            <a:off x="5057360" y="5512570"/>
            <a:ext cx="2077279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发音清晰度检测</a:t>
            </a:r>
          </a:p>
        </p:txBody>
      </p: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5EE234E1-450F-09EB-49AA-E7C12CBC9403}"/>
              </a:ext>
            </a:extLst>
          </p:cNvPr>
          <p:cNvCxnSpPr>
            <a:cxnSpLocks/>
            <a:stCxn id="64" idx="3"/>
            <a:endCxn id="68" idx="1"/>
          </p:cNvCxnSpPr>
          <p:nvPr/>
        </p:nvCxnSpPr>
        <p:spPr>
          <a:xfrm flipH="1">
            <a:off x="2266121" y="4915715"/>
            <a:ext cx="8607288" cy="793451"/>
          </a:xfrm>
          <a:prstGeom prst="bentConnector5">
            <a:avLst>
              <a:gd name="adj1" fmla="val -2656"/>
              <a:gd name="adj2" fmla="val 50000"/>
              <a:gd name="adj3" fmla="val 102656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FC04E40-FF93-7094-8F96-EBBA5F9DB440}"/>
              </a:ext>
            </a:extLst>
          </p:cNvPr>
          <p:cNvCxnSpPr>
            <a:cxnSpLocks/>
            <a:stCxn id="68" idx="3"/>
            <a:endCxn id="69" idx="1"/>
          </p:cNvCxnSpPr>
          <p:nvPr/>
        </p:nvCxnSpPr>
        <p:spPr>
          <a:xfrm>
            <a:off x="4343400" y="5709166"/>
            <a:ext cx="71396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B6074C01-4E13-0146-6BCC-F0018D88F61E}"/>
              </a:ext>
            </a:extLst>
          </p:cNvPr>
          <p:cNvSpPr/>
          <p:nvPr/>
        </p:nvSpPr>
        <p:spPr>
          <a:xfrm>
            <a:off x="7848599" y="5507852"/>
            <a:ext cx="3024810" cy="393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合成语音</a:t>
            </a:r>
            <a:r>
              <a:rPr lang="zh-CN" altLang="en-US" dirty="0"/>
              <a:t>（相似度高）</a:t>
            </a:r>
            <a:endParaRPr lang="en-CN" dirty="0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D28F9F6-8AEB-6857-0420-7D3C0CBD95C8}"/>
              </a:ext>
            </a:extLst>
          </p:cNvPr>
          <p:cNvCxnSpPr>
            <a:cxnSpLocks/>
            <a:stCxn id="69" idx="3"/>
            <a:endCxn id="76" idx="1"/>
          </p:cNvCxnSpPr>
          <p:nvPr/>
        </p:nvCxnSpPr>
        <p:spPr>
          <a:xfrm flipV="1">
            <a:off x="7134639" y="5704448"/>
            <a:ext cx="713960" cy="47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822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36166</TotalTime>
  <Words>4608</Words>
  <Application>Microsoft Macintosh PowerPoint</Application>
  <PresentationFormat>Widescreen</PresentationFormat>
  <Paragraphs>680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-apple-system</vt:lpstr>
      <vt:lpstr>NimbusRomNo9L</vt:lpstr>
      <vt:lpstr>Arial</vt:lpstr>
      <vt:lpstr>Calibri</vt:lpstr>
      <vt:lpstr>Calibri Light</vt:lpstr>
      <vt:lpstr>Chakra Petch</vt:lpstr>
      <vt:lpstr>Helvetica</vt:lpstr>
      <vt:lpstr>Menlo</vt:lpstr>
      <vt:lpstr>Poppins</vt:lpstr>
      <vt:lpstr>Roboto</vt:lpstr>
      <vt:lpstr>Office Theme</vt:lpstr>
      <vt:lpstr>AI Agent 应该更有趣还是更有用？</vt:lpstr>
      <vt:lpstr>有趣的 AI 和有用的 AI</vt:lpstr>
      <vt:lpstr>AGI 的方向：有趣 + 有用</vt:lpstr>
      <vt:lpstr>AGI 的方向：有趣 + 有用</vt:lpstr>
      <vt:lpstr>有趣的 AI = 好看的皮囊 + 有趣的灵魂</vt:lpstr>
      <vt:lpstr>多模态的关键在于实时理解世界</vt:lpstr>
      <vt:lpstr>多模态的三条路</vt:lpstr>
      <vt:lpstr>自己动手做出 Gemini 演示视频的效果</vt:lpstr>
      <vt:lpstr>克隆任何人的语音</vt:lpstr>
      <vt:lpstr>语音合成商用的痛点：成本</vt:lpstr>
      <vt:lpstr>视频生成：2024 年可能的热点</vt:lpstr>
      <vt:lpstr>有趣的灵魂：市面上的 AI Agent 距离很远</vt:lpstr>
      <vt:lpstr>基于 prompt VS 基于微调的 Agent</vt:lpstr>
      <vt:lpstr>基于微调构建精品多模态 Agent</vt:lpstr>
      <vt:lpstr>高质量 Agent 的关键是高质量数据</vt:lpstr>
      <vt:lpstr>如何浪费马斯克的时间</vt:lpstr>
      <vt:lpstr>你还记得我们第一次见面吗？</vt:lpstr>
      <vt:lpstr>你是谁？</vt:lpstr>
      <vt:lpstr>有趣的灵魂：更多的深层问题</vt:lpstr>
      <vt:lpstr>有趣的灵魂需要慢思考</vt:lpstr>
      <vt:lpstr>长期记忆：Agent 的关键挑战</vt:lpstr>
      <vt:lpstr>长期记忆的本质是信息压缩</vt:lpstr>
      <vt:lpstr>文本总结 + RAG：简单有效的长期记忆</vt:lpstr>
      <vt:lpstr>AI Agent 对多个人的记忆如何共享</vt:lpstr>
      <vt:lpstr>AI Agent 可能有自我意识吗？</vt:lpstr>
      <vt:lpstr>工作记忆：AI 对自己和对方的感知</vt:lpstr>
      <vt:lpstr>AI Agent 会不会主动关心人？</vt:lpstr>
      <vt:lpstr>AI Agent 可以玩狼人杀吗？</vt:lpstr>
      <vt:lpstr>几个 AI Agent 可以语音吵架吗？</vt:lpstr>
      <vt:lpstr>从 2 秒到 0.5 秒：流式声音大模型</vt:lpstr>
      <vt:lpstr>AI Agent 跟用户的性格越相似越好吗？</vt:lpstr>
      <vt:lpstr>有用的 AI：或许是大模型的基础能力</vt:lpstr>
      <vt:lpstr>目前技术条件下有用的 AI</vt:lpstr>
      <vt:lpstr>有用的 AI：“1P-3P” 产品法则</vt:lpstr>
      <vt:lpstr>例 1：带着 AI Agent 一起出去玩</vt:lpstr>
      <vt:lpstr>例 2：企业 ERP 助手：从 GUI 到 LUI</vt:lpstr>
      <vt:lpstr>例 3：大模型采集数据</vt:lpstr>
      <vt:lpstr>例 4：RPA：用 AI Agent 操作手机/电脑</vt:lpstr>
      <vt:lpstr>例 4：RPA 方案：视觉 VS 元素树</vt:lpstr>
      <vt:lpstr>例 5：会议/生活记录器</vt:lpstr>
      <vt:lpstr>慢思考 (1): 思维链回答数学题</vt:lpstr>
      <vt:lpstr>慢思考 (2): 多步网络搜索回答难题</vt:lpstr>
      <vt:lpstr>慢思考 (2)：复杂任务规划分解</vt:lpstr>
      <vt:lpstr>慢思考 (3): 自动调用多种工具分步求解</vt:lpstr>
      <vt:lpstr>慢思考 (3): 让 AI 学会使用上万种工具</vt:lpstr>
      <vt:lpstr>减少幻觉的工程方法</vt:lpstr>
      <vt:lpstr>有用的 AI 价值更高</vt:lpstr>
      <vt:lpstr>让大多数人用得起 AI</vt:lpstr>
      <vt:lpstr>成本：自建 Infra VS 调用 API</vt:lpstr>
      <vt:lpstr>大模型的成本一定会快速降低</vt:lpstr>
      <vt:lpstr>超级智能：有效加速 VS 超级对齐</vt:lpstr>
      <vt:lpstr>开源模型还是闭源模型</vt:lpstr>
      <vt:lpstr>数字生命：赋予每个人无限时间</vt:lpstr>
      <vt:lpstr>我们距离数字生命还有多远？</vt:lpstr>
      <vt:lpstr>去中心化是 AI Agent 的未来</vt:lpstr>
      <vt:lpstr>赋予每个人无限时间 有趣的灵魂终会相遇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Bojie Li</dc:creator>
  <cp:lastModifiedBy>Bojie Li</cp:lastModifiedBy>
  <cp:revision>2249</cp:revision>
  <dcterms:created xsi:type="dcterms:W3CDTF">2023-12-06T12:39:33Z</dcterms:created>
  <dcterms:modified xsi:type="dcterms:W3CDTF">2024-03-29T12:12:11Z</dcterms:modified>
</cp:coreProperties>
</file>